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62"/>
  </p:notesMasterIdLst>
  <p:handoutMasterIdLst>
    <p:handoutMasterId r:id="rId63"/>
  </p:handoutMasterIdLst>
  <p:sldIdLst>
    <p:sldId id="1627" r:id="rId5"/>
    <p:sldId id="1856" r:id="rId6"/>
    <p:sldId id="1660" r:id="rId7"/>
    <p:sldId id="1857" r:id="rId8"/>
    <p:sldId id="1964" r:id="rId9"/>
    <p:sldId id="1966" r:id="rId10"/>
    <p:sldId id="1970" r:id="rId11"/>
    <p:sldId id="1926" r:id="rId12"/>
    <p:sldId id="1968" r:id="rId13"/>
    <p:sldId id="1927" r:id="rId14"/>
    <p:sldId id="2066" r:id="rId15"/>
    <p:sldId id="1929" r:id="rId16"/>
    <p:sldId id="1930" r:id="rId17"/>
    <p:sldId id="1961" r:id="rId18"/>
    <p:sldId id="1962" r:id="rId19"/>
    <p:sldId id="1958" r:id="rId20"/>
    <p:sldId id="1932" r:id="rId21"/>
    <p:sldId id="1963" r:id="rId22"/>
    <p:sldId id="1969" r:id="rId23"/>
    <p:sldId id="1863" r:id="rId24"/>
    <p:sldId id="1934" r:id="rId25"/>
    <p:sldId id="1935" r:id="rId26"/>
    <p:sldId id="1936" r:id="rId27"/>
    <p:sldId id="1938" r:id="rId28"/>
    <p:sldId id="1937" r:id="rId29"/>
    <p:sldId id="2016" r:id="rId30"/>
    <p:sldId id="1870" r:id="rId31"/>
    <p:sldId id="2057" r:id="rId32"/>
    <p:sldId id="2058" r:id="rId33"/>
    <p:sldId id="2059" r:id="rId34"/>
    <p:sldId id="2060" r:id="rId35"/>
    <p:sldId id="2061" r:id="rId36"/>
    <p:sldId id="2062" r:id="rId37"/>
    <p:sldId id="2063" r:id="rId38"/>
    <p:sldId id="2064" r:id="rId39"/>
    <p:sldId id="2065" r:id="rId40"/>
    <p:sldId id="2012" r:id="rId41"/>
    <p:sldId id="2013" r:id="rId42"/>
    <p:sldId id="2035" r:id="rId43"/>
    <p:sldId id="2036" r:id="rId44"/>
    <p:sldId id="2037" r:id="rId45"/>
    <p:sldId id="2038" r:id="rId46"/>
    <p:sldId id="2039" r:id="rId47"/>
    <p:sldId id="2040" r:id="rId48"/>
    <p:sldId id="2041" r:id="rId49"/>
    <p:sldId id="2042" r:id="rId50"/>
    <p:sldId id="2067" r:id="rId51"/>
    <p:sldId id="2043" r:id="rId52"/>
    <p:sldId id="2044" r:id="rId53"/>
    <p:sldId id="2045" r:id="rId54"/>
    <p:sldId id="2046" r:id="rId55"/>
    <p:sldId id="2047" r:id="rId56"/>
    <p:sldId id="2048" r:id="rId57"/>
    <p:sldId id="2049" r:id="rId58"/>
    <p:sldId id="2050" r:id="rId59"/>
    <p:sldId id="2051" r:id="rId60"/>
    <p:sldId id="2052" r:id="rId6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C3C41"/>
    <a:srgbClr val="4BCBEE"/>
    <a:srgbClr val="1392B4"/>
    <a:srgbClr val="0B556A"/>
    <a:srgbClr val="59B4D9"/>
    <a:srgbClr val="EBEBEB"/>
    <a:srgbClr val="FFF100"/>
    <a:srgbClr val="75757A"/>
    <a:srgbClr val="30E5D0"/>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E87BDD-BC46-4422-91DE-9E3091AABC9B}" v="2" dt="2021-06-04T18:04:46.8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024" autoAdjust="0"/>
  </p:normalViewPr>
  <p:slideViewPr>
    <p:cSldViewPr snapToGrid="0">
      <p:cViewPr varScale="1">
        <p:scale>
          <a:sx n="87" d="100"/>
          <a:sy n="87" d="100"/>
        </p:scale>
        <p:origin x="1374"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Howd" userId="92c08c4def15ec19" providerId="LiveId" clId="{9DE87BDD-BC46-4422-91DE-9E3091AABC9B}"/>
    <pc:docChg chg="custSel addSld modSld">
      <pc:chgData name="Chris Howd" userId="92c08c4def15ec19" providerId="LiveId" clId="{9DE87BDD-BC46-4422-91DE-9E3091AABC9B}" dt="2021-06-04T18:13:52.797" v="368"/>
      <pc:docMkLst>
        <pc:docMk/>
      </pc:docMkLst>
      <pc:sldChg chg="modSp mod">
        <pc:chgData name="Chris Howd" userId="92c08c4def15ec19" providerId="LiveId" clId="{9DE87BDD-BC46-4422-91DE-9E3091AABC9B}" dt="2021-06-04T17:38:45.348" v="1" actId="20577"/>
        <pc:sldMkLst>
          <pc:docMk/>
          <pc:sldMk cId="1184217592" sldId="1926"/>
        </pc:sldMkLst>
        <pc:spChg chg="mod">
          <ac:chgData name="Chris Howd" userId="92c08c4def15ec19" providerId="LiveId" clId="{9DE87BDD-BC46-4422-91DE-9E3091AABC9B}" dt="2021-06-04T17:38:45.348" v="1" actId="20577"/>
          <ac:spMkLst>
            <pc:docMk/>
            <pc:sldMk cId="1184217592" sldId="1926"/>
            <ac:spMk id="17" creationId="{00000000-0000-0000-0000-000000000000}"/>
          </ac:spMkLst>
        </pc:spChg>
      </pc:sldChg>
      <pc:sldChg chg="modSp mod">
        <pc:chgData name="Chris Howd" userId="92c08c4def15ec19" providerId="LiveId" clId="{9DE87BDD-BC46-4422-91DE-9E3091AABC9B}" dt="2021-06-04T17:47:27.512" v="8" actId="20577"/>
        <pc:sldMkLst>
          <pc:docMk/>
          <pc:sldMk cId="1254885460" sldId="1936"/>
        </pc:sldMkLst>
        <pc:spChg chg="mod">
          <ac:chgData name="Chris Howd" userId="92c08c4def15ec19" providerId="LiveId" clId="{9DE87BDD-BC46-4422-91DE-9E3091AABC9B}" dt="2021-06-04T17:47:27.512" v="8" actId="20577"/>
          <ac:spMkLst>
            <pc:docMk/>
            <pc:sldMk cId="1254885460" sldId="1936"/>
            <ac:spMk id="17" creationId="{00000000-0000-0000-0000-000000000000}"/>
          </ac:spMkLst>
        </pc:spChg>
      </pc:sldChg>
      <pc:sldChg chg="modSp mod">
        <pc:chgData name="Chris Howd" userId="92c08c4def15ec19" providerId="LiveId" clId="{9DE87BDD-BC46-4422-91DE-9E3091AABC9B}" dt="2021-06-04T17:38:21.239" v="0" actId="20577"/>
        <pc:sldMkLst>
          <pc:docMk/>
          <pc:sldMk cId="3612948801" sldId="1966"/>
        </pc:sldMkLst>
        <pc:spChg chg="mod">
          <ac:chgData name="Chris Howd" userId="92c08c4def15ec19" providerId="LiveId" clId="{9DE87BDD-BC46-4422-91DE-9E3091AABC9B}" dt="2021-06-04T17:38:21.239" v="0" actId="20577"/>
          <ac:spMkLst>
            <pc:docMk/>
            <pc:sldMk cId="3612948801" sldId="1966"/>
            <ac:spMk id="17" creationId="{00000000-0000-0000-0000-000000000000}"/>
          </ac:spMkLst>
        </pc:spChg>
      </pc:sldChg>
      <pc:sldChg chg="modSp mod">
        <pc:chgData name="Chris Howd" userId="92c08c4def15ec19" providerId="LiveId" clId="{9DE87BDD-BC46-4422-91DE-9E3091AABC9B}" dt="2021-06-04T17:38:57.532" v="2" actId="20577"/>
        <pc:sldMkLst>
          <pc:docMk/>
          <pc:sldMk cId="2577123412" sldId="1968"/>
        </pc:sldMkLst>
        <pc:spChg chg="mod">
          <ac:chgData name="Chris Howd" userId="92c08c4def15ec19" providerId="LiveId" clId="{9DE87BDD-BC46-4422-91DE-9E3091AABC9B}" dt="2021-06-04T17:38:57.532" v="2" actId="20577"/>
          <ac:spMkLst>
            <pc:docMk/>
            <pc:sldMk cId="2577123412" sldId="1968"/>
            <ac:spMk id="2" creationId="{FF510D7B-8EC1-47E2-90C6-92F44C1E62DE}"/>
          </ac:spMkLst>
        </pc:spChg>
      </pc:sldChg>
      <pc:sldChg chg="modSp mod">
        <pc:chgData name="Chris Howd" userId="92c08c4def15ec19" providerId="LiveId" clId="{9DE87BDD-BC46-4422-91DE-9E3091AABC9B}" dt="2021-06-04T17:42:15.601" v="3" actId="20577"/>
        <pc:sldMkLst>
          <pc:docMk/>
          <pc:sldMk cId="3097855294" sldId="1969"/>
        </pc:sldMkLst>
        <pc:spChg chg="mod">
          <ac:chgData name="Chris Howd" userId="92c08c4def15ec19" providerId="LiveId" clId="{9DE87BDD-BC46-4422-91DE-9E3091AABC9B}" dt="2021-06-04T17:42:15.601" v="3" actId="20577"/>
          <ac:spMkLst>
            <pc:docMk/>
            <pc:sldMk cId="3097855294" sldId="1969"/>
            <ac:spMk id="17" creationId="{00000000-0000-0000-0000-000000000000}"/>
          </ac:spMkLst>
        </pc:spChg>
      </pc:sldChg>
      <pc:sldChg chg="modSp mod">
        <pc:chgData name="Chris Howd" userId="92c08c4def15ec19" providerId="LiveId" clId="{9DE87BDD-BC46-4422-91DE-9E3091AABC9B}" dt="2021-06-04T17:44:17.105" v="6" actId="20577"/>
        <pc:sldMkLst>
          <pc:docMk/>
          <pc:sldMk cId="3874520281" sldId="2016"/>
        </pc:sldMkLst>
        <pc:spChg chg="mod">
          <ac:chgData name="Chris Howd" userId="92c08c4def15ec19" providerId="LiveId" clId="{9DE87BDD-BC46-4422-91DE-9E3091AABC9B}" dt="2021-06-04T17:44:17.105" v="6" actId="20577"/>
          <ac:spMkLst>
            <pc:docMk/>
            <pc:sldMk cId="3874520281" sldId="2016"/>
            <ac:spMk id="17" creationId="{00000000-0000-0000-0000-000000000000}"/>
          </ac:spMkLst>
        </pc:spChg>
      </pc:sldChg>
      <pc:sldChg chg="modNotesTx">
        <pc:chgData name="Chris Howd" userId="92c08c4def15ec19" providerId="LiveId" clId="{9DE87BDD-BC46-4422-91DE-9E3091AABC9B}" dt="2021-06-04T17:53:45.303" v="39" actId="115"/>
        <pc:sldMkLst>
          <pc:docMk/>
          <pc:sldMk cId="3305308780" sldId="2038"/>
        </pc:sldMkLst>
      </pc:sldChg>
      <pc:sldChg chg="modSp mod">
        <pc:chgData name="Chris Howd" userId="92c08c4def15ec19" providerId="LiveId" clId="{9DE87BDD-BC46-4422-91DE-9E3091AABC9B}" dt="2021-06-04T17:44:02.806" v="5" actId="20577"/>
        <pc:sldMkLst>
          <pc:docMk/>
          <pc:sldMk cId="745633204" sldId="2059"/>
        </pc:sldMkLst>
        <pc:spChg chg="mod">
          <ac:chgData name="Chris Howd" userId="92c08c4def15ec19" providerId="LiveId" clId="{9DE87BDD-BC46-4422-91DE-9E3091AABC9B}" dt="2021-06-04T17:44:02.806" v="5" actId="20577"/>
          <ac:spMkLst>
            <pc:docMk/>
            <pc:sldMk cId="745633204" sldId="2059"/>
            <ac:spMk id="2" creationId="{F6F3333D-9624-4089-9C96-433EA01204C5}"/>
          </ac:spMkLst>
        </pc:spChg>
      </pc:sldChg>
      <pc:sldChg chg="addSp delSp modSp add mod modNotesTx">
        <pc:chgData name="Chris Howd" userId="92c08c4def15ec19" providerId="LiveId" clId="{9DE87BDD-BC46-4422-91DE-9E3091AABC9B}" dt="2021-06-04T18:13:52.797" v="368"/>
        <pc:sldMkLst>
          <pc:docMk/>
          <pc:sldMk cId="1198887700" sldId="2067"/>
        </pc:sldMkLst>
        <pc:spChg chg="mod">
          <ac:chgData name="Chris Howd" userId="92c08c4def15ec19" providerId="LiveId" clId="{9DE87BDD-BC46-4422-91DE-9E3091AABC9B}" dt="2021-06-04T17:54:55.995" v="49" actId="20577"/>
          <ac:spMkLst>
            <pc:docMk/>
            <pc:sldMk cId="1198887700" sldId="2067"/>
            <ac:spMk id="2" creationId="{CD2D4673-575D-4FC0-8051-232AE5C558B1}"/>
          </ac:spMkLst>
        </pc:spChg>
        <pc:spChg chg="add mod">
          <ac:chgData name="Chris Howd" userId="92c08c4def15ec19" providerId="LiveId" clId="{9DE87BDD-BC46-4422-91DE-9E3091AABC9B}" dt="2021-06-04T18:13:14.798" v="367" actId="1076"/>
          <ac:spMkLst>
            <pc:docMk/>
            <pc:sldMk cId="1198887700" sldId="2067"/>
            <ac:spMk id="5" creationId="{01E74812-8C37-49CE-8AA9-506A551758F5}"/>
          </ac:spMkLst>
        </pc:spChg>
        <pc:spChg chg="add del mod">
          <ac:chgData name="Chris Howd" userId="92c08c4def15ec19" providerId="LiveId" clId="{9DE87BDD-BC46-4422-91DE-9E3091AABC9B}" dt="2021-06-04T18:12:47.657" v="365" actId="478"/>
          <ac:spMkLst>
            <pc:docMk/>
            <pc:sldMk cId="1198887700" sldId="2067"/>
            <ac:spMk id="7" creationId="{21760E0C-4637-48F8-B0BD-B3B5AE9E3ACD}"/>
          </ac:spMkLst>
        </pc:spChg>
        <pc:spChg chg="mod">
          <ac:chgData name="Chris Howd" userId="92c08c4def15ec19" providerId="LiveId" clId="{9DE87BDD-BC46-4422-91DE-9E3091AABC9B}" dt="2021-06-04T17:58:31.053" v="139" actId="20577"/>
          <ac:spMkLst>
            <pc:docMk/>
            <pc:sldMk cId="1198887700" sldId="2067"/>
            <ac:spMk id="8" creationId="{6A39AB0A-A285-4F95-942F-A90BF7243334}"/>
          </ac:spMkLst>
        </pc:spChg>
        <pc:spChg chg="add mod">
          <ac:chgData name="Chris Howd" userId="92c08c4def15ec19" providerId="LiveId" clId="{9DE87BDD-BC46-4422-91DE-9E3091AABC9B}" dt="2021-06-04T18:12:43.109" v="364" actId="1076"/>
          <ac:spMkLst>
            <pc:docMk/>
            <pc:sldMk cId="1198887700" sldId="2067"/>
            <ac:spMk id="9" creationId="{D4D539B7-E7AF-4A41-9F96-EAFD77DD645B}"/>
          </ac:spMkLst>
        </pc:spChg>
        <pc:spChg chg="mod">
          <ac:chgData name="Chris Howd" userId="92c08c4def15ec19" providerId="LiveId" clId="{9DE87BDD-BC46-4422-91DE-9E3091AABC9B}" dt="2021-06-04T18:12:20.375" v="363"/>
          <ac:spMkLst>
            <pc:docMk/>
            <pc:sldMk cId="1198887700" sldId="2067"/>
            <ac:spMk id="13" creationId="{33A311F3-FA5C-4CEB-91D1-2F97CBEF5528}"/>
          </ac:spMkLst>
        </pc:spChg>
        <pc:picChg chg="add mod">
          <ac:chgData name="Chris Howd" userId="92c08c4def15ec19" providerId="LiveId" clId="{9DE87BDD-BC46-4422-91DE-9E3091AABC9B}" dt="2021-06-04T18:13:00.218" v="366" actId="1076"/>
          <ac:picMkLst>
            <pc:docMk/>
            <pc:sldMk cId="1198887700" sldId="2067"/>
            <ac:picMk id="4" creationId="{9200D608-A0B2-4BCF-ABB7-EE987CFEDD6A}"/>
          </ac:picMkLst>
        </pc:picChg>
        <pc:picChg chg="del mod">
          <ac:chgData name="Chris Howd" userId="92c08c4def15ec19" providerId="LiveId" clId="{9DE87BDD-BC46-4422-91DE-9E3091AABC9B}" dt="2021-06-04T18:11:32.879" v="354" actId="478"/>
          <ac:picMkLst>
            <pc:docMk/>
            <pc:sldMk cId="1198887700" sldId="2067"/>
            <ac:picMk id="6" creationId="{361419E7-60C2-44E4-A480-69B79BD0B9E6}"/>
          </ac:picMkLst>
        </pc:picChg>
        <pc:picChg chg="del">
          <ac:chgData name="Chris Howd" userId="92c08c4def15ec19" providerId="LiveId" clId="{9DE87BDD-BC46-4422-91DE-9E3091AABC9B}" dt="2021-06-04T18:11:39.685" v="355" actId="478"/>
          <ac:picMkLst>
            <pc:docMk/>
            <pc:sldMk cId="1198887700" sldId="2067"/>
            <ac:picMk id="14" creationId="{6E881B5A-C55D-4E7C-86ED-95E47433966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6/4/2021 10:38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6/4/2021 10:37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azure/iot-hub/iot-hub-devguide-messages-d2c"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stream-analytics/stream-analytics-introduction"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docs.microsoft.com/stream-analytics-query/windows-azure-stream-analytics" TargetMode="External"/><Relationship Id="rId3" Type="http://schemas.openxmlformats.org/officeDocument/2006/relationships/hyperlink" Target="https://docs.microsoft.com/stream-analytics-query/tumbling-window-azure-stream-analytics" TargetMode="External"/><Relationship Id="rId7" Type="http://schemas.openxmlformats.org/officeDocument/2006/relationships/hyperlink" Target="https://docs.microsoft.com/stream-analytics-query/group-by-azure-stream-analytics"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docs.microsoft.com/stream-analytics-query/session-window-azure-stream-analytics" TargetMode="External"/><Relationship Id="rId5" Type="http://schemas.openxmlformats.org/officeDocument/2006/relationships/hyperlink" Target="https://docs.microsoft.com/stream-analytics-query/sliding-window-azure-stream-analytics" TargetMode="External"/><Relationship Id="rId10" Type="http://schemas.openxmlformats.org/officeDocument/2006/relationships/hyperlink" Target="https://docs.microsoft.com/en-us/azure/stream-analytics/stream-analytics-window-functions" TargetMode="External"/><Relationship Id="rId4" Type="http://schemas.openxmlformats.org/officeDocument/2006/relationships/hyperlink" Target="https://docs.microsoft.com/stream-analytics-query/hopping-window-azure-stream-analytics" TargetMode="External"/><Relationship Id="rId9" Type="http://schemas.openxmlformats.org/officeDocument/2006/relationships/hyperlink" Target="https://docs.microsoft.com/stream-analytics-query/windowing-azure-stream-analytics"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iot-hub/iot-hub-devguide-messages-read-builti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ocs.microsoft.com/en-us/azure/event-hubs/event-hubs-features#partitions"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docs.microsoft.com/en-us/azure/iot-hub/iot-hub-devguide-messages-read-builtin#read-from-the-built-in-endpoint" TargetMode="External"/><Relationship Id="rId4" Type="http://schemas.openxmlformats.org/officeDocument/2006/relationships/hyperlink" Target="https://docs.microsoft.com/en-us/azure/iot-hub/iot-hub-ha-dr"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talked about how there are different endpoints, which is great, but what if you want to use more than one endpoint at the same time – route the same message to different places?”</a:t>
            </a:r>
          </a:p>
          <a:p>
            <a:endParaRPr lang="en-US"/>
          </a:p>
          <a:p>
            <a:r>
              <a:rPr lang="en-US"/>
              <a:t>Note: this is one of the things not available in the Free tier – only one endpoint can be configured for that tier.</a:t>
            </a:r>
          </a:p>
          <a:p>
            <a:endParaRPr lang="en-US"/>
          </a:p>
          <a:p>
            <a:r>
              <a:rPr lang="en-US"/>
              <a:t>Routing to multiple endpoints is the same as routing to one endpoint, but multiple, meaning that you add a route like you would for a single endpoint, then add another route, and so on. </a:t>
            </a:r>
          </a:p>
          <a:p>
            <a:endParaRPr lang="en-US"/>
          </a:p>
          <a:p>
            <a:r>
              <a:rPr lang="en-US"/>
              <a:t>The fallback route is for messages that don’t get routed to another endpoint because they don’t match any of the filters. It’s optional.</a:t>
            </a:r>
          </a:p>
          <a:p>
            <a:endParaRPr lang="en-US"/>
          </a:p>
          <a:p>
            <a:r>
              <a:rPr lang="en-US"/>
              <a:t>Routed messages can be either telemetry messages or non-telemetry events (e. g. “device lifecycle events”). The routing configuration specifies the kind of data being routed.</a:t>
            </a:r>
          </a:p>
          <a:p>
            <a:endParaRPr lang="en-US"/>
          </a:p>
          <a:p>
            <a:r>
              <a:rPr lang="en-US"/>
              <a:t>Cf. </a:t>
            </a:r>
            <a:r>
              <a:rPr lang="en-US">
                <a:hlinkClick r:id="rId3"/>
              </a:rPr>
              <a:t>https://docs.microsoft.com/en-us/azure/iot-hub/iot-hub-devguide-messages-d2c</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967216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a:t>Query on message properties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2" b="0" kern="1200">
                <a:solidFill>
                  <a:schemeClr val="tx1"/>
                </a:solidFill>
                <a:effectLst/>
                <a:latin typeface="Segoe UI Light" pitchFamily="34" charset="0"/>
                <a:ea typeface="+mn-ea"/>
                <a:cs typeface="+mn-cs"/>
              </a:rPr>
              <a:t>System properties help identify contents and source of the messages, must be prefixed with the `$` symbol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2" b="0" kern="1200">
                <a:solidFill>
                  <a:schemeClr val="tx1"/>
                </a:solidFill>
                <a:effectLst/>
                <a:latin typeface="Segoe UI Light" pitchFamily="34" charset="0"/>
                <a:ea typeface="+mn-ea"/>
                <a:cs typeface="+mn-cs"/>
              </a:rPr>
              <a:t>Application properties are user-defined strings, must </a:t>
            </a:r>
            <a:r>
              <a:rPr lang="en-US" sz="882" b="1" kern="1200">
                <a:solidFill>
                  <a:schemeClr val="tx1"/>
                </a:solidFill>
                <a:effectLst/>
                <a:latin typeface="Segoe UI Light" pitchFamily="34" charset="0"/>
                <a:ea typeface="+mn-ea"/>
                <a:cs typeface="+mn-cs"/>
              </a:rPr>
              <a:t>not</a:t>
            </a:r>
            <a:r>
              <a:rPr lang="en-US" sz="882" b="0" kern="1200">
                <a:solidFill>
                  <a:schemeClr val="tx1"/>
                </a:solidFill>
                <a:effectLst/>
                <a:latin typeface="Segoe UI Light" pitchFamily="34" charset="0"/>
                <a:ea typeface="+mn-ea"/>
                <a:cs typeface="+mn-cs"/>
              </a:rPr>
              <a:t> be prefixed with the `$` symbol</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a:solidFill>
                <a:schemeClr val="tx1"/>
              </a:solidFill>
              <a:effectLst/>
              <a:latin typeface="Segoe UI Light" pitchFamily="34" charset="0"/>
              <a:ea typeface="+mn-ea"/>
              <a:cs typeface="+mn-cs"/>
            </a:endParaRPr>
          </a:p>
          <a:p>
            <a:r>
              <a:rPr lang="en-US"/>
              <a:t>Query on message body</a:t>
            </a:r>
          </a:p>
          <a:p>
            <a:pPr marL="171450" indent="-171450">
              <a:buFont typeface="Arial" panose="020B0604020202020204" pitchFamily="34" charset="0"/>
              <a:buChar char="•"/>
            </a:pPr>
            <a:r>
              <a:rPr lang="en-US"/>
              <a:t>A query on message body needs to be prefixed with the $body.</a:t>
            </a:r>
          </a:p>
          <a:p>
            <a:pPr marL="171450" indent="-171450">
              <a:buFont typeface="Arial" panose="020B0604020202020204" pitchFamily="34" charset="0"/>
              <a:buChar char="•"/>
            </a:pPr>
            <a:r>
              <a:rPr lang="en-US"/>
              <a:t>Your query expression can also combine a body reference with message properties</a:t>
            </a:r>
          </a:p>
          <a:p>
            <a:pPr marL="0" indent="0">
              <a:buFont typeface="Arial" panose="020B0604020202020204" pitchFamily="34" charset="0"/>
              <a:buNone/>
            </a:pPr>
            <a:endParaRPr lang="en-US"/>
          </a:p>
          <a:p>
            <a:pPr marL="0" indent="0">
              <a:buFont typeface="Arial" panose="020B0604020202020204" pitchFamily="34" charset="0"/>
              <a:buNone/>
            </a:pPr>
            <a:r>
              <a:rPr lang="en-US"/>
              <a:t>Query on Device Twin properties – next slide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17417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Query on Device Twin properties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2" b="0" kern="1200">
                <a:solidFill>
                  <a:schemeClr val="tx1"/>
                </a:solidFill>
                <a:effectLst/>
                <a:latin typeface="Segoe UI Light" pitchFamily="34" charset="0"/>
                <a:ea typeface="+mn-ea"/>
                <a:cs typeface="+mn-cs"/>
              </a:rPr>
              <a:t>A query on device twin properties needs to be prefixed with the `$twin`.</a:t>
            </a:r>
          </a:p>
          <a:p>
            <a:pPr marL="171450" indent="-171450">
              <a:buFont typeface="Arial" panose="020B0604020202020204" pitchFamily="34" charset="0"/>
              <a:buChar char="•"/>
            </a:pPr>
            <a:r>
              <a:rPr lang="en-US"/>
              <a:t>Your query expression can also combine a twin tag or property reference with a message body or property reference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33426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What kind of data are you sending to the endpoints?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Use IoT Hub message routing when you have to send telemetry data to other services. Message routing also enables querying message application and system properties, message body, device twin tags, and device twin properties.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The IoT Hub integration with Event Grid works with events that occur in the IoT Hub service. These IoT Hub events include telemetry data, device created, deleted, connected, and disconnected. When subscribing to telemetry events, you can apply additional filters on the data to filter on message properties, message body and device twin in your IoT Hub, before publishing to Event Grid.</a:t>
            </a: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What endpoints need to receive this information?</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IoT Hub message routing supports limited number of unique endpoints and endpoint types, but you can build connectors to reroute the data and events to additional endpoints.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The IoT Hub integration with Event Grid supports 500 endpoints per IoT Hub and a larger variety of endpoint types. It natively integrates with Azure Functions, Logic Apps, Storage and Service Bus queues, and also works with webhooks to extend sending data outside of the Azure service ecosystem and into third-party business applications.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Does it matter if your data arrives in order?</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IoT Hub message routing maintains the order in which messages are sent, so that they arrive in the same way.</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Event Grid does not guarantee that endpoints will receive events in the same order that they occurred. For those cases in which absolute order of messages is significant and/or in which a consumer needs a trustworthy unique identifier for messages, we recommend using message routing.</a:t>
            </a:r>
          </a:p>
          <a:p>
            <a:br>
              <a:rPr lang="en-US" sz="882" b="0" kern="1200" dirty="0">
                <a:solidFill>
                  <a:schemeClr val="tx1"/>
                </a:solidFill>
                <a:effectLst/>
                <a:latin typeface="Segoe UI Light" pitchFamily="34" charset="0"/>
                <a:ea typeface="+mn-ea"/>
                <a:cs typeface="+mn-cs"/>
              </a:rPr>
            </a:br>
            <a:endParaRPr lang="en-US" sz="882"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913135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What kind of data are you sending to the endpoints?</a:t>
            </a:r>
          </a:p>
          <a:p>
            <a:pPr marL="171450" indent="-171450">
              <a:buFont typeface="Arial" panose="020B0604020202020204" pitchFamily="34" charset="0"/>
              <a:buChar char="•"/>
            </a:pPr>
            <a:r>
              <a:rPr lang="en-US" sz="882" b="0" kern="1200">
                <a:solidFill>
                  <a:schemeClr val="tx1"/>
                </a:solidFill>
                <a:effectLst/>
                <a:latin typeface="Segoe UI Light" pitchFamily="34" charset="0"/>
                <a:ea typeface="+mn-ea"/>
                <a:cs typeface="+mn-cs"/>
              </a:rPr>
              <a:t>Use IoT Hub message routing when you have to send telemetry data to other services. Message routing also enables querying message application and system properties, message body, device twin tags, and device twin properties.</a:t>
            </a:r>
          </a:p>
          <a:p>
            <a:pPr marL="171450" indent="-171450">
              <a:buFont typeface="Arial" panose="020B0604020202020204" pitchFamily="34" charset="0"/>
              <a:buChar char="•"/>
            </a:pPr>
            <a:r>
              <a:rPr lang="en-US" sz="882" b="0" kern="1200">
                <a:solidFill>
                  <a:schemeClr val="tx1"/>
                </a:solidFill>
                <a:effectLst/>
                <a:latin typeface="Segoe UI Light" pitchFamily="34" charset="0"/>
                <a:ea typeface="+mn-ea"/>
                <a:cs typeface="+mn-cs"/>
              </a:rPr>
              <a:t>The IoT Hub integration with Event Grid works with events that occur in the IoT Hub service. These IoT Hub events include telemetry data, device created, deleted, connected, and disconnected. When subscribing to telemetry events, you can apply additional filters on the data to filter on message properties, message body and device twin in your IoT Hub, before publishing to Event Grid.</a:t>
            </a:r>
          </a:p>
          <a:p>
            <a:endParaRPr lang="en-US" sz="882" b="0" kern="1200">
              <a:solidFill>
                <a:schemeClr val="tx1"/>
              </a:solidFill>
              <a:effectLst/>
              <a:latin typeface="Segoe UI Light" pitchFamily="34" charset="0"/>
              <a:ea typeface="+mn-ea"/>
              <a:cs typeface="+mn-cs"/>
            </a:endParaRPr>
          </a:p>
          <a:p>
            <a:r>
              <a:rPr lang="en-US" sz="882" b="0" kern="1200">
                <a:solidFill>
                  <a:schemeClr val="tx1"/>
                </a:solidFill>
                <a:effectLst/>
                <a:latin typeface="Segoe UI Light" pitchFamily="34" charset="0"/>
                <a:ea typeface="+mn-ea"/>
                <a:cs typeface="+mn-cs"/>
              </a:rPr>
              <a:t>What endpoints need to receive this information?</a:t>
            </a:r>
          </a:p>
          <a:p>
            <a:pPr marL="171450" indent="-171450">
              <a:buFont typeface="Arial" panose="020B0604020202020204" pitchFamily="34" charset="0"/>
              <a:buChar char="•"/>
            </a:pPr>
            <a:r>
              <a:rPr lang="en-US" sz="882" b="0" kern="1200">
                <a:solidFill>
                  <a:schemeClr val="tx1"/>
                </a:solidFill>
                <a:effectLst/>
                <a:latin typeface="Segoe UI Light" pitchFamily="34" charset="0"/>
                <a:ea typeface="+mn-ea"/>
                <a:cs typeface="+mn-cs"/>
              </a:rPr>
              <a:t>IoT Hub message routing supports limited number of unique endpoints and endpoint types, but you can build connectors to reroute the data and events to additional endpoints.</a:t>
            </a:r>
          </a:p>
          <a:p>
            <a:pPr marL="171450" indent="-171450">
              <a:buFont typeface="Arial" panose="020B0604020202020204" pitchFamily="34" charset="0"/>
              <a:buChar char="•"/>
            </a:pPr>
            <a:r>
              <a:rPr lang="en-US" sz="882" b="0" kern="1200">
                <a:solidFill>
                  <a:schemeClr val="tx1"/>
                </a:solidFill>
                <a:effectLst/>
                <a:latin typeface="Segoe UI Light" pitchFamily="34" charset="0"/>
                <a:ea typeface="+mn-ea"/>
                <a:cs typeface="+mn-cs"/>
              </a:rPr>
              <a:t>The IoT Hub integration with Event Grid supports 500 endpoints per IoT Hub and a larger variety of endpoint types. It natively integrates with Azure Functions, Logic Apps, Storage and Service Bus queues, and also works with webhooks to extend sending data outside of the Azure service ecosystem and into third-party business applications.</a:t>
            </a:r>
          </a:p>
          <a:p>
            <a:br>
              <a:rPr lang="en-US" sz="882" b="0" kern="1200">
                <a:solidFill>
                  <a:schemeClr val="tx1"/>
                </a:solidFill>
                <a:effectLst/>
                <a:latin typeface="Segoe UI Light" pitchFamily="34" charset="0"/>
                <a:ea typeface="+mn-ea"/>
                <a:cs typeface="+mn-cs"/>
              </a:rPr>
            </a:br>
            <a:r>
              <a:rPr lang="en-US" sz="882" b="0" kern="1200">
                <a:solidFill>
                  <a:schemeClr val="tx1"/>
                </a:solidFill>
                <a:effectLst/>
                <a:latin typeface="Segoe UI Light" pitchFamily="34" charset="0"/>
                <a:ea typeface="+mn-ea"/>
                <a:cs typeface="+mn-cs"/>
              </a:rPr>
              <a:t>Does it matter if your data arrives in order?</a:t>
            </a:r>
          </a:p>
          <a:p>
            <a:pPr marL="171450" indent="-171450">
              <a:buFont typeface="Arial" panose="020B0604020202020204" pitchFamily="34" charset="0"/>
              <a:buChar char="•"/>
            </a:pPr>
            <a:r>
              <a:rPr lang="en-US" sz="882" b="0" kern="1200">
                <a:solidFill>
                  <a:schemeClr val="tx1"/>
                </a:solidFill>
                <a:effectLst/>
                <a:latin typeface="Segoe UI Light" pitchFamily="34" charset="0"/>
                <a:ea typeface="+mn-ea"/>
                <a:cs typeface="+mn-cs"/>
              </a:rPr>
              <a:t>IoT Hub message routing maintains the order in which messages are sent, so that they arrive in the same way.</a:t>
            </a:r>
          </a:p>
          <a:p>
            <a:pPr marL="171450" indent="-171450">
              <a:buFont typeface="Arial" panose="020B0604020202020204" pitchFamily="34" charset="0"/>
              <a:buChar char="•"/>
            </a:pPr>
            <a:r>
              <a:rPr lang="en-US" sz="882" b="0" kern="1200">
                <a:solidFill>
                  <a:schemeClr val="tx1"/>
                </a:solidFill>
                <a:effectLst/>
                <a:latin typeface="Segoe UI Light" pitchFamily="34" charset="0"/>
                <a:ea typeface="+mn-ea"/>
                <a:cs typeface="+mn-cs"/>
              </a:rPr>
              <a:t>Event Grid does not guarantee that endpoints will receive events in the same order that they occurred. For those cases in which absolute order of messages is significant and/or in which a consumer needs a trustworthy unique identifier for messages, we recommend using message routing.</a:t>
            </a:r>
          </a:p>
          <a:p>
            <a:br>
              <a:rPr lang="en-US" sz="882" b="0" kern="1200">
                <a:solidFill>
                  <a:schemeClr val="tx1"/>
                </a:solidFill>
                <a:effectLst/>
                <a:latin typeface="Segoe UI Light" pitchFamily="34" charset="0"/>
                <a:ea typeface="+mn-ea"/>
                <a:cs typeface="+mn-cs"/>
              </a:rPr>
            </a:br>
            <a:endParaRPr lang="en-US" sz="882" b="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97822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What kind of data are you sending to the endpoints?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Use IoT Hub message routing when you have to send telemetry data to other services. Message routing also enables querying message application and system properties, message body, device twin tags, and device twin properties.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The IoT Hub integration with Event Grid works with events that occur in the IoT Hub service. These IoT Hub events include telemetry data, device created, deleted, connected, and disconnected. When subscribing to telemetry events, you can apply additional filters on the data to filter on message properties, message body and device twin in your IoT Hub, before publishing to Event Grid.</a:t>
            </a: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What endpoints need to receive this information?</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IoT Hub message routing supports limited number of unique endpoints and endpoint types, but you can build connectors to reroute the data and events to additional endpoints.</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The IoT Hub integration with Event Grid supports 500 endpoints per IoT Hub and a larger variety of endpoint types. It natively integrates with Azure Functions, Logic Apps, Storage and Service Bus queues, and also works with webhooks to extend sending data outside of the Azure service ecosystem and into third-party business applications.</a:t>
            </a:r>
          </a:p>
          <a:p>
            <a:br>
              <a:rPr lang="en-US" sz="882" b="0" kern="1200" dirty="0">
                <a:solidFill>
                  <a:schemeClr val="tx1"/>
                </a:solidFill>
                <a:effectLst/>
                <a:latin typeface="Segoe UI Light" pitchFamily="34" charset="0"/>
                <a:ea typeface="+mn-ea"/>
                <a:cs typeface="+mn-cs"/>
              </a:rPr>
            </a:br>
            <a:r>
              <a:rPr lang="en-US" sz="882" b="0" kern="1200" dirty="0">
                <a:solidFill>
                  <a:schemeClr val="tx1"/>
                </a:solidFill>
                <a:effectLst/>
                <a:latin typeface="Segoe UI Light" pitchFamily="34" charset="0"/>
                <a:ea typeface="+mn-ea"/>
                <a:cs typeface="+mn-cs"/>
              </a:rPr>
              <a:t>Does it matter if your data arrives in order?</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IoT Hub message routing maintains the order in which messages are sent, so that they arrive in the same way.</a:t>
            </a:r>
          </a:p>
          <a:p>
            <a:pPr marL="171450" indent="-171450">
              <a:buFont typeface="Arial" panose="020B0604020202020204" pitchFamily="34" charset="0"/>
              <a:buChar char="•"/>
            </a:pPr>
            <a:r>
              <a:rPr lang="en-US" sz="882" b="0" kern="1200" dirty="0">
                <a:solidFill>
                  <a:schemeClr val="tx1"/>
                </a:solidFill>
                <a:effectLst/>
                <a:latin typeface="Segoe UI Light" pitchFamily="34" charset="0"/>
                <a:ea typeface="+mn-ea"/>
                <a:cs typeface="+mn-cs"/>
              </a:rPr>
              <a:t>Event Grid does not guarantee that endpoints will receive events in the same order that they occurred. For those cases in which absolute order of messages is significant and/or in which a consumer needs a trustworthy unique identifier for messages, we recommend using message routing.</a:t>
            </a:r>
          </a:p>
          <a:p>
            <a:br>
              <a:rPr lang="en-US" sz="882" b="0" kern="1200" dirty="0">
                <a:solidFill>
                  <a:schemeClr val="tx1"/>
                </a:solidFill>
                <a:effectLst/>
                <a:latin typeface="Segoe UI Light" pitchFamily="34" charset="0"/>
                <a:ea typeface="+mn-ea"/>
                <a:cs typeface="+mn-cs"/>
              </a:rPr>
            </a:br>
            <a:endParaRPr lang="en-US" sz="882"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7367838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82757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“IoT Hub Messaging has a very useful feature known as </a:t>
            </a:r>
            <a:r>
              <a:rPr lang="en-US" sz="882" b="0" i="1" kern="1200">
                <a:solidFill>
                  <a:schemeClr val="tx1"/>
                </a:solidFill>
                <a:effectLst/>
                <a:latin typeface="Segoe UI Light" pitchFamily="34" charset="0"/>
                <a:ea typeface="+mn-ea"/>
                <a:cs typeface="+mn-cs"/>
              </a:rPr>
              <a:t>message enrichments</a:t>
            </a:r>
            <a:r>
              <a:rPr lang="en-US" sz="882" b="0" kern="1200">
                <a:solidFill>
                  <a:schemeClr val="tx1"/>
                </a:solidFill>
                <a:effectLst/>
                <a:latin typeface="Segoe UI Light" pitchFamily="34" charset="0"/>
                <a:ea typeface="+mn-ea"/>
                <a:cs typeface="+mn-cs"/>
              </a:rPr>
              <a:t>. These allow adding extra information to the message that will be sent to a particular endpoint… the plus signs here are all meant to represent enrichment possibilities.”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0526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the details of enrichment a little bit…”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10:37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389929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“One other thing for me to mention – IoT Hub doesn’t allow an unlimited number of messages to flow. There are limits…”</a:t>
            </a:r>
          </a:p>
          <a:p>
            <a:endParaRPr lang="en-US" sz="882" b="0" kern="1200">
              <a:solidFill>
                <a:schemeClr val="tx1"/>
              </a:solidFill>
              <a:effectLst/>
              <a:latin typeface="Segoe UI Light" pitchFamily="34" charset="0"/>
              <a:ea typeface="+mn-ea"/>
              <a:cs typeface="+mn-cs"/>
            </a:endParaRPr>
          </a:p>
          <a:p>
            <a:r>
              <a:rPr lang="en-US" sz="882" b="0" kern="1200">
                <a:solidFill>
                  <a:schemeClr val="tx1"/>
                </a:solidFill>
                <a:effectLst/>
                <a:latin typeface="Segoe UI Light" pitchFamily="34" charset="0"/>
                <a:ea typeface="+mn-ea"/>
                <a:cs typeface="+mn-cs"/>
              </a:rPr>
              <a:t>This is a good chance to show https://http.cat/429, if that fits with your personality, since that’s a fun site and many students won’t know the 429 error code.</a:t>
            </a:r>
          </a:p>
          <a:p>
            <a:endParaRPr lang="en-US" sz="882" b="0" kern="1200">
              <a:solidFill>
                <a:schemeClr val="tx1"/>
              </a:solidFill>
              <a:effectLst/>
              <a:latin typeface="Segoe UI Light" pitchFamily="34" charset="0"/>
              <a:ea typeface="+mn-ea"/>
              <a:cs typeface="+mn-cs"/>
            </a:endParaRPr>
          </a:p>
          <a:p>
            <a:r>
              <a:rPr lang="en-US" sz="882" b="0" kern="1200">
                <a:solidFill>
                  <a:schemeClr val="tx1"/>
                </a:solidFill>
                <a:effectLst/>
                <a:latin typeface="Segoe UI Light" pitchFamily="34" charset="0"/>
                <a:ea typeface="+mn-ea"/>
                <a:cs typeface="+mn-cs"/>
              </a:rPr>
              <a:t>For “other limits,” point out there are limits like the total number of devices on one hub (1,000,000), etc. but you’re leaving it as an exercise for the reader for the details, as they are trivia.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589388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81006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A lot of the course, as previously mentioned, is designed with a “high level to low level,” “walk the student down a path” model. This is a good example of this. We started with the concept of message routing, and here we are giving a specific instance of how you would use message routing.</a:t>
            </a:r>
          </a:p>
          <a:p>
            <a:endParaRPr lang="en-US" sz="882" b="0" kern="1200">
              <a:solidFill>
                <a:schemeClr val="tx1"/>
              </a:solidFill>
              <a:effectLst/>
              <a:latin typeface="Segoe UI Light" pitchFamily="34" charset="0"/>
              <a:ea typeface="+mn-ea"/>
              <a:cs typeface="+mn-cs"/>
            </a:endParaRPr>
          </a:p>
          <a:p>
            <a:r>
              <a:rPr lang="en-US" sz="882" b="0" kern="1200">
                <a:solidFill>
                  <a:schemeClr val="tx1"/>
                </a:solidFill>
                <a:effectLst/>
                <a:latin typeface="Segoe UI Light" pitchFamily="34" charset="0"/>
                <a:ea typeface="+mn-ea"/>
                <a:cs typeface="+mn-cs"/>
              </a:rPr>
              <a:t>There is a lot of discussion in the industry around Lambda Architecture, its use, and its future. That said, it is being used today in many cases and is not going anywhere anytime soon. So we are directly addressing it here. Your students may have opinions on this or may know about it – this is a good in-room conversation prompt.</a:t>
            </a:r>
          </a:p>
          <a:p>
            <a:endParaRPr lang="en-US" sz="882" b="0" kern="1200">
              <a:solidFill>
                <a:schemeClr val="tx1"/>
              </a:solidFill>
              <a:effectLst/>
              <a:latin typeface="Segoe UI Light" pitchFamily="34" charset="0"/>
              <a:ea typeface="+mn-ea"/>
              <a:cs typeface="+mn-cs"/>
            </a:endParaRPr>
          </a:p>
          <a:p>
            <a:r>
              <a:rPr lang="en-US" sz="882" b="0" kern="1200">
                <a:solidFill>
                  <a:schemeClr val="tx1"/>
                </a:solidFill>
                <a:effectLst/>
                <a:latin typeface="Segoe UI Light" pitchFamily="34" charset="0"/>
                <a:ea typeface="+mn-ea"/>
                <a:cs typeface="+mn-cs"/>
              </a:rPr>
              <a:t>Fundamentally, Lambda Architecture assumes a fast path, or “hot” path, and a slow path, or “cold” path, where you’re reflecting that different kinds of storage and processing have different costs, and are driven by different requirements.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51874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“When we talk about data storage in Azure IoT Solutions, there are four main storage options for IoT storage…”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517314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a:solidFill>
                  <a:schemeClr val="tx1"/>
                </a:solidFill>
                <a:effectLst/>
                <a:latin typeface="Segoe UI Light" pitchFamily="34" charset="0"/>
                <a:ea typeface="+mn-ea"/>
                <a:cs typeface="+mn-cs"/>
              </a:rPr>
              <a:t>This is not a big data, or even data, class – there are other courses (DP-200, DP-201, AI-100, etc.) that get more into those topics. Here we are doing a high-level list just to explain that these options are there, and let it be an exercise for the reader to find out more. If you’d like to get into more detail on the data targets, you may of course, but be sure to time box it to avoid going into ratholes.</a:t>
            </a:r>
          </a:p>
          <a:p>
            <a:endParaRPr lang="en-US" sz="882"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05856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49916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882" b="0" kern="1200">
                <a:solidFill>
                  <a:schemeClr val="tx1"/>
                </a:solidFill>
                <a:effectLst/>
                <a:latin typeface="Segoe UI Light" pitchFamily="34" charset="0"/>
                <a:ea typeface="+mn-ea"/>
                <a:cs typeface="+mn-cs"/>
              </a:rPr>
            </a:br>
            <a:endParaRPr lang="en-US" sz="882" b="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2760193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882" b="0" kern="1200">
                <a:solidFill>
                  <a:schemeClr val="tx1"/>
                </a:solidFill>
                <a:effectLst/>
                <a:latin typeface="Segoe UI Light" pitchFamily="34" charset="0"/>
                <a:ea typeface="+mn-ea"/>
                <a:cs typeface="+mn-cs"/>
              </a:rPr>
            </a:br>
            <a:endParaRPr lang="en-US" sz="882" b="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5394266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95712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“Wait, we already presented this slide!” we could hear you saying. We duplicate it here because we’re highlighting a different part of the diagram now – this is intended to loop this lesson back to the introductory info.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125437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“While the previous slide was around the high-level design view, we can also look at this from the point of view of the Azure Stream Analytics, or `ASA`, service itself, as if ASA is the ‘center of the universe.’ But what is ASA?”</a:t>
            </a:r>
          </a:p>
          <a:p>
            <a:endParaRPr lang="en-US" sz="882" b="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Azure Stream Analytics is a real-time analytics and complex event-processing engine that is designed to analyze and process high volumes of fast streaming data from multiple sources simultaneously. Patterns and relationships can be identified in information extracted from a number of input sources including devices, sensors, clickstreams, social media feeds, and applications. These patterns can be used to trigger actions and initiate workflows such creating alerts, feeding information to a reporting tool, or storing transformed data for later use. Also, Stream Analytics is available on Azure IoT Edge runtime, and supports the same exact language or syntax as cloud.</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 following scenarios are examples of when you can use Azure Stream Analytics: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Analyze real-time telemetry streams from IoT devices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Web logs/clickstream analytics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Geospatial analytics for fleet management and driverless vehicles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Remote monitoring and predictive maintenance of high value assets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Real-time analytics on Point of Sale data for inventory control and anomaly detection</a:t>
            </a:r>
          </a:p>
          <a:p>
            <a:endParaRPr lang="en-US" sz="882" b="0" kern="1200" dirty="0">
              <a:solidFill>
                <a:schemeClr val="tx1"/>
              </a:solidFill>
              <a:effectLst/>
              <a:latin typeface="Segoe UI Light" pitchFamily="34" charset="0"/>
              <a:ea typeface="+mn-ea"/>
              <a:cs typeface="+mn-cs"/>
            </a:endParaRPr>
          </a:p>
          <a:p>
            <a:r>
              <a:rPr lang="en-US" dirty="0">
                <a:hlinkClick r:id="rId3"/>
              </a:rPr>
              <a:t>https://docs.microsoft.com/en-us/azure/stream-analytics/stream-analytics-introduction</a:t>
            </a:r>
            <a:endParaRPr lang="en-US" sz="882"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72591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“Before we get into details on ASA, I should acknowledge that there are other products, both inside Azure and outside of Azure, that can support a similar need…”</a:t>
            </a:r>
          </a:p>
          <a:p>
            <a:endParaRPr lang="en-US" sz="882" b="0" kern="1200">
              <a:solidFill>
                <a:schemeClr val="tx1"/>
              </a:solidFill>
              <a:effectLst/>
              <a:latin typeface="Segoe UI Light" pitchFamily="34" charset="0"/>
              <a:ea typeface="+mn-ea"/>
              <a:cs typeface="+mn-cs"/>
            </a:endParaRPr>
          </a:p>
          <a:p>
            <a:r>
              <a:rPr lang="en-US" sz="882" b="0" kern="1200">
                <a:solidFill>
                  <a:schemeClr val="tx1"/>
                </a:solidFill>
                <a:effectLst/>
                <a:latin typeface="Segoe UI Light" pitchFamily="34" charset="0"/>
                <a:ea typeface="+mn-ea"/>
                <a:cs typeface="+mn-cs"/>
              </a:rPr>
              <a:t>There’s more scenarios and justification for using ASA in the </a:t>
            </a:r>
            <a:r>
              <a:rPr lang="en-US" sz="882" b="0" kern="1200" err="1">
                <a:solidFill>
                  <a:schemeClr val="tx1"/>
                </a:solidFill>
                <a:effectLst/>
                <a:latin typeface="Segoe UI Light" pitchFamily="34" charset="0"/>
                <a:ea typeface="+mn-ea"/>
                <a:cs typeface="+mn-cs"/>
              </a:rPr>
              <a:t>SkillPipe</a:t>
            </a:r>
            <a:r>
              <a:rPr lang="en-US" sz="882" b="0" kern="1200">
                <a:solidFill>
                  <a:schemeClr val="tx1"/>
                </a:solidFill>
                <a:effectLst/>
                <a:latin typeface="Segoe UI Light" pitchFamily="34" charset="0"/>
                <a:ea typeface="+mn-ea"/>
                <a:cs typeface="+mn-cs"/>
              </a:rPr>
              <a:t> which you can just reference, or bring in more detail if time permits and you feel comfortable.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397105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“Now that we’ve explained when to use ASA and when you might not want to use ASA, let’s deep dive on ASA a bit more…”</a:t>
            </a:r>
            <a:br>
              <a:rPr lang="en-US" sz="882" b="0" kern="1200">
                <a:solidFill>
                  <a:schemeClr val="tx1"/>
                </a:solidFill>
                <a:effectLst/>
                <a:latin typeface="Segoe UI Light" pitchFamily="34" charset="0"/>
                <a:ea typeface="+mn-ea"/>
                <a:cs typeface="+mn-cs"/>
              </a:rPr>
            </a:br>
            <a:endParaRPr lang="en-US" sz="882" b="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545346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“ASA fundamentally is all about sending data from inputs to outputs in a real-time fashion. But what kinds of inputs are supported? It turns out ASA offers two high-level categories of inputs…”</a:t>
            </a:r>
          </a:p>
          <a:p>
            <a:endParaRPr lang="en-US" sz="882" b="0" kern="1200">
              <a:solidFill>
                <a:schemeClr val="tx1"/>
              </a:solidFill>
              <a:effectLst/>
              <a:latin typeface="Segoe UI Light" pitchFamily="34" charset="0"/>
              <a:ea typeface="+mn-ea"/>
              <a:cs typeface="+mn-cs"/>
            </a:endParaRPr>
          </a:p>
          <a:p>
            <a:r>
              <a:rPr lang="en-US" sz="882" b="0" kern="1200">
                <a:solidFill>
                  <a:schemeClr val="tx1"/>
                </a:solidFill>
                <a:effectLst/>
                <a:latin typeface="Segoe UI Light" pitchFamily="34" charset="0"/>
                <a:ea typeface="+mn-ea"/>
                <a:cs typeface="+mn-cs"/>
              </a:rPr>
              <a:t>The next two slides give some more detail.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212158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Lab 07 covers ASA configuration.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7220002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882" b="0" kern="1200">
                <a:solidFill>
                  <a:schemeClr val="tx1"/>
                </a:solidFill>
                <a:effectLst/>
                <a:latin typeface="Segoe UI Light" pitchFamily="34" charset="0"/>
                <a:ea typeface="+mn-ea"/>
                <a:cs typeface="+mn-cs"/>
              </a:rPr>
            </a:br>
            <a:endParaRPr lang="en-US" sz="882" b="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2500186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ASA Queries are such a huge topic that we simply can’t present it all in any kind of intelligent way, so we’re not trying. We have a couple of straightforward samples here, and let the reader look it up for more detail.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905130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6368641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Light" pitchFamily="34" charset="0"/>
                <a:ea typeface="+mn-ea"/>
                <a:cs typeface="+mn-cs"/>
              </a:rPr>
              <a:t>Record data types: Record data types are used to represent JSON and Avro arrays when corresponding formats are used in the input data streams. </a:t>
            </a:r>
          </a:p>
          <a:p>
            <a:endParaRPr lang="en-US" sz="882" b="0" kern="1200" dirty="0">
              <a:solidFill>
                <a:schemeClr val="tx1"/>
              </a:solidFill>
              <a:effectLst/>
              <a:latin typeface="Segoe UI Light" pitchFamily="34" charset="0"/>
              <a:ea typeface="+mn-ea"/>
              <a:cs typeface="+mn-cs"/>
            </a:endParaRPr>
          </a:p>
          <a:p>
            <a:r>
              <a:rPr lang="en-US" sz="882" b="0" kern="1200" dirty="0">
                <a:solidFill>
                  <a:schemeClr val="tx1"/>
                </a:solidFill>
                <a:effectLst/>
                <a:latin typeface="Segoe UI Light" pitchFamily="34" charset="0"/>
                <a:ea typeface="+mn-ea"/>
                <a:cs typeface="+mn-cs"/>
              </a:rPr>
              <a:t>The </a:t>
            </a:r>
            <a:r>
              <a:rPr lang="en-US" sz="882" b="0" kern="1200" dirty="0" err="1">
                <a:solidFill>
                  <a:schemeClr val="tx1"/>
                </a:solidFill>
                <a:effectLst/>
                <a:latin typeface="Segoe UI Light" pitchFamily="34" charset="0"/>
                <a:ea typeface="+mn-ea"/>
                <a:cs typeface="+mn-cs"/>
              </a:rPr>
              <a:t>SkillPipe</a:t>
            </a:r>
            <a:r>
              <a:rPr lang="en-US" sz="882" b="0" kern="1200" dirty="0">
                <a:solidFill>
                  <a:schemeClr val="tx1"/>
                </a:solidFill>
                <a:effectLst/>
                <a:latin typeface="Segoe UI Light" pitchFamily="34" charset="0"/>
                <a:ea typeface="+mn-ea"/>
                <a:cs typeface="+mn-cs"/>
              </a:rPr>
              <a:t> also talks about array handling and using one field as the name for another field in the record.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280664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you’re working with ASA queries, one important topic is time handling. Time handling is actually a very complicated topic in streaming data scenarios, however we can address it here at an introductory level…”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975638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394051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483806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a:t>
            </a:r>
            <a:r>
              <a:rPr lang="en-US" b="1"/>
              <a:t>very</a:t>
            </a:r>
            <a:r>
              <a:rPr lang="en-US" b="0"/>
              <a:t> complicated topic, and it’s not expected that the students will completely get this here. There’s more details on the implications of these two tolerances in the </a:t>
            </a:r>
            <a:r>
              <a:rPr lang="en-US" b="0" err="1"/>
              <a:t>SkillPipe</a:t>
            </a:r>
            <a:r>
              <a:rPr lang="en-US" b="0"/>
              <a:t>.</a:t>
            </a:r>
          </a:p>
          <a:p>
            <a:endParaRPr lang="en-US" b="0"/>
          </a:p>
          <a:p>
            <a:r>
              <a:rPr lang="en-US" b="0"/>
              <a:t>The </a:t>
            </a:r>
            <a:r>
              <a:rPr lang="en-US" b="0" err="1"/>
              <a:t>SkillPipe</a:t>
            </a:r>
            <a:r>
              <a:rPr lang="en-US" b="0"/>
              <a:t> also gives specific visualizations of this which we’re choosing not to include here, as walking through them is just too complicated for a classroom situation.</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6421906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In time-streaming scenarios, performing operations on the data contained in temporal windows is a common pattern. Stream Analytics has native support for windowing functions, enabling developers to author complex stream processing jobs with minimal effort.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There are five kinds of temporal windows to choose from: </a:t>
            </a:r>
            <a:r>
              <a:rPr lang="en-US" sz="882" b="1" i="0" u="none" kern="1200" dirty="0">
                <a:solidFill>
                  <a:schemeClr val="tx2">
                    <a:lumMod val="75000"/>
                  </a:schemeClr>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Tumbling</a:t>
            </a:r>
            <a:r>
              <a:rPr lang="en-US" sz="882" b="0" i="0" kern="1200" dirty="0">
                <a:solidFill>
                  <a:schemeClr val="tx2">
                    <a:lumMod val="75000"/>
                  </a:schemeClr>
                </a:solidFill>
                <a:effectLst/>
                <a:latin typeface="Segoe UI Light" pitchFamily="34" charset="0"/>
                <a:ea typeface="+mn-ea"/>
                <a:cs typeface="+mn-cs"/>
              </a:rPr>
              <a:t>, </a:t>
            </a:r>
            <a:r>
              <a:rPr lang="en-US" sz="882" b="1" i="0" u="sng" kern="1200" dirty="0">
                <a:solidFill>
                  <a:schemeClr val="tx2">
                    <a:lumMod val="75000"/>
                  </a:schemeClr>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Hopping</a:t>
            </a:r>
            <a:r>
              <a:rPr lang="en-US" sz="882" b="0" i="0" kern="1200" dirty="0">
                <a:solidFill>
                  <a:schemeClr val="tx2">
                    <a:lumMod val="75000"/>
                  </a:schemeClr>
                </a:solidFill>
                <a:effectLst/>
                <a:latin typeface="Segoe UI Light" pitchFamily="34" charset="0"/>
                <a:ea typeface="+mn-ea"/>
                <a:cs typeface="+mn-cs"/>
              </a:rPr>
              <a:t>, </a:t>
            </a:r>
            <a:r>
              <a:rPr lang="en-US" sz="882" b="1" i="0" u="sng" kern="1200" dirty="0">
                <a:solidFill>
                  <a:schemeClr val="tx2">
                    <a:lumMod val="75000"/>
                  </a:schemeClr>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Sliding</a:t>
            </a:r>
            <a:r>
              <a:rPr lang="en-US" sz="882" b="0" i="0" kern="1200" dirty="0">
                <a:solidFill>
                  <a:schemeClr val="tx2">
                    <a:lumMod val="75000"/>
                  </a:schemeClr>
                </a:solidFill>
                <a:effectLst/>
                <a:latin typeface="Segoe UI Light" pitchFamily="34" charset="0"/>
                <a:ea typeface="+mn-ea"/>
                <a:cs typeface="+mn-cs"/>
              </a:rPr>
              <a:t>, </a:t>
            </a:r>
            <a:r>
              <a:rPr lang="en-US" sz="882" b="1" i="0" u="sng" kern="1200" dirty="0">
                <a:solidFill>
                  <a:schemeClr val="tx2">
                    <a:lumMod val="75000"/>
                  </a:schemeClr>
                </a:solidFill>
                <a:effectLst/>
                <a:latin typeface="Segoe UI Light" pitchFamily="34" charset="0"/>
                <a:ea typeface="+mn-ea"/>
                <a:cs typeface="+mn-cs"/>
                <a:hlinkClick r:id="rId6">
                  <a:extLst>
                    <a:ext uri="{A12FA001-AC4F-418D-AE19-62706E023703}">
                      <ahyp:hlinkClr xmlns:ahyp="http://schemas.microsoft.com/office/drawing/2018/hyperlinkcolor" val="tx"/>
                    </a:ext>
                  </a:extLst>
                </a:hlinkClick>
              </a:rPr>
              <a:t>Session</a:t>
            </a:r>
            <a:r>
              <a:rPr lang="en-US" sz="882" b="0" i="0" kern="1200" dirty="0">
                <a:solidFill>
                  <a:schemeClr val="tx2">
                    <a:lumMod val="75000"/>
                  </a:schemeClr>
                </a:solidFill>
                <a:effectLst/>
                <a:latin typeface="Segoe UI Light" pitchFamily="34" charset="0"/>
                <a:ea typeface="+mn-ea"/>
                <a:cs typeface="+mn-cs"/>
              </a:rPr>
              <a:t>, and </a:t>
            </a:r>
            <a:r>
              <a:rPr lang="en-US" sz="882" b="1" i="0" u="sng" kern="1200" dirty="0">
                <a:solidFill>
                  <a:schemeClr val="tx2">
                    <a:lumMod val="75000"/>
                  </a:schemeClr>
                </a:solidFill>
                <a:effectLst/>
                <a:latin typeface="Segoe UI Light" pitchFamily="34" charset="0"/>
                <a:ea typeface="+mn-ea"/>
                <a:cs typeface="+mn-cs"/>
              </a:rPr>
              <a:t>Snapshot</a:t>
            </a:r>
            <a:r>
              <a:rPr lang="en-US" sz="882" b="0" i="0" kern="1200" dirty="0">
                <a:solidFill>
                  <a:schemeClr val="tx2">
                    <a:lumMod val="75000"/>
                  </a:schemeClr>
                </a:solidFill>
                <a:effectLst/>
                <a:latin typeface="Segoe UI Light" pitchFamily="34" charset="0"/>
                <a:ea typeface="+mn-ea"/>
                <a:cs typeface="+mn-cs"/>
              </a:rPr>
              <a:t> windows. You use the window functions in the </a:t>
            </a:r>
            <a:r>
              <a:rPr lang="en-US" sz="882" b="1" i="0" u="sng" kern="1200" dirty="0">
                <a:solidFill>
                  <a:schemeClr val="tx2">
                    <a:lumMod val="75000"/>
                  </a:schemeClr>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GROUP BY</a:t>
            </a:r>
            <a:r>
              <a:rPr lang="en-US" sz="882" b="0" i="0" kern="1200" dirty="0">
                <a:solidFill>
                  <a:schemeClr val="tx2">
                    <a:lumMod val="75000"/>
                  </a:schemeClr>
                </a:solidFill>
                <a:effectLst/>
                <a:latin typeface="Segoe UI Light" pitchFamily="34" charset="0"/>
                <a:ea typeface="+mn-ea"/>
                <a:cs typeface="+mn-cs"/>
              </a:rPr>
              <a:t> clause of the query syntax in your Stream Analytics jobs. You can also aggregate events over multiple windows using the </a:t>
            </a:r>
            <a:r>
              <a:rPr lang="en-US" sz="882" b="1" i="0" u="sng" kern="1200" dirty="0">
                <a:solidFill>
                  <a:srgbClr val="0000FF"/>
                </a:solidFill>
                <a:effectLst/>
                <a:latin typeface="Segoe UI Light" pitchFamily="34" charset="0"/>
                <a:ea typeface="+mn-ea"/>
                <a:cs typeface="+mn-cs"/>
                <a:hlinkClick r:id="rId8">
                  <a:extLst>
                    <a:ext uri="{A12FA001-AC4F-418D-AE19-62706E023703}">
                      <ahyp:hlinkClr xmlns:ahyp="http://schemas.microsoft.com/office/drawing/2018/hyperlinkcolor" val="tx"/>
                    </a:ext>
                  </a:extLst>
                </a:hlinkClick>
              </a:rPr>
              <a:t>Windows()</a:t>
            </a:r>
            <a:r>
              <a:rPr lang="en-US" sz="882" b="0" i="0" u="sng" kern="1200" dirty="0">
                <a:solidFill>
                  <a:schemeClr val="tx2">
                    <a:lumMod val="75000"/>
                  </a:schemeClr>
                </a:solidFill>
                <a:effectLst/>
                <a:latin typeface="Segoe UI Light" pitchFamily="34" charset="0"/>
                <a:ea typeface="+mn-ea"/>
                <a:cs typeface="+mn-cs"/>
                <a:hlinkClick r:id="rId8">
                  <a:extLst>
                    <a:ext uri="{A12FA001-AC4F-418D-AE19-62706E023703}">
                      <ahyp:hlinkClr xmlns:ahyp="http://schemas.microsoft.com/office/drawing/2018/hyperlinkcolor" val="tx"/>
                    </a:ext>
                  </a:extLst>
                </a:hlinkClick>
              </a:rPr>
              <a:t> function</a:t>
            </a:r>
            <a:r>
              <a:rPr lang="en-US" sz="882" b="0" i="0" kern="1200" dirty="0">
                <a:solidFill>
                  <a:schemeClr val="tx2">
                    <a:lumMod val="75000"/>
                  </a:schemeClr>
                </a:solidFill>
                <a:effectLst/>
                <a:latin typeface="Segoe UI Light" pitchFamily="34" charset="0"/>
                <a:ea typeface="+mn-ea"/>
                <a:cs typeface="+mn-cs"/>
              </a:rPr>
              <a:t>.</a:t>
            </a:r>
          </a:p>
          <a:p>
            <a:endParaRPr lang="en-US" sz="882" b="0" i="0" kern="1200" dirty="0">
              <a:solidFill>
                <a:schemeClr val="tx2">
                  <a:lumMod val="75000"/>
                </a:schemeClr>
              </a:solidFill>
              <a:effectLst/>
              <a:latin typeface="Segoe UI Light" pitchFamily="34" charset="0"/>
              <a:ea typeface="+mn-ea"/>
              <a:cs typeface="+mn-cs"/>
            </a:endParaRPr>
          </a:p>
          <a:p>
            <a:r>
              <a:rPr lang="en-US" sz="882" b="0" i="0" kern="1200" dirty="0">
                <a:solidFill>
                  <a:schemeClr val="tx2">
                    <a:lumMod val="75000"/>
                  </a:schemeClr>
                </a:solidFill>
                <a:effectLst/>
                <a:latin typeface="Segoe UI Light" pitchFamily="34" charset="0"/>
                <a:ea typeface="+mn-ea"/>
                <a:cs typeface="+mn-cs"/>
              </a:rPr>
              <a:t>All the </a:t>
            </a:r>
            <a:r>
              <a:rPr lang="en-US" sz="882" b="0" i="0" u="sng" kern="1200" dirty="0">
                <a:solidFill>
                  <a:schemeClr val="tx2">
                    <a:lumMod val="75000"/>
                  </a:schemeClr>
                </a:solidFill>
                <a:effectLst/>
                <a:latin typeface="Segoe UI Light" pitchFamily="34" charset="0"/>
                <a:ea typeface="+mn-ea"/>
                <a:cs typeface="+mn-cs"/>
                <a:hlinkClick r:id="rId9">
                  <a:extLst>
                    <a:ext uri="{A12FA001-AC4F-418D-AE19-62706E023703}">
                      <ahyp:hlinkClr xmlns:ahyp="http://schemas.microsoft.com/office/drawing/2018/hyperlinkcolor" val="tx"/>
                    </a:ext>
                  </a:extLst>
                </a:hlinkClick>
              </a:rPr>
              <a:t>windowing</a:t>
            </a:r>
            <a:r>
              <a:rPr lang="en-US" sz="882" b="0" i="0" kern="1200" dirty="0">
                <a:solidFill>
                  <a:schemeClr val="tx2">
                    <a:lumMod val="75000"/>
                  </a:schemeClr>
                </a:solidFill>
                <a:effectLst/>
                <a:latin typeface="Segoe UI Light" pitchFamily="34" charset="0"/>
                <a:ea typeface="+mn-ea"/>
                <a:cs typeface="+mn-cs"/>
              </a:rPr>
              <a:t> operations output results at the </a:t>
            </a:r>
            <a:r>
              <a:rPr lang="en-US" sz="882" b="1" i="0" kern="1200" dirty="0">
                <a:solidFill>
                  <a:schemeClr val="tx2">
                    <a:lumMod val="75000"/>
                  </a:schemeClr>
                </a:solidFill>
                <a:effectLst/>
                <a:latin typeface="Segoe UI Light" pitchFamily="34" charset="0"/>
                <a:ea typeface="+mn-ea"/>
                <a:cs typeface="+mn-cs"/>
              </a:rPr>
              <a:t>end</a:t>
            </a:r>
            <a:r>
              <a:rPr lang="en-US" sz="882" b="0" i="0" kern="1200" dirty="0">
                <a:solidFill>
                  <a:schemeClr val="tx2">
                    <a:lumMod val="75000"/>
                  </a:schemeClr>
                </a:solidFill>
                <a:effectLst/>
                <a:latin typeface="Segoe UI Light" pitchFamily="34" charset="0"/>
                <a:ea typeface="+mn-ea"/>
                <a:cs typeface="+mn-cs"/>
              </a:rPr>
              <a:t> of the window. The output of the window will be single event </a:t>
            </a:r>
            <a:r>
              <a:rPr lang="en-US" sz="882" b="0" i="0" kern="1200" dirty="0">
                <a:solidFill>
                  <a:schemeClr val="tx1"/>
                </a:solidFill>
                <a:effectLst/>
                <a:latin typeface="Segoe UI Light" pitchFamily="34" charset="0"/>
                <a:ea typeface="+mn-ea"/>
                <a:cs typeface="+mn-cs"/>
              </a:rPr>
              <a:t>based on the aggregate function used. The output event will have the time stamp of the end of the window and all window functions are defined with a fixed length.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hlinkClick r:id="rId10"/>
              </a:rPr>
              <a:t>https://docs.microsoft.com/en-us/azure/stream-analytics/stream-analytics-window-functions</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10:37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612061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Tumbling window functions are used to segment a data stream into distinct time segments and perform a function against them, such as the example below. The key differentiators of a Tumbling window are that they repeat, do not overlap, and an event cannot belong to more than one tumbling window.</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10:37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1421625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Hopping window functions hop forward in time by a fixed period. It may be easy to think of them as Tumbling windows that can overlap, so events can belong to more than one Hopping window result set. To make a Hopping window the same as a Tumbling window, specify the hop size to be the same as the window size.</a:t>
            </a:r>
            <a:endParaRPr lang="en-US" sz="8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10:37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1421625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Sliding window functions, unlike Tumbling or Hopping windows, produce an output </a:t>
            </a:r>
            <a:r>
              <a:rPr lang="en-US" sz="882" b="1" i="0" kern="1200">
                <a:solidFill>
                  <a:schemeClr val="tx1"/>
                </a:solidFill>
                <a:effectLst/>
                <a:latin typeface="Segoe UI Light" pitchFamily="34" charset="0"/>
                <a:ea typeface="+mn-ea"/>
                <a:cs typeface="+mn-cs"/>
              </a:rPr>
              <a:t>only</a:t>
            </a:r>
            <a:r>
              <a:rPr lang="en-US" sz="882" b="0" i="0" kern="1200">
                <a:solidFill>
                  <a:schemeClr val="tx1"/>
                </a:solidFill>
                <a:effectLst/>
                <a:latin typeface="Segoe UI Light" pitchFamily="34" charset="0"/>
                <a:ea typeface="+mn-ea"/>
                <a:cs typeface="+mn-cs"/>
              </a:rPr>
              <a:t> when an event occurs. Every window will have at least one event and the window continuously moves forward by an € (epsilon). Like hopping windows, events can belong to more than one sliding window.</a:t>
            </a:r>
            <a:endParaRPr lang="en-US" sz="8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10:37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616025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Session window functions group events that arrive at similar times, filtering out periods of time where there is no data. It has three main parameters: timeout, maximum duration, and partitioning key (optional).</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 session window begins when the first event occurs. If another event occurs within the specified timeout from the last ingested event, then the window extends to include the new event. Otherwise if no events occur within the timeout, then the window is closed at the timeout.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10:37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1421625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Snapshot windows groups events that have the same timestamp. Unlike other windowing types, which require a specific window function (such as </a:t>
            </a:r>
            <a:r>
              <a:rPr lang="en-US" sz="882" b="0" i="0" kern="1200" dirty="0" err="1">
                <a:solidFill>
                  <a:schemeClr val="tx1"/>
                </a:solidFill>
                <a:effectLst/>
                <a:latin typeface="Segoe UI Light" pitchFamily="34" charset="0"/>
                <a:ea typeface="+mn-ea"/>
                <a:cs typeface="+mn-cs"/>
              </a:rPr>
              <a:t>SessionWindow</a:t>
            </a:r>
            <a:r>
              <a:rPr lang="en-US" sz="882" b="0" i="0" kern="1200" dirty="0">
                <a:solidFill>
                  <a:schemeClr val="tx1"/>
                </a:solidFill>
                <a:effectLst/>
                <a:latin typeface="Segoe UI Light" pitchFamily="34" charset="0"/>
                <a:ea typeface="+mn-ea"/>
                <a:cs typeface="+mn-cs"/>
              </a:rPr>
              <a:t>(), you can apply a snapshot window by adding </a:t>
            </a:r>
            <a:r>
              <a:rPr lang="en-US" sz="882" b="0" i="0" kern="1200" dirty="0" err="1">
                <a:solidFill>
                  <a:schemeClr val="tx1"/>
                </a:solidFill>
                <a:effectLst/>
                <a:latin typeface="Segoe UI Light" pitchFamily="34" charset="0"/>
                <a:ea typeface="+mn-ea"/>
                <a:cs typeface="+mn-cs"/>
              </a:rPr>
              <a:t>System.Timestamp</a:t>
            </a:r>
            <a:r>
              <a:rPr lang="en-US" sz="882" b="0" i="0" kern="1200" dirty="0">
                <a:solidFill>
                  <a:schemeClr val="tx1"/>
                </a:solidFill>
                <a:effectLst/>
                <a:latin typeface="Segoe UI Light" pitchFamily="34" charset="0"/>
                <a:ea typeface="+mn-ea"/>
                <a:cs typeface="+mn-cs"/>
              </a:rPr>
              <a:t>() to the GROUP BY clause.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10:54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319497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a:solidFill>
                  <a:schemeClr val="tx1"/>
                </a:solidFill>
                <a:effectLst/>
                <a:latin typeface="Segoe UI Light" pitchFamily="34" charset="0"/>
                <a:ea typeface="+mn-ea"/>
                <a:cs typeface="+mn-cs"/>
              </a:rPr>
              <a:t>“That covers the query capabilities of ASA. Once data has gone through the queries, it gets sent to the job output destination…”</a:t>
            </a:r>
          </a:p>
          <a:p>
            <a:endParaRPr lang="en-US" sz="882" b="0" kern="1200">
              <a:solidFill>
                <a:schemeClr val="tx1"/>
              </a:solidFill>
              <a:effectLst/>
              <a:latin typeface="Segoe UI Light" pitchFamily="34" charset="0"/>
              <a:ea typeface="+mn-ea"/>
              <a:cs typeface="+mn-cs"/>
            </a:endParaRPr>
          </a:p>
          <a:p>
            <a:r>
              <a:rPr lang="en-US" sz="882" b="0" kern="1200">
                <a:solidFill>
                  <a:schemeClr val="tx1"/>
                </a:solidFill>
                <a:effectLst/>
                <a:latin typeface="Segoe UI Light" pitchFamily="34" charset="0"/>
                <a:ea typeface="+mn-ea"/>
                <a:cs typeface="+mn-cs"/>
              </a:rPr>
              <a:t>… “details on specific limitations around data size limits and the like for each output type are in the </a:t>
            </a:r>
            <a:r>
              <a:rPr lang="en-US" sz="882" b="0" kern="1200" err="1">
                <a:solidFill>
                  <a:schemeClr val="tx1"/>
                </a:solidFill>
                <a:effectLst/>
                <a:latin typeface="Segoe UI Light" pitchFamily="34" charset="0"/>
                <a:ea typeface="+mn-ea"/>
                <a:cs typeface="+mn-cs"/>
              </a:rPr>
              <a:t>SkillPipe</a:t>
            </a:r>
            <a:r>
              <a:rPr lang="en-US" sz="882" b="0" kern="120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463624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last output option for ASA is Azure Functions…”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594451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099195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Basic path:</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Devices generate messages in the form of telemetry data</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IoT Hub routes messages to desired endpoints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Azure Stream Analytics processes messages and stores the data</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In addition</a:t>
            </a:r>
          </a:p>
          <a:p>
            <a:pPr marL="171450" indent="-171450">
              <a:buFont typeface="Arial" panose="020B0604020202020204" pitchFamily="34" charset="0"/>
              <a:buChar char="•"/>
            </a:pPr>
            <a:r>
              <a:rPr lang="en-US" dirty="0"/>
              <a:t>IoT Hub defines a common message format</a:t>
            </a:r>
          </a:p>
          <a:p>
            <a:pPr marL="171450" indent="-171450">
              <a:buFont typeface="Arial" panose="020B0604020202020204" pitchFamily="34" charset="0"/>
              <a:buChar char="•"/>
            </a:pPr>
            <a:r>
              <a:rPr lang="en-US" dirty="0"/>
              <a:t>Messages can be enriched and transformed during processing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Business integration (Module 5) includes additional processing</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6568339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4865067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Correct Answer: A, C</a:t>
            </a:r>
          </a:p>
          <a:p>
            <a:endParaRPr lang="en-US" sz="882" kern="1200">
              <a:solidFill>
                <a:schemeClr val="tx1"/>
              </a:solidFill>
              <a:effectLst/>
              <a:latin typeface="Segoe UI Light" pitchFamily="34" charset="0"/>
              <a:ea typeface="+mn-ea"/>
              <a:cs typeface="+mn-cs"/>
            </a:endParaRPr>
          </a:p>
          <a:p>
            <a:r>
              <a:rPr lang="en-US" sz="882" b="0" kern="1200">
                <a:solidFill>
                  <a:schemeClr val="tx1"/>
                </a:solidFill>
                <a:effectLst/>
                <a:latin typeface="Segoe UI Light" pitchFamily="34" charset="0"/>
                <a:ea typeface="+mn-ea"/>
                <a:cs typeface="+mn-cs"/>
              </a:rPr>
              <a:t>Explanation</a:t>
            </a:r>
            <a:r>
              <a:rPr lang="en-US" sz="882" kern="1200">
                <a:solidFill>
                  <a:schemeClr val="tx1"/>
                </a:solidFill>
                <a:effectLst/>
                <a:latin typeface="Segoe UI Light" pitchFamily="34" charset="0"/>
                <a:ea typeface="+mn-ea"/>
                <a:cs typeface="+mn-cs"/>
              </a:rPr>
              <a:t>: In the student workbook/</a:t>
            </a:r>
            <a:r>
              <a:rPr lang="en-US" sz="882" kern="1200" err="1">
                <a:solidFill>
                  <a:schemeClr val="tx1"/>
                </a:solidFill>
                <a:effectLst/>
                <a:latin typeface="Segoe UI Light" pitchFamily="34" charset="0"/>
                <a:ea typeface="+mn-ea"/>
                <a:cs typeface="+mn-cs"/>
              </a:rPr>
              <a:t>skillpipe</a:t>
            </a:r>
            <a:r>
              <a:rPr lang="en-US" sz="882" kern="1200">
                <a:solidFill>
                  <a:schemeClr val="tx1"/>
                </a:solidFill>
                <a:effectLst/>
                <a:latin typeface="Segoe UI Light" pitchFamily="34" charset="0"/>
                <a:ea typeface="+mn-ea"/>
                <a:cs typeface="+mn-cs"/>
              </a:rPr>
              <a:t> content, topic </a:t>
            </a:r>
            <a:r>
              <a:rPr lang="en-US" sz="882" i="1" kern="1200">
                <a:solidFill>
                  <a:schemeClr val="tx1"/>
                </a:solidFill>
                <a:effectLst/>
                <a:latin typeface="Segoe UI Light" pitchFamily="34" charset="0"/>
                <a:ea typeface="+mn-ea"/>
                <a:cs typeface="+mn-cs"/>
              </a:rPr>
              <a:t>Introduction to Message Routing</a:t>
            </a:r>
            <a:r>
              <a:rPr lang="en-US" sz="882" kern="1200">
                <a:solidFill>
                  <a:schemeClr val="tx1"/>
                </a:solidFill>
                <a:effectLst/>
                <a:latin typeface="Segoe UI Light" pitchFamily="34" charset="0"/>
                <a:ea typeface="+mn-ea"/>
                <a:cs typeface="+mn-cs"/>
              </a:rPr>
              <a:t> includes the following:</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IoT Hub Built-in Endpoint</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By default, messages are routed to the built-in service-facing endpoint (messages/events) that is compatible with Event Hubs. This endpoint is currently only exposed using the AMQP protocol on port 5671.</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If you're using message routing and the fallback route is enabled, all messages that don't match a query on any route go to the built-in endpoint. If you disable this fallback route, messages that don't match any query are dropped.</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In the student workbook/</a:t>
            </a:r>
            <a:r>
              <a:rPr lang="en-US" sz="882" kern="1200" err="1">
                <a:solidFill>
                  <a:schemeClr val="tx1"/>
                </a:solidFill>
                <a:effectLst/>
                <a:latin typeface="Segoe UI Light" pitchFamily="34" charset="0"/>
                <a:ea typeface="+mn-ea"/>
                <a:cs typeface="+mn-cs"/>
              </a:rPr>
              <a:t>skillpipe</a:t>
            </a:r>
            <a:r>
              <a:rPr lang="en-US" sz="882" kern="1200">
                <a:solidFill>
                  <a:schemeClr val="tx1"/>
                </a:solidFill>
                <a:effectLst/>
                <a:latin typeface="Segoe UI Light" pitchFamily="34" charset="0"/>
                <a:ea typeface="+mn-ea"/>
                <a:cs typeface="+mn-cs"/>
              </a:rPr>
              <a:t> content, topic </a:t>
            </a:r>
            <a:r>
              <a:rPr lang="en-US" sz="882" i="1" kern="1200">
                <a:solidFill>
                  <a:schemeClr val="tx1"/>
                </a:solidFill>
                <a:effectLst/>
                <a:latin typeface="Segoe UI Light" pitchFamily="34" charset="0"/>
                <a:ea typeface="+mn-ea"/>
                <a:cs typeface="+mn-cs"/>
              </a:rPr>
              <a:t>Message Routing to Multiple Endpoints</a:t>
            </a:r>
            <a:r>
              <a:rPr lang="en-US" sz="882" kern="1200">
                <a:solidFill>
                  <a:schemeClr val="tx1"/>
                </a:solidFill>
                <a:effectLst/>
                <a:latin typeface="Segoe UI Light" pitchFamily="34" charset="0"/>
                <a:ea typeface="+mn-ea"/>
                <a:cs typeface="+mn-cs"/>
              </a:rPr>
              <a:t> includes the following:</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Fallback route</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The fallback route sends all the messages that don't satisfy query conditions on any of the existing routes to the built-in-Event Hubs (messages/events), that is compatible with Event Hubs. If message routing is turned on, you can enable the fallback route capability. Once a route is created, data stops flowing to the built-in-endpoint, unless a route is created to that endpoint. If there are no routes to the built-in-endpoint and a fallback route is enabled, only messages that don't match any query conditions on routes will be sent to the built-in-endpoint. Also, if all existing routes are deleted, fallback route must be enabled to receive all data at the built-in-endpoint.</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You can enable/disable the fallback route in the Azure portal-&gt;Message Routing blade. You can also use Azure Resource Manager for </a:t>
            </a:r>
            <a:r>
              <a:rPr lang="en-US" sz="882" kern="1200" err="1">
                <a:solidFill>
                  <a:schemeClr val="tx1"/>
                </a:solidFill>
                <a:effectLst/>
                <a:latin typeface="Segoe UI Light" pitchFamily="34" charset="0"/>
                <a:ea typeface="+mn-ea"/>
                <a:cs typeface="+mn-cs"/>
              </a:rPr>
              <a:t>FallbackRouteProperties</a:t>
            </a:r>
            <a:r>
              <a:rPr lang="en-US" sz="882" kern="1200">
                <a:solidFill>
                  <a:schemeClr val="tx1"/>
                </a:solidFill>
                <a:effectLst/>
                <a:latin typeface="Segoe UI Light" pitchFamily="34" charset="0"/>
                <a:ea typeface="+mn-ea"/>
                <a:cs typeface="+mn-cs"/>
              </a:rPr>
              <a:t> to use a custom endpoint for fallback route.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2165942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Correct Answer: B, C, D </a:t>
            </a:r>
          </a:p>
          <a:p>
            <a:endParaRPr lang="en-US" sz="882" kern="1200">
              <a:solidFill>
                <a:schemeClr val="tx1"/>
              </a:solidFill>
              <a:effectLst/>
              <a:latin typeface="Segoe UI Light" pitchFamily="34" charset="0"/>
              <a:ea typeface="+mn-ea"/>
              <a:cs typeface="+mn-cs"/>
            </a:endParaRPr>
          </a:p>
          <a:p>
            <a:r>
              <a:rPr lang="en-US" sz="882" b="1" kern="1200">
                <a:solidFill>
                  <a:schemeClr val="tx1"/>
                </a:solidFill>
                <a:effectLst/>
                <a:latin typeface="Segoe UI Light" pitchFamily="34" charset="0"/>
                <a:ea typeface="+mn-ea"/>
                <a:cs typeface="+mn-cs"/>
              </a:rPr>
              <a:t>Explanation</a:t>
            </a:r>
            <a:r>
              <a:rPr lang="en-US" sz="882" kern="1200">
                <a:solidFill>
                  <a:schemeClr val="tx1"/>
                </a:solidFill>
                <a:effectLst/>
                <a:latin typeface="Segoe UI Light" pitchFamily="34" charset="0"/>
                <a:ea typeface="+mn-ea"/>
                <a:cs typeface="+mn-cs"/>
              </a:rPr>
              <a:t>: In the student workbook/</a:t>
            </a:r>
            <a:r>
              <a:rPr lang="en-US" sz="882" kern="1200" err="1">
                <a:solidFill>
                  <a:schemeClr val="tx1"/>
                </a:solidFill>
                <a:effectLst/>
                <a:latin typeface="Segoe UI Light" pitchFamily="34" charset="0"/>
                <a:ea typeface="+mn-ea"/>
                <a:cs typeface="+mn-cs"/>
              </a:rPr>
              <a:t>skillpipe</a:t>
            </a:r>
            <a:r>
              <a:rPr lang="en-US" sz="882" kern="1200">
                <a:solidFill>
                  <a:schemeClr val="tx1"/>
                </a:solidFill>
                <a:effectLst/>
                <a:latin typeface="Segoe UI Light" pitchFamily="34" charset="0"/>
                <a:ea typeface="+mn-ea"/>
                <a:cs typeface="+mn-cs"/>
              </a:rPr>
              <a:t> content, topic </a:t>
            </a:r>
            <a:r>
              <a:rPr lang="en-US" sz="882" i="1" kern="1200">
                <a:solidFill>
                  <a:schemeClr val="tx1"/>
                </a:solidFill>
                <a:effectLst/>
                <a:latin typeface="Segoe UI Light" pitchFamily="34" charset="0"/>
                <a:ea typeface="+mn-ea"/>
                <a:cs typeface="+mn-cs"/>
              </a:rPr>
              <a:t>Message Routing Query Syntax</a:t>
            </a:r>
            <a:r>
              <a:rPr lang="en-US" sz="882" kern="1200">
                <a:solidFill>
                  <a:schemeClr val="tx1"/>
                </a:solidFill>
                <a:effectLst/>
                <a:latin typeface="Segoe UI Light" pitchFamily="34" charset="0"/>
                <a:ea typeface="+mn-ea"/>
                <a:cs typeface="+mn-cs"/>
              </a:rPr>
              <a:t> includes the following:</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Message Routing Query Syntax</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Message routing enables users to route different data types namely, device telemetry messages, device lifecycle events, and device twin change events to various endpoints. You can also apply rich queries to this data before routing it to receive the data that matters to you. </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Message routing allows you to query on the message properties and message body as well as device twin tags and device twin properties. If the message body is not JSON, message routing can still route the message, but queries cannot be applied to the message body. Queries are described as Boolean expressions where a Boolean true makes the query succeed which routes all the incoming data, and Boolean false fails the query and no data is routed. If the expression evaluates to null or undefined, it is treated as false and an error will be generated in diagnostic logs in case of a failure. The query syntax must be correct for the route to be saved and evaluated.</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216594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Correct Answer: C</a:t>
            </a:r>
          </a:p>
          <a:p>
            <a:endParaRPr lang="en-US" sz="882" kern="1200">
              <a:solidFill>
                <a:schemeClr val="tx1"/>
              </a:solidFill>
              <a:effectLst/>
              <a:latin typeface="Segoe UI Light" pitchFamily="34" charset="0"/>
              <a:ea typeface="+mn-ea"/>
              <a:cs typeface="+mn-cs"/>
            </a:endParaRPr>
          </a:p>
          <a:p>
            <a:r>
              <a:rPr lang="en-US" sz="882" b="1" kern="1200">
                <a:solidFill>
                  <a:schemeClr val="tx1"/>
                </a:solidFill>
                <a:effectLst/>
                <a:latin typeface="Segoe UI Light" pitchFamily="34" charset="0"/>
                <a:ea typeface="+mn-ea"/>
                <a:cs typeface="+mn-cs"/>
              </a:rPr>
              <a:t>Explanation</a:t>
            </a:r>
            <a:r>
              <a:rPr lang="en-US" sz="882" kern="1200">
                <a:solidFill>
                  <a:schemeClr val="tx1"/>
                </a:solidFill>
                <a:effectLst/>
                <a:latin typeface="Segoe UI Light" pitchFamily="34" charset="0"/>
                <a:ea typeface="+mn-ea"/>
                <a:cs typeface="+mn-cs"/>
              </a:rPr>
              <a:t>: In the student workbook/</a:t>
            </a:r>
            <a:r>
              <a:rPr lang="en-US" sz="882" kern="1200" err="1">
                <a:solidFill>
                  <a:schemeClr val="tx1"/>
                </a:solidFill>
                <a:effectLst/>
                <a:latin typeface="Segoe UI Light" pitchFamily="34" charset="0"/>
                <a:ea typeface="+mn-ea"/>
                <a:cs typeface="+mn-cs"/>
              </a:rPr>
              <a:t>skillpipe</a:t>
            </a:r>
            <a:r>
              <a:rPr lang="en-US" sz="882" kern="1200">
                <a:solidFill>
                  <a:schemeClr val="tx1"/>
                </a:solidFill>
                <a:effectLst/>
                <a:latin typeface="Segoe UI Light" pitchFamily="34" charset="0"/>
                <a:ea typeface="+mn-ea"/>
                <a:cs typeface="+mn-cs"/>
              </a:rPr>
              <a:t> content, topic </a:t>
            </a:r>
            <a:r>
              <a:rPr lang="en-US" sz="882" i="1" kern="1200">
                <a:solidFill>
                  <a:schemeClr val="tx1"/>
                </a:solidFill>
                <a:effectLst/>
                <a:latin typeface="Segoe UI Light" pitchFamily="34" charset="0"/>
                <a:ea typeface="+mn-ea"/>
                <a:cs typeface="+mn-cs"/>
              </a:rPr>
              <a:t>Azure Cosmos DB</a:t>
            </a:r>
            <a:r>
              <a:rPr lang="en-US" sz="882" kern="1200">
                <a:solidFill>
                  <a:schemeClr val="tx1"/>
                </a:solidFill>
                <a:effectLst/>
                <a:latin typeface="Segoe UI Light" pitchFamily="34" charset="0"/>
                <a:ea typeface="+mn-ea"/>
                <a:cs typeface="+mn-cs"/>
              </a:rPr>
              <a:t> includes the following:</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Today’s applications are required to be highly responsive and always online. To achieve low latency and high availability, instances of these applications need to be deployed in datacenters that are close to their users. Applications need to respond in real time to large changes in usage at peak hours, store ever increasing volumes of data, and make this data available to users in milliseconds.</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Key Benefits</a:t>
            </a:r>
          </a:p>
          <a:p>
            <a:pPr lvl="0"/>
            <a:r>
              <a:rPr lang="en-US" sz="882" kern="1200">
                <a:solidFill>
                  <a:schemeClr val="tx1"/>
                </a:solidFill>
                <a:effectLst/>
                <a:latin typeface="Segoe UI Light" pitchFamily="34" charset="0"/>
                <a:ea typeface="+mn-ea"/>
                <a:cs typeface="+mn-cs"/>
              </a:rPr>
              <a:t>- Azure Cosmos DB natively partitions your data for high availability and scalability. Azure Cosmos DB offers 99.99% guarantees for availability, throughput, low latency, and consistency on all single-region accounts and all multi-region accounts with relaxed consistency, and 99.999% read availability on all multi-region database accounts.</a:t>
            </a:r>
          </a:p>
          <a:p>
            <a:pPr lvl="0"/>
            <a:r>
              <a:rPr lang="en-US" sz="882" kern="1200">
                <a:solidFill>
                  <a:schemeClr val="tx1"/>
                </a:solidFill>
                <a:effectLst/>
                <a:latin typeface="Segoe UI Light" pitchFamily="34" charset="0"/>
                <a:ea typeface="+mn-ea"/>
                <a:cs typeface="+mn-cs"/>
              </a:rPr>
              <a:t>- Azure Cosmos DB has SSD backed storage with low-latency order-of-millisecond response times.</a:t>
            </a:r>
          </a:p>
          <a:p>
            <a:pPr lvl="0"/>
            <a:r>
              <a:rPr lang="en-US" sz="882" kern="1200">
                <a:solidFill>
                  <a:schemeClr val="tx1"/>
                </a:solidFill>
                <a:effectLst/>
                <a:latin typeface="Segoe UI Light" pitchFamily="34" charset="0"/>
                <a:ea typeface="+mn-ea"/>
                <a:cs typeface="+mn-cs"/>
              </a:rPr>
              <a:t>- Azure Cosmos DB's support for consistency levels like eventual, consistent prefix, session, and bounded-staleness allows for full flexibility and low cost-to-performance ratio. No database service offers as much flexibility as Azure Cosmos DB in levels consistency.</a:t>
            </a:r>
          </a:p>
          <a:p>
            <a:pPr lvl="0"/>
            <a:r>
              <a:rPr lang="en-US" sz="882" kern="1200">
                <a:solidFill>
                  <a:schemeClr val="tx1"/>
                </a:solidFill>
                <a:effectLst/>
                <a:latin typeface="Segoe UI Light" pitchFamily="34" charset="0"/>
                <a:ea typeface="+mn-ea"/>
                <a:cs typeface="+mn-cs"/>
              </a:rPr>
              <a:t>- Azure Cosmos DB has a flexible data-friendly pricing model that meters storage and throughput independently.</a:t>
            </a:r>
          </a:p>
          <a:p>
            <a:pPr lvl="0"/>
            <a:r>
              <a:rPr lang="en-US" sz="882" kern="1200">
                <a:solidFill>
                  <a:schemeClr val="tx1"/>
                </a:solidFill>
                <a:effectLst/>
                <a:latin typeface="Segoe UI Light" pitchFamily="34" charset="0"/>
                <a:ea typeface="+mn-ea"/>
                <a:cs typeface="+mn-cs"/>
              </a:rPr>
              <a:t>- Azure Cosmos DB's reserved throughput model allows you to think in terms of number of reads/writes instead of CPU/memory/IOPs of the underlying hardware.</a:t>
            </a:r>
          </a:p>
          <a:p>
            <a:pPr lvl="0"/>
            <a:r>
              <a:rPr lang="en-US" sz="882" kern="1200">
                <a:solidFill>
                  <a:schemeClr val="tx1"/>
                </a:solidFill>
                <a:effectLst/>
                <a:latin typeface="Segoe UI Light" pitchFamily="34" charset="0"/>
                <a:ea typeface="+mn-ea"/>
                <a:cs typeface="+mn-cs"/>
              </a:rPr>
              <a:t>- Azure Cosmos DB's design lets you scale to massive request volumes in the order of trillions of requests per day.</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Note: Azure Stream Analytics can target Azure Cosmos DB for JSON output, enabling data archiving and low-latency queries on unstructured JSON data.</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In the student workbook/</a:t>
            </a:r>
            <a:r>
              <a:rPr lang="en-US" sz="882" kern="1200" err="1">
                <a:solidFill>
                  <a:schemeClr val="tx1"/>
                </a:solidFill>
                <a:effectLst/>
                <a:latin typeface="Segoe UI Light" pitchFamily="34" charset="0"/>
                <a:ea typeface="+mn-ea"/>
                <a:cs typeface="+mn-cs"/>
              </a:rPr>
              <a:t>skillpipe</a:t>
            </a:r>
            <a:r>
              <a:rPr lang="en-US" sz="882" kern="1200">
                <a:solidFill>
                  <a:schemeClr val="tx1"/>
                </a:solidFill>
                <a:effectLst/>
                <a:latin typeface="Segoe UI Light" pitchFamily="34" charset="0"/>
                <a:ea typeface="+mn-ea"/>
                <a:cs typeface="+mn-cs"/>
              </a:rPr>
              <a:t> content, topic </a:t>
            </a:r>
            <a:r>
              <a:rPr lang="en-US" sz="882" i="1" kern="1200">
                <a:solidFill>
                  <a:schemeClr val="tx1"/>
                </a:solidFill>
                <a:effectLst/>
                <a:latin typeface="Segoe UI Light" pitchFamily="34" charset="0"/>
                <a:ea typeface="+mn-ea"/>
                <a:cs typeface="+mn-cs"/>
              </a:rPr>
              <a:t>ASA Outputs</a:t>
            </a:r>
            <a:r>
              <a:rPr lang="en-US" sz="882" kern="1200">
                <a:solidFill>
                  <a:schemeClr val="tx1"/>
                </a:solidFill>
                <a:effectLst/>
                <a:latin typeface="Segoe UI Light" pitchFamily="34" charset="0"/>
                <a:ea typeface="+mn-ea"/>
                <a:cs typeface="+mn-cs"/>
              </a:rPr>
              <a:t> includes the following:</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Azure Cosmos DB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Azure Cosmos DB is a globally distributed database service that offers limitless elastic scale around the globe, rich query, and automatic indexing over schema-agnostic data models. </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Azure Stream Analytics can target Azure Cosmos DB for JSON output, enabling data archiving and low-latency queries on unstructured JSON data.</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216594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Correct Answer: C</a:t>
            </a:r>
          </a:p>
          <a:p>
            <a:endParaRPr lang="en-US" sz="882" kern="1200">
              <a:solidFill>
                <a:schemeClr val="tx1"/>
              </a:solidFill>
              <a:effectLst/>
              <a:latin typeface="Segoe UI Light" pitchFamily="34" charset="0"/>
              <a:ea typeface="+mn-ea"/>
              <a:cs typeface="+mn-cs"/>
            </a:endParaRPr>
          </a:p>
          <a:p>
            <a:r>
              <a:rPr lang="en-US" sz="882" b="0" kern="1200">
                <a:solidFill>
                  <a:schemeClr val="tx1"/>
                </a:solidFill>
                <a:effectLst/>
                <a:latin typeface="Segoe UI Light" pitchFamily="34" charset="0"/>
                <a:ea typeface="+mn-ea"/>
                <a:cs typeface="+mn-cs"/>
              </a:rPr>
              <a:t>Explanation</a:t>
            </a:r>
            <a:r>
              <a:rPr lang="en-US" sz="882" kern="1200">
                <a:solidFill>
                  <a:schemeClr val="tx1"/>
                </a:solidFill>
                <a:effectLst/>
                <a:latin typeface="Segoe UI Light" pitchFamily="34" charset="0"/>
                <a:ea typeface="+mn-ea"/>
                <a:cs typeface="+mn-cs"/>
              </a:rPr>
              <a:t>: In the student workbook/</a:t>
            </a:r>
            <a:r>
              <a:rPr lang="en-US" sz="882" kern="1200" err="1">
                <a:solidFill>
                  <a:schemeClr val="tx1"/>
                </a:solidFill>
                <a:effectLst/>
                <a:latin typeface="Segoe UI Light" pitchFamily="34" charset="0"/>
                <a:ea typeface="+mn-ea"/>
                <a:cs typeface="+mn-cs"/>
              </a:rPr>
              <a:t>skillpipe</a:t>
            </a:r>
            <a:r>
              <a:rPr lang="en-US" sz="882" kern="1200">
                <a:solidFill>
                  <a:schemeClr val="tx1"/>
                </a:solidFill>
                <a:effectLst/>
                <a:latin typeface="Segoe UI Light" pitchFamily="34" charset="0"/>
                <a:ea typeface="+mn-ea"/>
                <a:cs typeface="+mn-cs"/>
              </a:rPr>
              <a:t> content, topic </a:t>
            </a:r>
            <a:r>
              <a:rPr lang="en-US" sz="882" i="1" kern="1200">
                <a:solidFill>
                  <a:schemeClr val="tx1"/>
                </a:solidFill>
                <a:effectLst/>
                <a:latin typeface="Segoe UI Light" pitchFamily="34" charset="0"/>
                <a:ea typeface="+mn-ea"/>
                <a:cs typeface="+mn-cs"/>
              </a:rPr>
              <a:t>What is Azure Stream Analytics</a:t>
            </a:r>
            <a:r>
              <a:rPr lang="en-US" sz="882" kern="1200">
                <a:solidFill>
                  <a:schemeClr val="tx1"/>
                </a:solidFill>
                <a:effectLst/>
                <a:latin typeface="Segoe UI Light" pitchFamily="34" charset="0"/>
                <a:ea typeface="+mn-ea"/>
                <a:cs typeface="+mn-cs"/>
              </a:rPr>
              <a:t> includes the following:</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How does Stream Analytics work?</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An Azure Stream Analytics job consists of an input, query, and an output. Stream Analytics ingests data from Azure Event Hubs, Azure IoT Hub, or Azure Blob Storage. The query, which is based on SQL query language, can be used to easily filter, sort, aggregate, and join streaming data over a period of time. You can also extend this SQL language with JavaScript and C# user defined functions (UDFs). You can easily adjust the event ordering options and duration of time windows when preforming aggregation operations through simple language constructs and/or configurations.</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Each job has an output for the transformed data, and you can control what happens in response to the information you've analyzed. For example, you can:</a:t>
            </a:r>
          </a:p>
          <a:p>
            <a:pPr lvl="0"/>
            <a:r>
              <a:rPr lang="en-US" sz="882" kern="1200">
                <a:solidFill>
                  <a:schemeClr val="tx1"/>
                </a:solidFill>
                <a:effectLst/>
                <a:latin typeface="Segoe UI Light" pitchFamily="34" charset="0"/>
                <a:ea typeface="+mn-ea"/>
                <a:cs typeface="+mn-cs"/>
              </a:rPr>
              <a:t>- Send data to services such as Azure Functions, Service Bus Topics or Queues to trigger communications or custom workflows downstream.</a:t>
            </a:r>
          </a:p>
          <a:p>
            <a:pPr lvl="0"/>
            <a:r>
              <a:rPr lang="en-US" sz="882" kern="1200">
                <a:solidFill>
                  <a:schemeClr val="tx1"/>
                </a:solidFill>
                <a:effectLst/>
                <a:latin typeface="Segoe UI Light" pitchFamily="34" charset="0"/>
                <a:ea typeface="+mn-ea"/>
                <a:cs typeface="+mn-cs"/>
              </a:rPr>
              <a:t>- Send data to a Power BI dashboard for real-time dashboarding.</a:t>
            </a:r>
          </a:p>
          <a:p>
            <a:pPr marL="171450" indent="-171450">
              <a:buFontTx/>
              <a:buChar char="-"/>
            </a:pPr>
            <a:r>
              <a:rPr lang="en-US" sz="882" kern="1200">
                <a:solidFill>
                  <a:schemeClr val="tx1"/>
                </a:solidFill>
                <a:effectLst/>
                <a:latin typeface="Segoe UI Light" pitchFamily="34" charset="0"/>
                <a:ea typeface="+mn-ea"/>
                <a:cs typeface="+mn-cs"/>
              </a:rPr>
              <a:t>Store data in other Azure storage services to train a machine learning model based on historical data or perform batch analytics.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2165942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Correct Answer: B</a:t>
            </a:r>
          </a:p>
          <a:p>
            <a:endParaRPr lang="en-US" sz="882" kern="1200">
              <a:solidFill>
                <a:schemeClr val="tx1"/>
              </a:solidFill>
              <a:effectLst/>
              <a:latin typeface="Segoe UI Light" pitchFamily="34" charset="0"/>
              <a:ea typeface="+mn-ea"/>
              <a:cs typeface="+mn-cs"/>
            </a:endParaRPr>
          </a:p>
          <a:p>
            <a:r>
              <a:rPr lang="en-US" sz="882" b="0" kern="1200">
                <a:solidFill>
                  <a:schemeClr val="tx1"/>
                </a:solidFill>
                <a:effectLst/>
                <a:latin typeface="Segoe UI Light" pitchFamily="34" charset="0"/>
                <a:ea typeface="+mn-ea"/>
                <a:cs typeface="+mn-cs"/>
              </a:rPr>
              <a:t>Explanation</a:t>
            </a:r>
            <a:r>
              <a:rPr lang="en-US" sz="882" kern="1200">
                <a:solidFill>
                  <a:schemeClr val="tx1"/>
                </a:solidFill>
                <a:effectLst/>
                <a:latin typeface="Segoe UI Light" pitchFamily="34" charset="0"/>
                <a:ea typeface="+mn-ea"/>
                <a:cs typeface="+mn-cs"/>
              </a:rPr>
              <a:t>: In the student workbook/</a:t>
            </a:r>
            <a:r>
              <a:rPr lang="en-US" sz="882" kern="1200" err="1">
                <a:solidFill>
                  <a:schemeClr val="tx1"/>
                </a:solidFill>
                <a:effectLst/>
                <a:latin typeface="Segoe UI Light" pitchFamily="34" charset="0"/>
                <a:ea typeface="+mn-ea"/>
                <a:cs typeface="+mn-cs"/>
              </a:rPr>
              <a:t>skillpipe</a:t>
            </a:r>
            <a:r>
              <a:rPr lang="en-US" sz="882" kern="1200">
                <a:solidFill>
                  <a:schemeClr val="tx1"/>
                </a:solidFill>
                <a:effectLst/>
                <a:latin typeface="Segoe UI Light" pitchFamily="34" charset="0"/>
                <a:ea typeface="+mn-ea"/>
                <a:cs typeface="+mn-cs"/>
              </a:rPr>
              <a:t> content, topic </a:t>
            </a:r>
            <a:r>
              <a:rPr lang="en-US" sz="882" i="1" kern="1200">
                <a:solidFill>
                  <a:schemeClr val="tx1"/>
                </a:solidFill>
                <a:effectLst/>
                <a:latin typeface="Segoe UI Light" pitchFamily="34" charset="0"/>
                <a:ea typeface="+mn-ea"/>
                <a:cs typeface="+mn-cs"/>
              </a:rPr>
              <a:t>Introduction to ASA Windowing Functions</a:t>
            </a:r>
            <a:r>
              <a:rPr lang="en-US" sz="882" kern="1200">
                <a:solidFill>
                  <a:schemeClr val="tx1"/>
                </a:solidFill>
                <a:effectLst/>
                <a:latin typeface="Segoe UI Light" pitchFamily="34" charset="0"/>
                <a:ea typeface="+mn-ea"/>
                <a:cs typeface="+mn-cs"/>
              </a:rPr>
              <a:t> includes the following:</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Tumbling window</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Tumbling window functions are used to segment a data stream into distinct time segments and perform a function against them, such as the example below. The key differentiators of a Tumbling window are that they repeat, do not overlap, and an event cannot belong to more than one tumbling window.</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Hopping window</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Hopping window functions hop forward in time by a fixed period. It may be easy to think of them as Tumbling windows that can overlap, so events can belong to more than one Hopping window result set. To make a Hopping window the same as a Tumbling window, specify the hop size to be the same as the window size.</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Sliding window</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Sliding window functions, unlike Tumbling or Hopping windows, produce an output only when an event occurs. Every window will have at least one event and the window continuously moves forward by an € (epsilon). Like hopping windows, events can belong to more than one sliding window.</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Session window</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Session window functions group events that arrive at similar times, filtering out periods of time where there is no data. It has three main parameters: timeout, maximum duration, and partitioning key (optional).</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216594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Common Message Format is used for both device-to-cloud routing and cloud-to-device messages to support seamless interoperability across protocols </a:t>
            </a:r>
          </a:p>
          <a:p>
            <a:endParaRPr lang="en-US"/>
          </a:p>
          <a:p>
            <a:r>
              <a:rPr lang="en-US"/>
              <a:t>Device-to-cloud messaging characteristics:</a:t>
            </a:r>
          </a:p>
          <a:p>
            <a:pPr marL="171450" indent="-171450">
              <a:buFont typeface="Arial" panose="020B0604020202020204" pitchFamily="34" charset="0"/>
              <a:buChar char="•"/>
            </a:pPr>
            <a:r>
              <a:rPr lang="en-US"/>
              <a:t>Retained up to 7 days (see below)</a:t>
            </a:r>
          </a:p>
          <a:p>
            <a:pPr marL="171450" indent="-171450">
              <a:buFont typeface="Arial" panose="020B0604020202020204" pitchFamily="34" charset="0"/>
              <a:buChar char="•"/>
            </a:pPr>
            <a:r>
              <a:rPr lang="en-US"/>
              <a:t>256 KB size limit (“size” determined as described below) for messages and for batches</a:t>
            </a:r>
          </a:p>
          <a:p>
            <a:pPr marL="171450" indent="-171450">
              <a:buFont typeface="Arial" panose="020B0604020202020204" pitchFamily="34" charset="0"/>
              <a:buChar char="•"/>
            </a:pPr>
            <a:r>
              <a:rPr lang="en-US"/>
              <a:t>Partitioned based on </a:t>
            </a:r>
            <a:r>
              <a:rPr lang="en-US" err="1"/>
              <a:t>deviceId</a:t>
            </a:r>
            <a:endParaRPr lang="en-US"/>
          </a:p>
          <a:p>
            <a:pPr marL="171450" indent="-171450">
              <a:buFont typeface="Arial" panose="020B0604020202020204" pitchFamily="34" charset="0"/>
              <a:buChar char="•"/>
            </a:pPr>
            <a:r>
              <a:rPr lang="en-US"/>
              <a:t>Supports message enrichment (to be described in detail later)</a:t>
            </a:r>
          </a:p>
          <a:p>
            <a:endParaRPr lang="en-US"/>
          </a:p>
          <a:p>
            <a:r>
              <a:rPr lang="en-US"/>
              <a:t>Message components:</a:t>
            </a:r>
          </a:p>
          <a:p>
            <a:pPr marL="171450" indent="-171450">
              <a:buFont typeface="Arial" panose="020B0604020202020204" pitchFamily="34" charset="0"/>
              <a:buChar char="•"/>
            </a:pPr>
            <a:r>
              <a:rPr lang="en-US"/>
              <a:t>System properties</a:t>
            </a:r>
          </a:p>
          <a:p>
            <a:pPr marL="171450" indent="-171450">
              <a:buFont typeface="Arial" panose="020B0604020202020204" pitchFamily="34" charset="0"/>
              <a:buChar char="•"/>
            </a:pPr>
            <a:r>
              <a:rPr lang="en-US"/>
              <a:t>Application properties</a:t>
            </a:r>
          </a:p>
          <a:p>
            <a:pPr marL="171450" indent="-171450">
              <a:buFont typeface="Arial" panose="020B0604020202020204" pitchFamily="34" charset="0"/>
              <a:buChar char="•"/>
            </a:pPr>
            <a:r>
              <a:rPr lang="en-US"/>
              <a:t>Message body</a:t>
            </a:r>
          </a:p>
          <a:p>
            <a:endParaRPr lang="en-IE" sz="900"/>
          </a:p>
          <a:p>
            <a:r>
              <a:rPr lang="en-IE" sz="900"/>
              <a:t>Message size</a:t>
            </a:r>
          </a:p>
          <a:p>
            <a:r>
              <a:rPr lang="en-IE" sz="900"/>
              <a:t>Anti-spoofing</a:t>
            </a:r>
          </a:p>
          <a:p>
            <a:endParaRPr lang="en-US"/>
          </a:p>
          <a:p>
            <a:endParaRPr lang="en-US"/>
          </a:p>
          <a:p>
            <a:r>
              <a:rPr lang="en-US" sz="882" b="0" i="0" kern="1200">
                <a:solidFill>
                  <a:schemeClr val="tx1"/>
                </a:solidFill>
                <a:effectLst/>
                <a:latin typeface="Segoe UI Light" pitchFamily="34" charset="0"/>
                <a:ea typeface="+mn-ea"/>
                <a:cs typeface="+mn-cs"/>
              </a:rPr>
              <a:t>IoT Hub allows data retention in the built-in Event Hubs for a maximum of 7 days. You can set the retention time during creation of your IoT Hub. Data retention time in IoT Hub depends on your IoT hub tier and unit type. In terms of size, the built-in Event Hubs can retain messages of the maximum message size up to at least 24 hours of quota. For example, for 1 S1 unit IoT Hub provides enough storage to retain at least 400K messages of 4k size each. If your devices are sending smaller messages, they may be retained for longer (up to 7 days) depending on how much storage is consumed. We guarantee retaining the data for the specified retention time as a minimum.</a:t>
            </a:r>
          </a:p>
          <a:p>
            <a:r>
              <a:rPr lang="en-US" sz="882" b="0" i="0" kern="1200">
                <a:solidFill>
                  <a:schemeClr val="tx1"/>
                </a:solidFill>
                <a:effectLst/>
                <a:latin typeface="Segoe UI Light" pitchFamily="34" charset="0"/>
                <a:ea typeface="+mn-ea"/>
                <a:cs typeface="+mn-cs"/>
              </a:rPr>
              <a:t>(</a:t>
            </a:r>
            <a:r>
              <a:rPr lang="en-US">
                <a:hlinkClick r:id="rId3"/>
              </a:rPr>
              <a:t>https://docs.microsoft.com/en-us/azure/iot-hub/iot-hub-devguide-messages-read-builtin</a:t>
            </a:r>
            <a:r>
              <a:rPr lang="en-US"/>
              <a:t>)</a:t>
            </a:r>
          </a:p>
          <a:p>
            <a:endParaRPr lang="en-US" sz="882" b="0"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Message size</a:t>
            </a:r>
          </a:p>
          <a:p>
            <a:r>
              <a:rPr lang="en-US" sz="882" b="0" i="0" kern="1200">
                <a:solidFill>
                  <a:schemeClr val="tx1"/>
                </a:solidFill>
                <a:effectLst/>
                <a:latin typeface="Segoe UI Light" pitchFamily="34" charset="0"/>
                <a:ea typeface="+mn-ea"/>
                <a:cs typeface="+mn-cs"/>
              </a:rPr>
              <a:t>IoT Hub measures message size in a protocol-agnostic way, considering only the actual payload. The size in bytes is calculated as the sum of the following values:</a:t>
            </a:r>
          </a:p>
          <a:p>
            <a:r>
              <a:rPr lang="en-US" sz="882" b="0" i="0" kern="1200">
                <a:solidFill>
                  <a:schemeClr val="tx1"/>
                </a:solidFill>
                <a:effectLst/>
                <a:latin typeface="Segoe UI Light" pitchFamily="34" charset="0"/>
                <a:ea typeface="+mn-ea"/>
                <a:cs typeface="+mn-cs"/>
              </a:rPr>
              <a:t>The body size in bytes.</a:t>
            </a:r>
          </a:p>
          <a:p>
            <a:r>
              <a:rPr lang="en-US" sz="882" b="0" i="0" kern="1200">
                <a:solidFill>
                  <a:schemeClr val="tx1"/>
                </a:solidFill>
                <a:effectLst/>
                <a:latin typeface="Segoe UI Light" pitchFamily="34" charset="0"/>
                <a:ea typeface="+mn-ea"/>
                <a:cs typeface="+mn-cs"/>
              </a:rPr>
              <a:t>The size in bytes of all the values of the message system properties.</a:t>
            </a:r>
          </a:p>
          <a:p>
            <a:r>
              <a:rPr lang="en-US" sz="882" b="0" i="0" kern="1200">
                <a:solidFill>
                  <a:schemeClr val="tx1"/>
                </a:solidFill>
                <a:effectLst/>
                <a:latin typeface="Segoe UI Light" pitchFamily="34" charset="0"/>
                <a:ea typeface="+mn-ea"/>
                <a:cs typeface="+mn-cs"/>
              </a:rPr>
              <a:t>The size in bytes of all user property names and values.</a:t>
            </a:r>
          </a:p>
          <a:p>
            <a:r>
              <a:rPr lang="en-US" sz="882" b="0" i="0" kern="1200">
                <a:solidFill>
                  <a:schemeClr val="tx1"/>
                </a:solidFill>
                <a:effectLst/>
                <a:latin typeface="Segoe UI Light" pitchFamily="34" charset="0"/>
                <a:ea typeface="+mn-ea"/>
                <a:cs typeface="+mn-cs"/>
              </a:rPr>
              <a:t>Property names and values are limited to ASCII characters, so the length of the strings equals the size in bytes.</a:t>
            </a:r>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542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Message routing is the flow of messages between endpoints based on conditions applied to messages from a source, then sent to endpoints.</a:t>
            </a:r>
          </a:p>
          <a:p>
            <a:endParaRPr lang="en-US"/>
          </a:p>
          <a:p>
            <a:r>
              <a:rPr lang="en-US"/>
              <a:t>The endpoints were listed earlier in the course so that part is a review (Module 2, Lesson 2) for now – we’re going to deep dive on it 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630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2600"/>
              <a:t>Configurable properties</a:t>
            </a:r>
          </a:p>
          <a:p>
            <a:pPr lvl="1"/>
            <a:r>
              <a:rPr lang="en-IE" sz="1800"/>
              <a:t>Partition count</a:t>
            </a:r>
          </a:p>
          <a:p>
            <a:pPr lvl="1"/>
            <a:r>
              <a:rPr lang="en-IE" sz="1800"/>
              <a:t>Retention time</a:t>
            </a:r>
          </a:p>
          <a:p>
            <a:r>
              <a:rPr lang="en-US"/>
              <a:t>Accessing the Built-in Endpoint</a:t>
            </a:r>
          </a:p>
          <a:p>
            <a:pPr marL="171450" indent="-171450">
              <a:buFont typeface="Arial" panose="020B0604020202020204" pitchFamily="34" charset="0"/>
              <a:buChar char="•"/>
            </a:pPr>
            <a:r>
              <a:rPr lang="en-US"/>
              <a:t>aware of IoT Hub</a:t>
            </a:r>
          </a:p>
          <a:p>
            <a:pPr marL="171450" indent="-171450">
              <a:buFont typeface="Arial" panose="020B0604020202020204" pitchFamily="34" charset="0"/>
              <a:buChar char="•"/>
            </a:pPr>
            <a:r>
              <a:rPr lang="en-US"/>
              <a:t>unaware of IoT Hub</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Note: “partition” in this context is a complicated topic that is not necessarily well explained in the documentation. Essentially, for scalability, Event Hubs (which are the base for IoT Hubs) support a model where messages are routed to different partitions, which each partition can have one active </a:t>
            </a:r>
            <a:r>
              <a:rPr lang="en-US" i="1"/>
              <a:t>consumer group</a:t>
            </a:r>
            <a:r>
              <a:rPr lang="en-US" i="0"/>
              <a:t> at a time. This allows for scaling of message processing to a very wide scale. Oversimplifying some, the number of expected parallel readers should map to the number of partitions. See also </a:t>
            </a:r>
            <a:r>
              <a:rPr lang="en-US">
                <a:hlinkClick r:id="rId3"/>
              </a:rPr>
              <a:t>https://docs.microsoft.com/en-us/azure/event-hubs/event-hubs-features#partitions</a:t>
            </a:r>
            <a:r>
              <a:rPr lang="en-US"/>
              <a:t>.</a:t>
            </a:r>
          </a:p>
          <a:p>
            <a:pPr marL="0" indent="0">
              <a:buFont typeface="Arial" panose="020B0604020202020204" pitchFamily="34" charset="0"/>
              <a:buNone/>
            </a:pPr>
            <a:endParaRPr lang="en-US"/>
          </a:p>
          <a:p>
            <a:pPr marL="0" indent="0">
              <a:buFont typeface="Arial" panose="020B0604020202020204" pitchFamily="34" charset="0"/>
              <a:buNone/>
            </a:pPr>
            <a:r>
              <a:rPr lang="en-US"/>
              <a:t>Applications that are “aware” of IoT Hub can use the native IoT Hub service connection string; applications that are not can use the Event Hub compatible endpoint. </a:t>
            </a:r>
          </a:p>
          <a:p>
            <a:pPr marL="0" indent="0">
              <a:buFont typeface="Arial" panose="020B0604020202020204" pitchFamily="34" charset="0"/>
              <a:buNone/>
            </a:pPr>
            <a:endParaRPr lang="en-US"/>
          </a:p>
          <a:p>
            <a:pPr marL="0" indent="0">
              <a:buFont typeface="Arial" panose="020B0604020202020204" pitchFamily="34" charset="0"/>
              <a:buNone/>
            </a:pPr>
            <a:r>
              <a:rPr lang="en-US"/>
              <a:t>You may want to explain why someone would care about the IoT Hub service connection string at all. We don’t talk about failover of IoT Hubs between regions, but you can discuss it here if you want as an example: </a:t>
            </a:r>
            <a:r>
              <a:rPr lang="en-US">
                <a:hlinkClick r:id="rId4"/>
              </a:rPr>
              <a:t>https://docs.microsoft.com/en-us/azure/iot-hub/iot-hub-ha-dr</a:t>
            </a:r>
            <a:endParaRPr lang="en-US"/>
          </a:p>
          <a:p>
            <a:pPr marL="0" indent="0">
              <a:buFont typeface="Arial" panose="020B0604020202020204" pitchFamily="34" charset="0"/>
              <a:buNone/>
            </a:pPr>
            <a:endParaRPr lang="en-US"/>
          </a:p>
          <a:p>
            <a:pPr marL="212982" lvl="1" indent="0">
              <a:buFont typeface="Arial" panose="020B0604020202020204" pitchFamily="34" charset="0"/>
              <a:buNone/>
            </a:pPr>
            <a:r>
              <a:rPr lang="en-US" sz="882" b="0" i="0" kern="1200">
                <a:solidFill>
                  <a:schemeClr val="tx1"/>
                </a:solidFill>
                <a:effectLst/>
                <a:latin typeface="Segoe UI Light" pitchFamily="34" charset="0"/>
                <a:ea typeface="+mn-ea"/>
                <a:cs typeface="+mn-cs"/>
              </a:rPr>
              <a:t>The Event Hub-compatible name and endpoint of the IoT Hub built-in Events endpoint change after failover. When receiving telemetry messages from the built-in endpoint using either the event hub client or event processor host, you should </a:t>
            </a:r>
            <a:r>
              <a:rPr lang="en-US" sz="882" b="1" i="0" u="sng" kern="1200">
                <a:solidFill>
                  <a:schemeClr val="tx1"/>
                </a:solidFill>
                <a:effectLst/>
                <a:latin typeface="Segoe UI Light" pitchFamily="34" charset="0"/>
                <a:ea typeface="+mn-ea"/>
                <a:cs typeface="+mn-cs"/>
                <a:hlinkClick r:id="rId5"/>
              </a:rPr>
              <a:t>use the IoT hub connection string</a:t>
            </a:r>
            <a:r>
              <a:rPr lang="en-US" sz="882" b="0" i="0" kern="1200">
                <a:solidFill>
                  <a:schemeClr val="tx1"/>
                </a:solidFill>
                <a:effectLst/>
                <a:latin typeface="Segoe UI Light" pitchFamily="34" charset="0"/>
                <a:ea typeface="+mn-ea"/>
                <a:cs typeface="+mn-cs"/>
              </a:rPr>
              <a:t> to establish the connection. This ensures that your back-end applications continue to work without requiring manual intervention post failover. If you use the Event Hub-compatible name and endpoint in your back-end application directly, you will need to reconfigure your application by </a:t>
            </a:r>
            <a:r>
              <a:rPr lang="en-US" sz="882" b="1" i="0" u="sng" kern="1200">
                <a:solidFill>
                  <a:schemeClr val="tx1"/>
                </a:solidFill>
                <a:effectLst/>
                <a:latin typeface="Segoe UI Light" pitchFamily="34" charset="0"/>
                <a:ea typeface="+mn-ea"/>
                <a:cs typeface="+mn-cs"/>
                <a:hlinkClick r:id="rId5"/>
              </a:rPr>
              <a:t>fetching the new Event Hub-compatible name and endpoint</a:t>
            </a:r>
            <a:r>
              <a:rPr lang="en-US" sz="882" b="0" i="0" kern="1200">
                <a:solidFill>
                  <a:schemeClr val="tx1"/>
                </a:solidFill>
                <a:effectLst/>
                <a:latin typeface="Segoe UI Light" pitchFamily="34" charset="0"/>
                <a:ea typeface="+mn-ea"/>
                <a:cs typeface="+mn-cs"/>
              </a:rPr>
              <a:t> after failover to continue operations.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6/4/2021 10:37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73404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important notes on this one:</a:t>
            </a:r>
          </a:p>
          <a:p>
            <a:pPr marL="228600" indent="-228600">
              <a:buAutoNum type="arabicPeriod"/>
            </a:pPr>
            <a:r>
              <a:rPr lang="en-US"/>
              <a:t>You don’t want to deep dive on any of these. We’re listing them so that we can refer to Custom Endpoints on the next slide and not have the students wonder what that means, but this slide is not intended to explain these concepts in detail.</a:t>
            </a:r>
          </a:p>
          <a:p>
            <a:pPr marL="228600" indent="-228600">
              <a:buAutoNum type="arabicPeriod"/>
            </a:pPr>
            <a:r>
              <a:rPr lang="en-US"/>
              <a:t>The </a:t>
            </a:r>
            <a:r>
              <a:rPr lang="en-US" err="1"/>
              <a:t>SkillPipe</a:t>
            </a:r>
            <a:r>
              <a:rPr lang="en-US"/>
              <a:t> actually lists these at a high level in the “Introduction to Message Routing” topic, which is on a previous slide, and deep-dives a little more in the “Message Routing to Multiple Endpoints” topic, which is on the next slide. This is a case where presentation flow doesn’t completely align with </a:t>
            </a:r>
            <a:r>
              <a:rPr lang="en-US" err="1"/>
              <a:t>SkillPipe</a:t>
            </a:r>
            <a:r>
              <a:rPr lang="en-US"/>
              <a:t> ordering, on purpose, to better facilitate a presentation flow in the classroom. You may or may not want to point out the slight difference here, depending on how students are using </a:t>
            </a:r>
            <a:r>
              <a:rPr lang="en-US" err="1"/>
              <a:t>SkillPipe</a:t>
            </a:r>
            <a:r>
              <a:rPr lang="en-US"/>
              <a:t> in the classroom as you’re presenting.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6/4/2021 10:37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43333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tx2"/>
                </a:solidFill>
              </a:defRPr>
            </a:lvl1pPr>
          </a:lstStyle>
          <a:p>
            <a:r>
              <a:rPr lang="en-US">
                <a:solidFill>
                  <a:schemeClr val="tx1"/>
                </a:solidFill>
              </a:rPr>
              <a:t>Microsoft Azure title</a:t>
            </a:r>
            <a:endParaRPr lang="en-US"/>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F8B43D0D-A719-438E-B092-F8DB6E9C956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2" name="Picture 1" descr="Microsoft Azure logo">
            <a:extLst>
              <a:ext uri="{FF2B5EF4-FFF2-40B4-BE49-F238E27FC236}">
                <a16:creationId xmlns:a16="http://schemas.microsoft.com/office/drawing/2014/main" id="{D668B8DE-8869-4679-AEE9-FFC840F28501}"/>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8" name="Text Placeholder 7">
            <a:extLst>
              <a:ext uri="{FF2B5EF4-FFF2-40B4-BE49-F238E27FC236}">
                <a16:creationId xmlns:a16="http://schemas.microsoft.com/office/drawing/2014/main" id="{48CAB561-C133-479D-8083-6FF5A870672B}"/>
              </a:ext>
            </a:extLst>
          </p:cNvPr>
          <p:cNvSpPr>
            <a:spLocks noGrp="1"/>
          </p:cNvSpPr>
          <p:nvPr>
            <p:ph type="body" sz="quarter" idx="12"/>
          </p:nvPr>
        </p:nvSpPr>
        <p:spPr>
          <a:xfrm>
            <a:off x="418643" y="1457325"/>
            <a:ext cx="11354257" cy="1808637"/>
          </a:xfrm>
          <a:prstGeom prst="rect">
            <a:avLst/>
          </a:prstGeo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4991100"/>
            <a:ext cx="12192000" cy="5334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057746"/>
            <a:ext cx="11341268" cy="400110"/>
          </a:xfrm>
          <a:prstGeom prst="rect">
            <a:avLst/>
          </a:prstGeom>
        </p:spPr>
        <p:txBody>
          <a:bodyPr lIns="0" rIns="0" anchor="ctr"/>
          <a:lstStyle>
            <a:lvl1pPr>
              <a:defRPr sz="2000"/>
            </a:lvl1pPr>
          </a:lstStyle>
          <a:p>
            <a:pPr lvl="0"/>
            <a:r>
              <a:rPr lang="en-US"/>
              <a:t>Click to edit Master text styles</a:t>
            </a:r>
          </a:p>
        </p:txBody>
      </p:sp>
      <p:sp>
        <p:nvSpPr>
          <p:cNvPr id="10" name="Footer Placeholder 1">
            <a:extLst>
              <a:ext uri="{FF2B5EF4-FFF2-40B4-BE49-F238E27FC236}">
                <a16:creationId xmlns:a16="http://schemas.microsoft.com/office/drawing/2014/main" id="{D2D727ED-2407-4339-9A8E-2F5298EDCC0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207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5778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ftware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Software code</a:t>
            </a:r>
          </a:p>
        </p:txBody>
      </p:sp>
      <p:sp>
        <p:nvSpPr>
          <p:cNvPr id="10" name="Text Placeholder 9">
            <a:extLst>
              <a:ext uri="{FF2B5EF4-FFF2-40B4-BE49-F238E27FC236}">
                <a16:creationId xmlns:a16="http://schemas.microsoft.com/office/drawing/2014/main" id="{F8047BC8-CD6A-41DD-B8E0-4737DD93BABF}"/>
              </a:ext>
            </a:extLst>
          </p:cNvPr>
          <p:cNvSpPr>
            <a:spLocks noGrp="1"/>
          </p:cNvSpPr>
          <p:nvPr>
            <p:ph type="body" sz="quarter" idx="10" hasCustomPrompt="1"/>
          </p:nvPr>
        </p:nvSpPr>
        <p:spPr>
          <a:xfrm>
            <a:off x="418643" y="1457325"/>
            <a:ext cx="11354257" cy="2339102"/>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a:t>
            </a:r>
          </a:p>
        </p:txBody>
      </p:sp>
      <p:sp>
        <p:nvSpPr>
          <p:cNvPr id="4" name="Footer Placeholder 1">
            <a:extLst>
              <a:ext uri="{FF2B5EF4-FFF2-40B4-BE49-F238E27FC236}">
                <a16:creationId xmlns:a16="http://schemas.microsoft.com/office/drawing/2014/main" id="{D1EEFE0E-1172-4AF0-9FFA-3C7C1783C53A}"/>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094824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3 rows</a:t>
            </a:r>
          </a:p>
        </p:txBody>
      </p:sp>
      <p:sp>
        <p:nvSpPr>
          <p:cNvPr id="7" name="Text Placeholder 6">
            <a:extLst>
              <a:ext uri="{FF2B5EF4-FFF2-40B4-BE49-F238E27FC236}">
                <a16:creationId xmlns:a16="http://schemas.microsoft.com/office/drawing/2014/main" id="{C40C1B65-53AE-4559-BCFE-31C83CB9F548}"/>
              </a:ext>
            </a:extLst>
          </p:cNvPr>
          <p:cNvSpPr>
            <a:spLocks noGrp="1"/>
          </p:cNvSpPr>
          <p:nvPr>
            <p:ph type="body" sz="quarter" idx="21" hasCustomPrompt="1"/>
          </p:nvPr>
        </p:nvSpPr>
        <p:spPr>
          <a:xfrm>
            <a:off x="4078287" y="1358899"/>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0" name="Text Placeholder 6">
            <a:extLst>
              <a:ext uri="{FF2B5EF4-FFF2-40B4-BE49-F238E27FC236}">
                <a16:creationId xmlns:a16="http://schemas.microsoft.com/office/drawing/2014/main" id="{5928BA4F-8E21-4EC4-B084-5A923473F5E3}"/>
              </a:ext>
            </a:extLst>
          </p:cNvPr>
          <p:cNvSpPr>
            <a:spLocks noGrp="1"/>
          </p:cNvSpPr>
          <p:nvPr>
            <p:ph type="body" sz="quarter" idx="22" hasCustomPrompt="1"/>
          </p:nvPr>
        </p:nvSpPr>
        <p:spPr>
          <a:xfrm>
            <a:off x="4078287" y="2829482"/>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11" name="Text Placeholder 6">
            <a:extLst>
              <a:ext uri="{FF2B5EF4-FFF2-40B4-BE49-F238E27FC236}">
                <a16:creationId xmlns:a16="http://schemas.microsoft.com/office/drawing/2014/main" id="{C91E4A05-D2EB-4AB5-879E-7AC83F36E133}"/>
              </a:ext>
            </a:extLst>
          </p:cNvPr>
          <p:cNvSpPr>
            <a:spLocks noGrp="1"/>
          </p:cNvSpPr>
          <p:nvPr>
            <p:ph type="body" sz="quarter" idx="23" hasCustomPrompt="1"/>
          </p:nvPr>
        </p:nvSpPr>
        <p:spPr>
          <a:xfrm>
            <a:off x="4078287" y="4300064"/>
            <a:ext cx="7695069" cy="1224436"/>
          </a:xfrm>
          <a:prstGeom prst="rect">
            <a:avLst/>
          </a:prstGeom>
        </p:spPr>
        <p:txBody>
          <a:bodyPr vert="horz" wrap="square" lIns="0" tIns="0" rIns="0" bIns="0" rtlCol="0" anchor="ctr">
            <a:noAutofit/>
          </a:bodyPr>
          <a:lstStyle>
            <a:lvl1pPr>
              <a:defRPr lang="en-US" sz="1600" b="0" spc="0" dirty="0">
                <a:solidFill>
                  <a:schemeClr val="tx1"/>
                </a:solidFill>
                <a:latin typeface="+mn-lt"/>
              </a:defRPr>
            </a:lvl1pPr>
          </a:lstStyle>
          <a:p>
            <a:pPr lvl="0">
              <a:lnSpc>
                <a:spcPts val="1765"/>
              </a:lnSpc>
              <a:spcBef>
                <a:spcPts val="882"/>
              </a:spcBef>
            </a:pPr>
            <a:r>
              <a:rPr lang="en-US"/>
              <a:t>Body copy Segoe UI Regular 14/18. The quick brown fox jumps over the lazy dog. The quick brown fox jumps over the lazy dog. </a:t>
            </a:r>
          </a:p>
        </p:txBody>
      </p:sp>
      <p:sp>
        <p:nvSpPr>
          <p:cNvPr id="5" name="Footer Placeholder 1">
            <a:extLst>
              <a:ext uri="{FF2B5EF4-FFF2-40B4-BE49-F238E27FC236}">
                <a16:creationId xmlns:a16="http://schemas.microsoft.com/office/drawing/2014/main" id="{36632599-4450-4B26-B416-F73BFDC6D15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4 rows</a:t>
            </a:r>
          </a:p>
        </p:txBody>
      </p:sp>
      <p:sp>
        <p:nvSpPr>
          <p:cNvPr id="5" name="Text Placeholder 4"/>
          <p:cNvSpPr>
            <a:spLocks noGrp="1"/>
          </p:cNvSpPr>
          <p:nvPr>
            <p:ph type="body" sz="quarter" idx="11" hasCustomPrompt="1"/>
          </p:nvPr>
        </p:nvSpPr>
        <p:spPr>
          <a:xfrm>
            <a:off x="4078288" y="948613"/>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175058"/>
            <a:ext cx="7695070" cy="896552"/>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401503"/>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627948"/>
            <a:ext cx="7695070" cy="896552"/>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2A601E66-ACB9-41E6-B7CB-F4F28DD371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4078288" y="457424"/>
            <a:ext cx="7695070" cy="741783"/>
          </a:xfrm>
          <a:prstGeom prst="rect">
            <a:avLst/>
          </a:prstGeo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322483"/>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187542"/>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052601"/>
            <a:ext cx="7695070" cy="741783"/>
          </a:xfrm>
          <a:prstGeom prst="rect">
            <a:avLst/>
          </a:prstGeom>
        </p:spPr>
        <p:txBody>
          <a:bodyPr vert="horz" wrap="square" lIns="0" tIns="0" rIns="0" bIns="0" rtlCol="0" anchor="ctr">
            <a:noAutofit/>
          </a:bodyPr>
          <a:lstStyle>
            <a:lvl2pPr>
              <a:defRPr lang="en-US" sz="1800" b="0"/>
            </a:lvl2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3917660"/>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782717"/>
            <a:ext cx="7695070" cy="741783"/>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The quick brown fox jumps over the lazy dog. </a:t>
            </a:r>
          </a:p>
        </p:txBody>
      </p:sp>
      <p:sp>
        <p:nvSpPr>
          <p:cNvPr id="6" name="Footer Placeholder 1">
            <a:extLst>
              <a:ext uri="{FF2B5EF4-FFF2-40B4-BE49-F238E27FC236}">
                <a16:creationId xmlns:a16="http://schemas.microsoft.com/office/drawing/2014/main" id="{FFCA3FBD-1532-48BD-BD00-2733D2FFA23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a:t>Agenda</a:t>
            </a:r>
            <a:br>
              <a:rPr lang="en-US"/>
            </a:br>
            <a:r>
              <a:rPr lang="en-US"/>
              <a:t>8 rows</a:t>
            </a:r>
          </a:p>
        </p:txBody>
      </p:sp>
      <p:sp>
        <p:nvSpPr>
          <p:cNvPr id="5" name="Text Placeholder 4"/>
          <p:cNvSpPr>
            <a:spLocks noGrp="1"/>
          </p:cNvSpPr>
          <p:nvPr>
            <p:ph type="body" sz="quarter" idx="11" hasCustomPrompt="1"/>
          </p:nvPr>
        </p:nvSpPr>
        <p:spPr>
          <a:xfrm>
            <a:off x="4078288" y="466348"/>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4" name="Text Placeholder 4"/>
          <p:cNvSpPr>
            <a:spLocks noGrp="1"/>
          </p:cNvSpPr>
          <p:nvPr>
            <p:ph type="body" sz="quarter" idx="15" hasCustomPrompt="1"/>
          </p:nvPr>
        </p:nvSpPr>
        <p:spPr>
          <a:xfrm>
            <a:off x="4078288" y="1195667"/>
            <a:ext cx="7695069" cy="675889"/>
          </a:xfrm>
          <a:prstGeom prst="rect">
            <a:avLst/>
          </a:prstGeom>
        </p:spPr>
        <p:txBody>
          <a:bodyPr vert="horz" wrap="square" lIns="0" tIns="0" rIns="0" bIns="0" rtlCol="0" anchor="ctr">
            <a:noAutofit/>
          </a:bodyPr>
          <a:lstStyle>
            <a:lvl2pPr>
              <a:defRPr lang="en-US" sz="1600" b="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6" name="Text Placeholder 4"/>
          <p:cNvSpPr>
            <a:spLocks noGrp="1"/>
          </p:cNvSpPr>
          <p:nvPr>
            <p:ph type="body" sz="quarter" idx="17" hasCustomPrompt="1"/>
          </p:nvPr>
        </p:nvSpPr>
        <p:spPr>
          <a:xfrm>
            <a:off x="4078288" y="1924986"/>
            <a:ext cx="7695069" cy="675889"/>
          </a:xfrm>
          <a:prstGeom prst="rect">
            <a:avLst/>
          </a:prstGeo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8" name="Text Placeholder 4"/>
          <p:cNvSpPr>
            <a:spLocks noGrp="1"/>
          </p:cNvSpPr>
          <p:nvPr>
            <p:ph type="body" sz="quarter" idx="19" hasCustomPrompt="1"/>
          </p:nvPr>
        </p:nvSpPr>
        <p:spPr>
          <a:xfrm>
            <a:off x="4078288" y="2654305"/>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20" name="Text Placeholder 4"/>
          <p:cNvSpPr>
            <a:spLocks noGrp="1"/>
          </p:cNvSpPr>
          <p:nvPr>
            <p:ph type="body" sz="quarter" idx="21" hasCustomPrompt="1"/>
          </p:nvPr>
        </p:nvSpPr>
        <p:spPr>
          <a:xfrm>
            <a:off x="4078288" y="3383624"/>
            <a:ext cx="7695069" cy="675889"/>
          </a:xfrm>
          <a:prstGeom prst="rect">
            <a:avLst/>
          </a:prstGeo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112943"/>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842261"/>
            <a:ext cx="7695069"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br>
              <a:rPr lang="en-US"/>
            </a:br>
            <a:r>
              <a:rPr lang="en-US"/>
              <a:t>The quick brown fox jumps over the lazy dog. </a:t>
            </a:r>
          </a:p>
        </p:txBody>
      </p:sp>
      <p:sp>
        <p:nvSpPr>
          <p:cNvPr id="6" name="Footer Placeholder 1">
            <a:extLst>
              <a:ext uri="{FF2B5EF4-FFF2-40B4-BE49-F238E27FC236}">
                <a16:creationId xmlns:a16="http://schemas.microsoft.com/office/drawing/2014/main" id="{0E805036-ED99-4D06-B338-B8D2F2944F4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tx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3600" strike="noStrike" spc="-49" baseline="0">
                <a:solidFill>
                  <a:schemeClr val="bg2"/>
                </a:solidFill>
              </a:defRPr>
            </a:lvl1pPr>
          </a:lstStyle>
          <a:p>
            <a:r>
              <a:rPr lang="en-US"/>
              <a:t>Microsoft Azure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3" name="Footer Placeholder 1">
            <a:extLst>
              <a:ext uri="{FF2B5EF4-FFF2-40B4-BE49-F238E27FC236}">
                <a16:creationId xmlns:a16="http://schemas.microsoft.com/office/drawing/2014/main" id="{0AA712FF-FC9D-46B5-A459-E64B25CB6DF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2" name="Picture 1" descr="Microsoft Azure logo">
            <a:extLst>
              <a:ext uri="{FF2B5EF4-FFF2-40B4-BE49-F238E27FC236}">
                <a16:creationId xmlns:a16="http://schemas.microsoft.com/office/drawing/2014/main" id="{02DCC0E7-1C9C-415C-8C35-2CC155580D77}"/>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a:t>Agenda</a:t>
            </a:r>
            <a:br>
              <a:rPr lang="en-US"/>
            </a:br>
            <a:r>
              <a:rPr lang="en-US"/>
              <a:t>6 rows</a:t>
            </a:r>
          </a:p>
        </p:txBody>
      </p:sp>
      <p:sp>
        <p:nvSpPr>
          <p:cNvPr id="5" name="Text Placeholder 4"/>
          <p:cNvSpPr>
            <a:spLocks noGrp="1"/>
          </p:cNvSpPr>
          <p:nvPr>
            <p:ph type="body" sz="quarter" idx="11" hasCustomPrompt="1"/>
          </p:nvPr>
        </p:nvSpPr>
        <p:spPr>
          <a:xfrm>
            <a:off x="3619500" y="458411"/>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3619500" y="1302262"/>
            <a:ext cx="3330574"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3619500" y="2146113"/>
            <a:ext cx="3330574"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3619500" y="2989964"/>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3619500" y="3833815"/>
            <a:ext cx="3330574"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58411"/>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2262"/>
            <a:ext cx="3442157" cy="675889"/>
          </a:xfrm>
          <a:prstGeom prst="rect">
            <a:avLst/>
          </a:prstGeom>
        </p:spPr>
        <p:txBody>
          <a:bodyPr vert="horz" wrap="square" lIns="0" tIns="0" rIns="0" bIns="0" rtlCol="0" anchor="ctr">
            <a:noAutofit/>
          </a:bodyPr>
          <a:lstStyle>
            <a:lvl2pPr>
              <a:defRPr lang="en-US" sz="1400" b="0"/>
            </a:lvl2pPr>
          </a:lstStyle>
          <a:p>
            <a:pPr lvl="1">
              <a:buFont typeface="Arial" panose="020B0604020202020204" pitchFamily="34" charset="0"/>
            </a:pPr>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46113"/>
            <a:ext cx="3442157" cy="675889"/>
          </a:xfrm>
          <a:prstGeom prst="rect">
            <a:avLst/>
          </a:prstGeo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89964"/>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3815"/>
            <a:ext cx="3442157" cy="675889"/>
          </a:xfrm>
          <a:prstGeom prst="rect">
            <a:avLst/>
          </a:prstGeo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a:t>Body copy Segoe UI Regular 14/18. The quick brown fox jumps over the lazy dog. </a:t>
            </a:r>
          </a:p>
        </p:txBody>
      </p:sp>
      <p:sp>
        <p:nvSpPr>
          <p:cNvPr id="6" name="Footer Placeholder 1">
            <a:extLst>
              <a:ext uri="{FF2B5EF4-FFF2-40B4-BE49-F238E27FC236}">
                <a16:creationId xmlns:a16="http://schemas.microsoft.com/office/drawing/2014/main" id="{20AEC5E9-15FA-4088-BD82-723F6A9F15A1}"/>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4889029"/>
            <a:ext cx="365293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04366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0579"/>
            <a:ext cx="3354191" cy="2836300"/>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4889029"/>
            <a:ext cx="3618381" cy="523220"/>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a:t>
            </a:r>
          </a:p>
        </p:txBody>
      </p:sp>
      <p:sp>
        <p:nvSpPr>
          <p:cNvPr id="18" name="Text Placeholder 4">
            <a:extLst>
              <a:ext uri="{FF2B5EF4-FFF2-40B4-BE49-F238E27FC236}">
                <a16:creationId xmlns:a16="http://schemas.microsoft.com/office/drawing/2014/main" id="{6B0E7A2A-440B-4386-BA99-0E3495B2C78A}"/>
              </a:ext>
            </a:extLst>
          </p:cNvPr>
          <p:cNvSpPr>
            <a:spLocks noGrp="1"/>
          </p:cNvSpPr>
          <p:nvPr>
            <p:ph type="body" sz="quarter" idx="28" hasCustomPrompt="1"/>
          </p:nvPr>
        </p:nvSpPr>
        <p:spPr>
          <a:xfrm>
            <a:off x="418643" y="4582416"/>
            <a:ext cx="365293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84B94875-0E5C-4E1B-9009-179D2480580A}"/>
              </a:ext>
            </a:extLst>
          </p:cNvPr>
          <p:cNvSpPr>
            <a:spLocks noGrp="1"/>
          </p:cNvSpPr>
          <p:nvPr>
            <p:ph type="body" sz="quarter" idx="29" hasCustomPrompt="1"/>
          </p:nvPr>
        </p:nvSpPr>
        <p:spPr>
          <a:xfrm>
            <a:off x="4293969"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23" name="Text Placeholder 4">
            <a:extLst>
              <a:ext uri="{FF2B5EF4-FFF2-40B4-BE49-F238E27FC236}">
                <a16:creationId xmlns:a16="http://schemas.microsoft.com/office/drawing/2014/main" id="{122C2A87-F659-470C-9A84-C24B6596BF30}"/>
              </a:ext>
            </a:extLst>
          </p:cNvPr>
          <p:cNvSpPr>
            <a:spLocks noGrp="1"/>
          </p:cNvSpPr>
          <p:nvPr>
            <p:ph type="body" sz="quarter" idx="30" hasCustomPrompt="1"/>
          </p:nvPr>
        </p:nvSpPr>
        <p:spPr>
          <a:xfrm>
            <a:off x="8144083" y="4582416"/>
            <a:ext cx="3618381"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2"/>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4" name="Footer Placeholder 1">
            <a:extLst>
              <a:ext uri="{FF2B5EF4-FFF2-40B4-BE49-F238E27FC236}">
                <a16:creationId xmlns:a16="http://schemas.microsoft.com/office/drawing/2014/main" id="{078D6B2E-04FF-44FF-92BF-A50AB63F5A8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a:prstGeom prst="rect">
            <a:avLst/>
          </a:prstGeom>
        </p:spPr>
        <p:txBody>
          <a:bodyPr anchor="ctr">
            <a:noAutofit/>
          </a:bodyPr>
          <a:lstStyle>
            <a:lvl1pPr algn="ctr">
              <a:defRPr/>
            </a:lvl1pPr>
          </a:lstStyle>
          <a:p>
            <a:r>
              <a:rPr lang="en-US"/>
              <a:t>Click icon to add picture</a:t>
            </a:r>
          </a:p>
        </p:txBody>
      </p:sp>
      <p:sp>
        <p:nvSpPr>
          <p:cNvPr id="5" name="Footer Placeholder 1">
            <a:extLst>
              <a:ext uri="{FF2B5EF4-FFF2-40B4-BE49-F238E27FC236}">
                <a16:creationId xmlns:a16="http://schemas.microsoft.com/office/drawing/2014/main" id="{53F6734B-2BB9-44E4-A8BF-B0683C3D0A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0" name="Text Placeholder 4">
            <a:extLst>
              <a:ext uri="{FF2B5EF4-FFF2-40B4-BE49-F238E27FC236}">
                <a16:creationId xmlns:a16="http://schemas.microsoft.com/office/drawing/2014/main" id="{2274B3EB-A97B-4219-A55A-84453528FE77}"/>
              </a:ext>
            </a:extLst>
          </p:cNvPr>
          <p:cNvSpPr>
            <a:spLocks noGrp="1"/>
          </p:cNvSpPr>
          <p:nvPr>
            <p:ph type="body" sz="quarter" idx="45" hasCustomPrompt="1"/>
          </p:nvPr>
        </p:nvSpPr>
        <p:spPr>
          <a:xfrm>
            <a:off x="418643" y="2161629"/>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6B19B2E5-E29A-4169-8CDD-80FC79D1C862}"/>
              </a:ext>
            </a:extLst>
          </p:cNvPr>
          <p:cNvSpPr>
            <a:spLocks noGrp="1"/>
          </p:cNvSpPr>
          <p:nvPr>
            <p:ph type="body" sz="quarter" idx="46" hasCustomPrompt="1"/>
          </p:nvPr>
        </p:nvSpPr>
        <p:spPr>
          <a:xfrm>
            <a:off x="418643" y="3628878"/>
            <a:ext cx="5579309" cy="338554"/>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accent4"/>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440494"/>
            <a:ext cx="5973053" cy="5084006"/>
          </a:xfrm>
          <a:prstGeom prst="rect">
            <a:avLst/>
          </a:prstGeom>
          <a:blipFill>
            <a:blip r:embed="rId2"/>
            <a:stretch>
              <a:fillRect t="-12412" b="-12412"/>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Footer Placeholder 1">
            <a:extLst>
              <a:ext uri="{FF2B5EF4-FFF2-40B4-BE49-F238E27FC236}">
                <a16:creationId xmlns:a16="http://schemas.microsoft.com/office/drawing/2014/main" id="{C06943B8-583F-41EC-BDD0-C4B2F2271C0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0634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158965"/>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3896362"/>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048984"/>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478638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4939001"/>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7"/>
            <a:ext cx="5543514" cy="4066880"/>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71850"/>
            <a:ext cx="5303845" cy="3836974"/>
          </a:xfrm>
          <a:prstGeom prst="rect">
            <a:avLst/>
          </a:prstGeom>
          <a:blipFill dpi="0" rotWithShape="1">
            <a:blip r:embed="rId2"/>
            <a:srcRect/>
            <a:stretch>
              <a:fillRect t="-12167" b="-1152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41DA22E1-F19A-4866-9903-D39B8BC0754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43835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147005"/>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70884"/>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39795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103417"/>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4812071"/>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4935948"/>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457324"/>
            <a:ext cx="5973053" cy="4063399"/>
          </a:xfrm>
          <a:prstGeom prst="rect">
            <a:avLst/>
          </a:prstGeom>
          <a:blipFill>
            <a:blip r:embed="rId2"/>
            <a:stretch>
              <a:fillRect t="-33991" b="-34785"/>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3" name="Text Placeholder 4">
            <a:extLst>
              <a:ext uri="{FF2B5EF4-FFF2-40B4-BE49-F238E27FC236}">
                <a16:creationId xmlns:a16="http://schemas.microsoft.com/office/drawing/2014/main" id="{22D1B7D7-06FD-4F28-9BBD-A26349C88491}"/>
              </a:ext>
            </a:extLst>
          </p:cNvPr>
          <p:cNvSpPr>
            <a:spLocks noGrp="1"/>
          </p:cNvSpPr>
          <p:nvPr>
            <p:ph type="body" sz="quarter" idx="47" hasCustomPrompt="1"/>
          </p:nvPr>
        </p:nvSpPr>
        <p:spPr>
          <a:xfrm>
            <a:off x="418644" y="1389750"/>
            <a:ext cx="5579310" cy="361539"/>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2000" b="0" i="0" spc="0">
                <a:solidFill>
                  <a:schemeClr val="tx1"/>
                </a:solidFill>
                <a:latin typeface="+mj-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a:t>
            </a:r>
            <a:r>
              <a:rPr lang="en-US" err="1"/>
              <a:t>Semibold</a:t>
            </a:r>
            <a:r>
              <a:rPr lang="en-US"/>
              <a:t> 18/20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885051"/>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723597"/>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865519"/>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7040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84598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4684533"/>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826457"/>
            <a:ext cx="5579310" cy="696624"/>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8" b="-11778"/>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8DC7018-F39B-4B6A-8195-1144FFF36B8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511910"/>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3566923"/>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4621937"/>
            <a:ext cx="5579310" cy="902563"/>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917" b="-11779"/>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C56D26C9-E199-4EBA-8CF2-616AA349D95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7"/>
            <a:ext cx="5543514"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3836973"/>
          </a:xfrm>
          <a:prstGeom prst="rect">
            <a:avLst/>
          </a:prstGeom>
          <a:blipFill dpi="0" rotWithShape="1">
            <a:blip r:embed="rId2"/>
            <a:srcRect/>
            <a:stretch>
              <a:fillRect t="-11669" b="-12027"/>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EF6BF2FC-D0DF-43FB-898E-872D6CBB08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88592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single gray filled text box 2/3">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3659644" cy="4067603"/>
          </a:xfrm>
          <a:prstGeom prst="rect">
            <a:avLst/>
          </a:prstGeom>
          <a:solidFill>
            <a:schemeClr val="bg2"/>
          </a:solidFill>
        </p:spPr>
        <p:txBody>
          <a:bodyPr lIns="137160" tIns="91440" rIns="137160" bIns="91440" anchor="t">
            <a:noAutofit/>
          </a:bodyPr>
          <a:lstStyle>
            <a:lvl1pPr marL="0" indent="0">
              <a:lnSpc>
                <a:spcPct val="100000"/>
              </a:lnSpc>
              <a:spcBef>
                <a:spcPts val="0"/>
              </a:spcBef>
              <a:spcAft>
                <a:spcPts val="1200"/>
              </a:spcAft>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a:p>
            <a:pPr marL="0" marR="0" lvl="0" indent="0" algn="l" defTabSz="914367"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303713" y="1456897"/>
            <a:ext cx="7469643" cy="4067604"/>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4432300" y="1564130"/>
            <a:ext cx="7221223" cy="3836974"/>
          </a:xfrm>
          <a:prstGeom prst="rect">
            <a:avLst/>
          </a:prstGeom>
          <a:blipFill dpi="0" rotWithShape="1">
            <a:blip r:embed="rId2"/>
            <a:srcRect/>
            <a:stretch>
              <a:fillRect t="-34423" b="-33990"/>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55197CAA-02CC-4CFA-8726-E127D7D4F56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818823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rgbClr val="000000"/>
                </a:solidFill>
              </a:defRPr>
            </a:lvl1pPr>
          </a:lstStyle>
          <a:p>
            <a:r>
              <a:rPr lang="en-US"/>
              <a:t>Microsoft Azure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3" name="Picture 2" descr="Microsoft Azure logo">
            <a:extLst>
              <a:ext uri="{FF2B5EF4-FFF2-40B4-BE49-F238E27FC236}">
                <a16:creationId xmlns:a16="http://schemas.microsoft.com/office/drawing/2014/main" id="{CF49581D-D3CF-40EF-B525-95539EB7C2D1}"/>
              </a:ext>
            </a:extLst>
          </p:cNvPr>
          <p:cNvPicPr>
            <a:picLocks noChangeAspect="1"/>
          </p:cNvPicPr>
          <p:nvPr userDrawn="1"/>
        </p:nvPicPr>
        <p:blipFill>
          <a:blip r:embed="rId2"/>
          <a:stretch>
            <a:fillRect/>
          </a:stretch>
        </p:blipFill>
        <p:spPr>
          <a:xfrm>
            <a:off x="136885" y="159691"/>
            <a:ext cx="2635247" cy="871753"/>
          </a:xfrm>
          <a:prstGeom prst="rect">
            <a:avLst/>
          </a:prstGeom>
        </p:spPr>
      </p:pic>
      <p:pic>
        <p:nvPicPr>
          <p:cNvPr id="4" name="Picture 3">
            <a:extLst>
              <a:ext uri="{FF2B5EF4-FFF2-40B4-BE49-F238E27FC236}">
                <a16:creationId xmlns:a16="http://schemas.microsoft.com/office/drawing/2014/main" id="{98CDC23F-FCF7-47E1-B4DA-D74A0C28B5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text in vertical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9"/>
            <a:ext cx="11354712" cy="702102"/>
          </a:xfrm>
          <a:prstGeom prst="rect">
            <a:avLst/>
          </a:prstGeom>
          <a:noFill/>
        </p:spPr>
        <p:txBody>
          <a:bodyPr lIns="0" tIns="91440" rIns="0" bIns="91440" anchor="t">
            <a:noAutofit/>
          </a:bodyPr>
          <a:lstStyle>
            <a:lvl1pPr marL="0" indent="0">
              <a:lnSpc>
                <a:spcPct val="100000"/>
              </a:lnSpc>
              <a:spcBef>
                <a:spcPts val="0"/>
              </a:spcBef>
              <a:buFont typeface="Arial" panose="020B0604020202020204" pitchFamily="34" charset="0"/>
              <a:buNone/>
              <a:defRPr sz="18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418642" y="2354883"/>
            <a:ext cx="11354714" cy="3169617"/>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554987" y="2494391"/>
            <a:ext cx="11082024" cy="2890599"/>
          </a:xfrm>
          <a:prstGeom prst="rect">
            <a:avLst/>
          </a:prstGeom>
          <a:blipFill dpi="0" rotWithShape="1">
            <a:blip r:embed="rId2"/>
            <a:srcRect/>
            <a:stretch>
              <a:fillRect t="-11979" b="-9425"/>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Footer Placeholder 1">
            <a:extLst>
              <a:ext uri="{FF2B5EF4-FFF2-40B4-BE49-F238E27FC236}">
                <a16:creationId xmlns:a16="http://schemas.microsoft.com/office/drawing/2014/main" id="{F058022C-C488-4C60-8FED-6334EDFD868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0099427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
        <p:nvSpPr>
          <p:cNvPr id="4" name="Text Placeholder 3"/>
          <p:cNvSpPr>
            <a:spLocks noGrp="1"/>
          </p:cNvSpPr>
          <p:nvPr>
            <p:ph type="body" sz="quarter" idx="10" hasCustomPrompt="1"/>
          </p:nvPr>
        </p:nvSpPr>
        <p:spPr>
          <a:xfrm>
            <a:off x="418644" y="1456898"/>
            <a:ext cx="6410781" cy="307777"/>
          </a:xfrm>
          <a:prstGeom prst="rect">
            <a:avLst/>
          </a:prstGeom>
        </p:spPr>
        <p:txBody>
          <a:bodyPr wrap="square" lIns="0" tIns="0" rIns="0" bIns="0">
            <a:spAutoFit/>
          </a:bodyPr>
          <a:lstStyle>
            <a:lvl1pPr marL="0" indent="0">
              <a:lnSpc>
                <a:spcPts val="2353"/>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err="1"/>
              <a:t>Large</a:t>
            </a:r>
            <a:r>
              <a:rPr lang="pt-BR"/>
              <a:t> </a:t>
            </a:r>
            <a:r>
              <a:rPr lang="pt-BR" err="1"/>
              <a:t>subhead</a:t>
            </a:r>
            <a:r>
              <a:rPr lang="pt-BR"/>
              <a:t> Segoe UI </a:t>
            </a:r>
            <a:r>
              <a:rPr lang="pt-BR" err="1"/>
              <a:t>Semibold</a:t>
            </a:r>
            <a:r>
              <a:rPr lang="pt-BR"/>
              <a:t> 18/20</a:t>
            </a:r>
            <a:endParaRPr lang="en-US"/>
          </a:p>
        </p:txBody>
      </p:sp>
      <p:sp>
        <p:nvSpPr>
          <p:cNvPr id="5" name="Text Placeholder 4"/>
          <p:cNvSpPr>
            <a:spLocks noGrp="1"/>
          </p:cNvSpPr>
          <p:nvPr>
            <p:ph type="body" sz="quarter" idx="11" hasCustomPrompt="1"/>
          </p:nvPr>
        </p:nvSpPr>
        <p:spPr>
          <a:xfrm>
            <a:off x="418643" y="1820432"/>
            <a:ext cx="6410782" cy="3704068"/>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a:p>
            <a:pPr lvl="0"/>
            <a:r>
              <a:rPr lang="en-US"/>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206" t="13438" b="10994"/>
          <a:stretch/>
        </p:blipFill>
        <p:spPr>
          <a:xfrm>
            <a:off x="7048500" y="1452563"/>
            <a:ext cx="5143501" cy="407193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7277100" y="1663700"/>
            <a:ext cx="4914900" cy="3603625"/>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6" name="Footer Placeholder 1">
            <a:extLst>
              <a:ext uri="{FF2B5EF4-FFF2-40B4-BE49-F238E27FC236}">
                <a16:creationId xmlns:a16="http://schemas.microsoft.com/office/drawing/2014/main" id="{9DD1EFE7-3AE2-4E6F-A2DA-B6AD63EAB12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4252232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023" t="13668" r="9098" b="10044"/>
          <a:stretch/>
        </p:blipFill>
        <p:spPr>
          <a:xfrm>
            <a:off x="2399822" y="1168401"/>
            <a:ext cx="7392356" cy="4356100"/>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660650" y="1388269"/>
            <a:ext cx="6870700" cy="3869531"/>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Footer Placeholder 1">
            <a:extLst>
              <a:ext uri="{FF2B5EF4-FFF2-40B4-BE49-F238E27FC236}">
                <a16:creationId xmlns:a16="http://schemas.microsoft.com/office/drawing/2014/main" id="{59B4A147-D1B7-4B10-BC9F-A628EC66D4A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7" name="Chart Placeholder 6"/>
          <p:cNvSpPr>
            <a:spLocks noGrp="1"/>
          </p:cNvSpPr>
          <p:nvPr>
            <p:ph type="chart" sz="quarter" idx="21"/>
          </p:nvPr>
        </p:nvSpPr>
        <p:spPr>
          <a:xfrm>
            <a:off x="419100" y="1950781"/>
            <a:ext cx="3655273"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9099" y="4794081"/>
            <a:ext cx="3666169"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9" name="Text Placeholder 4"/>
          <p:cNvSpPr>
            <a:spLocks noGrp="1"/>
          </p:cNvSpPr>
          <p:nvPr>
            <p:ph type="body" sz="quarter" idx="12" hasCustomPrompt="1"/>
          </p:nvPr>
        </p:nvSpPr>
        <p:spPr>
          <a:xfrm>
            <a:off x="419100" y="5071080"/>
            <a:ext cx="3655273"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1"/>
            <a:ext cx="3607487"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4794081"/>
            <a:ext cx="3596595"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17" name="Text Placeholder 4"/>
          <p:cNvSpPr>
            <a:spLocks noGrp="1"/>
          </p:cNvSpPr>
          <p:nvPr>
            <p:ph type="body" sz="quarter" idx="18" hasCustomPrompt="1"/>
          </p:nvPr>
        </p:nvSpPr>
        <p:spPr>
          <a:xfrm>
            <a:off x="4303152" y="50710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1"/>
            <a:ext cx="3623051" cy="2748220"/>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071080"/>
            <a:ext cx="3633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4794081"/>
            <a:ext cx="3629278" cy="230832"/>
          </a:xfrm>
          <a:prstGeom prst="rect">
            <a:avLst/>
          </a:prstGeom>
        </p:spPr>
        <p:txBody>
          <a:bodyPr lIns="0" tIns="0" r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UI bold 10/12. </a:t>
            </a:r>
          </a:p>
        </p:txBody>
      </p:sp>
      <p:sp>
        <p:nvSpPr>
          <p:cNvPr id="5" name="Footer Placeholder 1">
            <a:extLst>
              <a:ext uri="{FF2B5EF4-FFF2-40B4-BE49-F238E27FC236}">
                <a16:creationId xmlns:a16="http://schemas.microsoft.com/office/drawing/2014/main" id="{453ADA6D-9E40-4A03-8A63-73B6DFA34FE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5"/>
            <a:ext cx="11343820" cy="4067176"/>
          </a:xfrm>
          <a:prstGeom prst="rect">
            <a:avLst/>
          </a:prstGeom>
        </p:spPr>
        <p:txBody>
          <a:bodyPr anchor="ctr" anchorCtr="0"/>
          <a:lstStyle>
            <a:lvl1pPr algn="ctr">
              <a:defRPr sz="2400"/>
            </a:lvl1pPr>
          </a:lstStyle>
          <a:p>
            <a:r>
              <a:rPr lang="en-US"/>
              <a:t>Click icon to add table</a:t>
            </a:r>
          </a:p>
        </p:txBody>
      </p:sp>
      <p:sp>
        <p:nvSpPr>
          <p:cNvPr id="6" name="Footer Placeholder 1">
            <a:extLst>
              <a:ext uri="{FF2B5EF4-FFF2-40B4-BE49-F238E27FC236}">
                <a16:creationId xmlns:a16="http://schemas.microsoft.com/office/drawing/2014/main" id="{6A78ED9F-8DCD-4BC7-9021-4DDB0C8C43C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two rows</a:t>
            </a:r>
          </a:p>
        </p:txBody>
      </p:sp>
      <p:sp>
        <p:nvSpPr>
          <p:cNvPr id="5" name="Text Placeholder 4"/>
          <p:cNvSpPr>
            <a:spLocks noGrp="1"/>
          </p:cNvSpPr>
          <p:nvPr>
            <p:ph type="body" sz="quarter" idx="11" hasCustomPrompt="1"/>
          </p:nvPr>
        </p:nvSpPr>
        <p:spPr>
          <a:xfrm>
            <a:off x="1568744" y="1456896"/>
            <a:ext cx="10204614" cy="896552"/>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a:t>Body copy Segoe UI </a:t>
            </a:r>
            <a:r>
              <a:rPr lang="en-US" err="1"/>
              <a:t>Semibold</a:t>
            </a:r>
            <a:r>
              <a:rPr lang="en-US"/>
              <a:t> 20/24. </a:t>
            </a:r>
          </a:p>
          <a:p>
            <a:pPr lvl="1"/>
            <a:r>
              <a:rPr lang="en-US"/>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6" name="Footer Placeholder 1">
            <a:extLst>
              <a:ext uri="{FF2B5EF4-FFF2-40B4-BE49-F238E27FC236}">
                <a16:creationId xmlns:a16="http://schemas.microsoft.com/office/drawing/2014/main" id="{68B75876-CF77-420E-95A4-0C529E40885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B5425D6F-5786-43B6-A96D-5D9F5E69378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a:t>
            </a:r>
          </a:p>
        </p:txBody>
      </p:sp>
      <p:sp>
        <p:nvSpPr>
          <p:cNvPr id="14" name="Text Placeholder 4"/>
          <p:cNvSpPr>
            <a:spLocks noGrp="1"/>
          </p:cNvSpPr>
          <p:nvPr>
            <p:ph type="body" sz="quarter" idx="15" hasCustomPrompt="1"/>
          </p:nvPr>
        </p:nvSpPr>
        <p:spPr>
          <a:xfrm>
            <a:off x="418643" y="1456896"/>
            <a:ext cx="11341268" cy="537176"/>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a:t>
            </a:r>
            <a:r>
              <a:rPr lang="en-US" err="1"/>
              <a:t>Semibold</a:t>
            </a:r>
            <a:r>
              <a:rPr lang="en-US"/>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846598"/>
            <a:ext cx="3650357" cy="1685753"/>
          </a:xfrm>
          <a:prstGeom prst="rect">
            <a:avLst/>
          </a:prstGeom>
          <a:ln w="19050">
            <a:solidFill>
              <a:schemeClr val="accent4"/>
            </a:solidFill>
          </a:ln>
        </p:spPr>
        <p:txBody>
          <a:bodyPr lIns="182880" tIns="137160" rIns="182880">
            <a:noAutofit/>
          </a:bodyPr>
          <a:lstStyle>
            <a:lvl1pPr>
              <a:defRPr sz="2000">
                <a:solidFill>
                  <a:schemeClr val="accent4"/>
                </a:solidFill>
              </a:defRPr>
            </a:lvl1pPr>
            <a:lvl2pPr>
              <a:defRPr sz="1800"/>
            </a:lvl2pPr>
          </a:lstStyle>
          <a:p>
            <a:pPr lvl="0"/>
            <a:r>
              <a:rPr lang="en-US"/>
              <a:t>Click to edit Master text styles</a:t>
            </a:r>
          </a:p>
          <a:p>
            <a:pPr lvl="1"/>
            <a:r>
              <a:rPr lang="en-US"/>
              <a:t>Second level</a:t>
            </a:r>
          </a:p>
        </p:txBody>
      </p:sp>
      <p:sp>
        <p:nvSpPr>
          <p:cNvPr id="5" name="Footer Placeholder 1">
            <a:extLst>
              <a:ext uri="{FF2B5EF4-FFF2-40B4-BE49-F238E27FC236}">
                <a16:creationId xmlns:a16="http://schemas.microsoft.com/office/drawing/2014/main" id="{F2E41971-C1D5-428F-BAD7-1B3A7C763E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layout with 5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454471"/>
            <a:ext cx="11328812" cy="369332"/>
          </a:xfrm>
          <a:prstGeom prst="rect">
            <a:avLst/>
          </a:prstGeom>
        </p:spPr>
        <p:txBody>
          <a:bodyPr vert="horz" lIns="0" tIns="0" rIns="0" bIns="0" rtlCol="0">
            <a:spAutoFit/>
          </a:bodyPr>
          <a:lstStyle>
            <a:lvl1pPr>
              <a:defRPr lang="en-US" sz="2400" dirty="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6" y="2160416"/>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2729786" y="2159000"/>
            <a:ext cx="2134053" cy="2456809"/>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502847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7327166"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9625854" y="2159000"/>
            <a:ext cx="2134053" cy="2456809"/>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BE795F1-CEE6-456B-ABC9-7B95E386339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45311690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layout with 3 columns &amp; 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BCCFC-4FF6-4830-A847-5D80FC718EF3}"/>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6" name="Text Placeholder 5">
            <a:extLst>
              <a:ext uri="{FF2B5EF4-FFF2-40B4-BE49-F238E27FC236}">
                <a16:creationId xmlns:a16="http://schemas.microsoft.com/office/drawing/2014/main" id="{D9DBD290-484B-46DF-8655-98465D6EA681}"/>
              </a:ext>
            </a:extLst>
          </p:cNvPr>
          <p:cNvSpPr>
            <a:spLocks noGrp="1"/>
          </p:cNvSpPr>
          <p:nvPr>
            <p:ph type="body" sz="quarter" idx="20" hasCustomPrompt="1"/>
          </p:nvPr>
        </p:nvSpPr>
        <p:spPr>
          <a:xfrm>
            <a:off x="418643" y="1183948"/>
            <a:ext cx="11328812" cy="369332"/>
          </a:xfrm>
          <a:prstGeom prst="rect">
            <a:avLst/>
          </a:prstGeom>
        </p:spPr>
        <p:txBody>
          <a:bodyPr lIns="0" tIns="0" rIns="0" bIns="0"/>
          <a:lstStyle>
            <a:lvl1pPr>
              <a:defRPr sz="2400"/>
            </a:lvl1pPr>
          </a:lstStyle>
          <a:p>
            <a:pPr lvl="0"/>
            <a:r>
              <a:rPr lang="en-US"/>
              <a:t>Body copy Segoe UI </a:t>
            </a:r>
            <a:r>
              <a:rPr lang="en-US" err="1"/>
              <a:t>Semibold</a:t>
            </a:r>
            <a:r>
              <a:rPr lang="en-US"/>
              <a:t> 20/24.</a:t>
            </a:r>
          </a:p>
        </p:txBody>
      </p:sp>
      <p:sp>
        <p:nvSpPr>
          <p:cNvPr id="5" name="Text Placeholder 4"/>
          <p:cNvSpPr>
            <a:spLocks noGrp="1"/>
          </p:cNvSpPr>
          <p:nvPr>
            <p:ph type="body" sz="quarter" idx="11" hasCustomPrompt="1"/>
          </p:nvPr>
        </p:nvSpPr>
        <p:spPr>
          <a:xfrm>
            <a:off x="431095" y="216041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16726" y="215900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3" name="Text Placeholder 4">
            <a:extLst>
              <a:ext uri="{FF2B5EF4-FFF2-40B4-BE49-F238E27FC236}">
                <a16:creationId xmlns:a16="http://schemas.microsoft.com/office/drawing/2014/main" id="{D4B800CD-E20F-4ADE-A8FB-C72028E17AA0}"/>
              </a:ext>
            </a:extLst>
          </p:cNvPr>
          <p:cNvSpPr>
            <a:spLocks noGrp="1"/>
          </p:cNvSpPr>
          <p:nvPr>
            <p:ph type="body" sz="quarter" idx="21" hasCustomPrompt="1"/>
          </p:nvPr>
        </p:nvSpPr>
        <p:spPr>
          <a:xfrm>
            <a:off x="8139113" y="215900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0" name="Text Placeholder 4">
            <a:extLst>
              <a:ext uri="{FF2B5EF4-FFF2-40B4-BE49-F238E27FC236}">
                <a16:creationId xmlns:a16="http://schemas.microsoft.com/office/drawing/2014/main" id="{5479F1E5-8DBD-42CA-8DB4-7162193F8C0A}"/>
              </a:ext>
            </a:extLst>
          </p:cNvPr>
          <p:cNvSpPr>
            <a:spLocks noGrp="1"/>
          </p:cNvSpPr>
          <p:nvPr>
            <p:ph type="body" sz="quarter" idx="22" hasCustomPrompt="1"/>
          </p:nvPr>
        </p:nvSpPr>
        <p:spPr>
          <a:xfrm>
            <a:off x="431095" y="3919367"/>
            <a:ext cx="363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11" name="Text Placeholder 4">
            <a:extLst>
              <a:ext uri="{FF2B5EF4-FFF2-40B4-BE49-F238E27FC236}">
                <a16:creationId xmlns:a16="http://schemas.microsoft.com/office/drawing/2014/main" id="{430DC868-B118-4581-BA96-109541166BC7}"/>
              </a:ext>
            </a:extLst>
          </p:cNvPr>
          <p:cNvSpPr>
            <a:spLocks noGrp="1"/>
          </p:cNvSpPr>
          <p:nvPr>
            <p:ph type="body" sz="quarter" idx="23" hasCustomPrompt="1"/>
          </p:nvPr>
        </p:nvSpPr>
        <p:spPr>
          <a:xfrm>
            <a:off x="4316726" y="3917951"/>
            <a:ext cx="3593787" cy="1605133"/>
          </a:xfrm>
          <a:prstGeom prst="rect">
            <a:avLst/>
          </a:prstGeom>
          <a:solidFill>
            <a:schemeClr val="bg1">
              <a:lumMod val="95000"/>
            </a:schemeClr>
          </a:solidFill>
        </p:spPr>
        <p:txBody>
          <a:bodyPr lIns="91440" tIns="91440" rIns="91440" bIns="91440">
            <a:noAutofit/>
          </a:bodyPr>
          <a:lstStyle>
            <a:lvl1pPr marL="0" indent="0">
              <a:lnSpc>
                <a:spcPct val="100000"/>
              </a:lnSpc>
              <a:spcBef>
                <a:spcPts val="200"/>
              </a:spcBef>
              <a:spcAft>
                <a:spcPts val="600"/>
              </a:spcAft>
              <a:buNone/>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sz="140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bold 14</a:t>
            </a:r>
          </a:p>
          <a:p>
            <a:pPr lvl="1"/>
            <a:r>
              <a:rPr lang="en-US"/>
              <a:t>Body copy Segoe UI Regular 14/18. The quick brown fox jumps over the lazy dog. The quick brown fox jumps over the lazy dog. The quick brown fox jumps over the lazy dog.</a:t>
            </a:r>
          </a:p>
        </p:txBody>
      </p:sp>
      <p:sp>
        <p:nvSpPr>
          <p:cNvPr id="12" name="Text Placeholder 4">
            <a:extLst>
              <a:ext uri="{FF2B5EF4-FFF2-40B4-BE49-F238E27FC236}">
                <a16:creationId xmlns:a16="http://schemas.microsoft.com/office/drawing/2014/main" id="{0E392D1A-3E35-41BC-B1EF-3D6540738A56}"/>
              </a:ext>
            </a:extLst>
          </p:cNvPr>
          <p:cNvSpPr>
            <a:spLocks noGrp="1"/>
          </p:cNvSpPr>
          <p:nvPr>
            <p:ph type="body" sz="quarter" idx="24" hasCustomPrompt="1"/>
          </p:nvPr>
        </p:nvSpPr>
        <p:spPr>
          <a:xfrm>
            <a:off x="8139113" y="3917951"/>
            <a:ext cx="3633786" cy="1605133"/>
          </a:xfrm>
          <a:prstGeom prst="rect">
            <a:avLst/>
          </a:prstGeom>
          <a:solidFill>
            <a:schemeClr val="bg1">
              <a:lumMod val="95000"/>
            </a:schemeClr>
          </a:solidFill>
        </p:spPr>
        <p:txBody>
          <a:bodyPr lIns="91440" tIns="91440" rIns="91440" bIns="91440">
            <a:noAutofit/>
          </a:bodyPr>
          <a:lstStyle>
            <a:lvl1pPr marL="0" marR="0" indent="0" algn="l" defTabSz="914367" rtl="0" eaLnBrk="1" fontAlgn="auto" latinLnBrk="0" hangingPunct="1">
              <a:lnSpc>
                <a:spcPct val="100000"/>
              </a:lnSpc>
              <a:spcBef>
                <a:spcPts val="200"/>
              </a:spcBef>
              <a:spcAft>
                <a:spcPts val="600"/>
              </a:spcAft>
              <a:buClrTx/>
              <a:buSzPct val="90000"/>
              <a:buFont typeface="Wingdings" panose="05000000000000000000" pitchFamily="2" charset="2"/>
              <a:buNone/>
              <a:tabLst/>
              <a:defRPr lang="en-US" sz="1400" b="1"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200"/>
              </a:spcBef>
              <a:spcAft>
                <a:spcPts val="60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pPr>
            <a:r>
              <a:rPr lang="en-US"/>
              <a:t>Paragraph title Segoe UI bold 14</a:t>
            </a:r>
          </a:p>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28EE5F4A-1B04-4820-BD3C-7D490911B9A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4592120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4" name="Footer Placeholder 1">
            <a:extLst>
              <a:ext uri="{FF2B5EF4-FFF2-40B4-BE49-F238E27FC236}">
                <a16:creationId xmlns:a16="http://schemas.microsoft.com/office/drawing/2014/main" id="{54FD6A87-9742-4B26-A085-EB77376E3B5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grpSp>
        <p:nvGrpSpPr>
          <p:cNvPr id="11" name="Group 10">
            <a:extLst>
              <a:ext uri="{FF2B5EF4-FFF2-40B4-BE49-F238E27FC236}">
                <a16:creationId xmlns:a16="http://schemas.microsoft.com/office/drawing/2014/main" id="{DBCFDBAA-F2E9-4E84-AF9D-6B3ABCD9121B}"/>
              </a:ext>
            </a:extLst>
          </p:cNvPr>
          <p:cNvGrpSpPr/>
          <p:nvPr userDrawn="1"/>
        </p:nvGrpSpPr>
        <p:grpSpPr>
          <a:xfrm>
            <a:off x="6383137" y="589416"/>
            <a:ext cx="5671978" cy="5679168"/>
            <a:chOff x="6383137" y="589416"/>
            <a:chExt cx="5671978" cy="5679168"/>
          </a:xfrm>
        </p:grpSpPr>
        <p:sp>
          <p:nvSpPr>
            <p:cNvPr id="12" name="Oval 11">
              <a:extLst>
                <a:ext uri="{FF2B5EF4-FFF2-40B4-BE49-F238E27FC236}">
                  <a16:creationId xmlns:a16="http://schemas.microsoft.com/office/drawing/2014/main" id="{7F4A7F08-7570-4702-A949-4835CCE9B03E}"/>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06BEA2-ABC1-4CD4-B9FC-F45A71AC9859}"/>
                </a:ext>
              </a:extLst>
            </p:cNvPr>
            <p:cNvGrpSpPr/>
            <p:nvPr userDrawn="1"/>
          </p:nvGrpSpPr>
          <p:grpSpPr>
            <a:xfrm>
              <a:off x="6600946" y="859776"/>
              <a:ext cx="5148588" cy="5138447"/>
              <a:chOff x="6600946" y="859776"/>
              <a:chExt cx="5148588" cy="5138447"/>
            </a:xfrm>
          </p:grpSpPr>
          <p:grpSp>
            <p:nvGrpSpPr>
              <p:cNvPr id="14" name="Graphic 1">
                <a:extLst>
                  <a:ext uri="{FF2B5EF4-FFF2-40B4-BE49-F238E27FC236}">
                    <a16:creationId xmlns:a16="http://schemas.microsoft.com/office/drawing/2014/main" id="{F9BAC21C-F989-4EBD-81C6-7EE9418B8FA2}"/>
                  </a:ext>
                </a:extLst>
              </p:cNvPr>
              <p:cNvGrpSpPr/>
              <p:nvPr/>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26" name="Freeform: Shape 25">
                  <a:extLst>
                    <a:ext uri="{FF2B5EF4-FFF2-40B4-BE49-F238E27FC236}">
                      <a16:creationId xmlns:a16="http://schemas.microsoft.com/office/drawing/2014/main" id="{D8DED2E4-1305-4F89-A5A3-E9F04ED34E0F}"/>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27" name="Freeform: Shape 26">
                  <a:extLst>
                    <a:ext uri="{FF2B5EF4-FFF2-40B4-BE49-F238E27FC236}">
                      <a16:creationId xmlns:a16="http://schemas.microsoft.com/office/drawing/2014/main" id="{8B8FDFD2-6DC2-46C3-BEBA-C3C38CB0E8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28" name="Freeform: Shape 27">
                  <a:extLst>
                    <a:ext uri="{FF2B5EF4-FFF2-40B4-BE49-F238E27FC236}">
                      <a16:creationId xmlns:a16="http://schemas.microsoft.com/office/drawing/2014/main" id="{6E4C7E11-B3E1-4D45-B156-5EC4DE2F6D98}"/>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29" name="Freeform: Shape 28">
                  <a:extLst>
                    <a:ext uri="{FF2B5EF4-FFF2-40B4-BE49-F238E27FC236}">
                      <a16:creationId xmlns:a16="http://schemas.microsoft.com/office/drawing/2014/main" id="{539C0DAE-0A7B-47B1-9D94-46CF71201782}"/>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30" name="Freeform: Shape 29">
                  <a:extLst>
                    <a:ext uri="{FF2B5EF4-FFF2-40B4-BE49-F238E27FC236}">
                      <a16:creationId xmlns:a16="http://schemas.microsoft.com/office/drawing/2014/main" id="{9ED92269-8257-43A2-A5A6-A5D8531C86D9}"/>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31" name="Freeform: Shape 30">
                  <a:extLst>
                    <a:ext uri="{FF2B5EF4-FFF2-40B4-BE49-F238E27FC236}">
                      <a16:creationId xmlns:a16="http://schemas.microsoft.com/office/drawing/2014/main" id="{210A87AF-2A78-4E38-9F04-A90BA7EFCCF9}"/>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32" name="Freeform: Shape 31">
                  <a:extLst>
                    <a:ext uri="{FF2B5EF4-FFF2-40B4-BE49-F238E27FC236}">
                      <a16:creationId xmlns:a16="http://schemas.microsoft.com/office/drawing/2014/main" id="{68AB032E-C55A-479E-967C-DDD3EBD31ACC}"/>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33" name="Freeform: Shape 32">
                  <a:extLst>
                    <a:ext uri="{FF2B5EF4-FFF2-40B4-BE49-F238E27FC236}">
                      <a16:creationId xmlns:a16="http://schemas.microsoft.com/office/drawing/2014/main" id="{0E920397-911B-4B13-9B54-DE6B738DA0CD}"/>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34" name="Freeform: Shape 33">
                  <a:extLst>
                    <a:ext uri="{FF2B5EF4-FFF2-40B4-BE49-F238E27FC236}">
                      <a16:creationId xmlns:a16="http://schemas.microsoft.com/office/drawing/2014/main" id="{96906B36-03C9-4D78-9F2B-7404A5256EC0}"/>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35" name="Freeform: Shape 34">
                  <a:extLst>
                    <a:ext uri="{FF2B5EF4-FFF2-40B4-BE49-F238E27FC236}">
                      <a16:creationId xmlns:a16="http://schemas.microsoft.com/office/drawing/2014/main" id="{45B1856C-F96B-402D-875F-EFB4AD53D798}"/>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36" name="Freeform: Shape 35">
                  <a:extLst>
                    <a:ext uri="{FF2B5EF4-FFF2-40B4-BE49-F238E27FC236}">
                      <a16:creationId xmlns:a16="http://schemas.microsoft.com/office/drawing/2014/main" id="{527EA758-0E18-46FC-B237-13A9D2CFBA88}"/>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37" name="Freeform: Shape 36">
                  <a:extLst>
                    <a:ext uri="{FF2B5EF4-FFF2-40B4-BE49-F238E27FC236}">
                      <a16:creationId xmlns:a16="http://schemas.microsoft.com/office/drawing/2014/main" id="{908C230E-B5F2-4289-94E6-3AA7884E2C18}"/>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38" name="Freeform: Shape 37">
                  <a:extLst>
                    <a:ext uri="{FF2B5EF4-FFF2-40B4-BE49-F238E27FC236}">
                      <a16:creationId xmlns:a16="http://schemas.microsoft.com/office/drawing/2014/main" id="{E4EA9F46-94E7-46E0-BE8E-F6DCFF2545C1}"/>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39" name="Freeform: Shape 38">
                  <a:extLst>
                    <a:ext uri="{FF2B5EF4-FFF2-40B4-BE49-F238E27FC236}">
                      <a16:creationId xmlns:a16="http://schemas.microsoft.com/office/drawing/2014/main" id="{39AEC4BE-26B9-48DE-994D-6F2CF0101081}"/>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40" name="Freeform: Shape 39">
                  <a:extLst>
                    <a:ext uri="{FF2B5EF4-FFF2-40B4-BE49-F238E27FC236}">
                      <a16:creationId xmlns:a16="http://schemas.microsoft.com/office/drawing/2014/main" id="{F0BD796C-8AF4-40D5-BB9A-908F59971CD7}"/>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41" name="Freeform: Shape 40">
                  <a:extLst>
                    <a:ext uri="{FF2B5EF4-FFF2-40B4-BE49-F238E27FC236}">
                      <a16:creationId xmlns:a16="http://schemas.microsoft.com/office/drawing/2014/main" id="{448D5FB5-0EA7-4531-99EE-40DBB5DB06B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42" name="Freeform: Shape 41">
                  <a:extLst>
                    <a:ext uri="{FF2B5EF4-FFF2-40B4-BE49-F238E27FC236}">
                      <a16:creationId xmlns:a16="http://schemas.microsoft.com/office/drawing/2014/main" id="{0C1669B7-9FDA-4884-A519-157D40BC91A3}"/>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43" name="Freeform: Shape 42">
                  <a:extLst>
                    <a:ext uri="{FF2B5EF4-FFF2-40B4-BE49-F238E27FC236}">
                      <a16:creationId xmlns:a16="http://schemas.microsoft.com/office/drawing/2014/main" id="{DDF47D3A-C39D-447A-A0B5-A64D6B0BB3A7}"/>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44" name="Freeform: Shape 43">
                  <a:extLst>
                    <a:ext uri="{FF2B5EF4-FFF2-40B4-BE49-F238E27FC236}">
                      <a16:creationId xmlns:a16="http://schemas.microsoft.com/office/drawing/2014/main" id="{DBAD286D-44FA-469A-951B-64F495B9A811}"/>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45" name="Freeform: Shape 44">
                  <a:extLst>
                    <a:ext uri="{FF2B5EF4-FFF2-40B4-BE49-F238E27FC236}">
                      <a16:creationId xmlns:a16="http://schemas.microsoft.com/office/drawing/2014/main" id="{2E176131-CAD3-45CC-BEDF-6B6611AB620E}"/>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46" name="Freeform: Shape 45">
                  <a:extLst>
                    <a:ext uri="{FF2B5EF4-FFF2-40B4-BE49-F238E27FC236}">
                      <a16:creationId xmlns:a16="http://schemas.microsoft.com/office/drawing/2014/main" id="{4F78C6ED-873A-4154-B15B-2BC408976511}"/>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47" name="Freeform: Shape 46">
                  <a:extLst>
                    <a:ext uri="{FF2B5EF4-FFF2-40B4-BE49-F238E27FC236}">
                      <a16:creationId xmlns:a16="http://schemas.microsoft.com/office/drawing/2014/main" id="{04A7B95B-7472-40B2-854E-027E7157863B}"/>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48" name="Freeform: Shape 47">
                  <a:extLst>
                    <a:ext uri="{FF2B5EF4-FFF2-40B4-BE49-F238E27FC236}">
                      <a16:creationId xmlns:a16="http://schemas.microsoft.com/office/drawing/2014/main" id="{D1E0D023-04AB-4EA7-86EB-5DC683506A93}"/>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49" name="Freeform: Shape 48">
                  <a:extLst>
                    <a:ext uri="{FF2B5EF4-FFF2-40B4-BE49-F238E27FC236}">
                      <a16:creationId xmlns:a16="http://schemas.microsoft.com/office/drawing/2014/main" id="{133E4CB6-70DA-48B3-919F-934A01EAB393}"/>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15" name="Oval 14">
                <a:extLst>
                  <a:ext uri="{FF2B5EF4-FFF2-40B4-BE49-F238E27FC236}">
                    <a16:creationId xmlns:a16="http://schemas.microsoft.com/office/drawing/2014/main" id="{EBEFECB7-4083-436F-9B0E-F4A5179D71CD}"/>
                  </a:ext>
                </a:extLst>
              </p:cNvPr>
              <p:cNvSpPr/>
              <p:nvPr userDrawn="1"/>
            </p:nvSpPr>
            <p:spPr bwMode="auto">
              <a:xfrm>
                <a:off x="7282905" y="3548967"/>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BEB8C8F2-2DD9-4204-9366-0C9D26A0AD87}"/>
                  </a:ext>
                </a:extLst>
              </p:cNvPr>
              <p:cNvSpPr/>
              <p:nvPr userDrawn="1"/>
            </p:nvSpPr>
            <p:spPr bwMode="auto">
              <a:xfrm>
                <a:off x="10896617" y="2909240"/>
                <a:ext cx="124272" cy="12429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5AFF4B0-EBFA-4304-9DEC-A90263124089}"/>
                  </a:ext>
                </a:extLst>
              </p:cNvPr>
              <p:cNvSpPr/>
              <p:nvPr userDrawn="1"/>
            </p:nvSpPr>
            <p:spPr bwMode="auto">
              <a:xfrm>
                <a:off x="9437993" y="5187887"/>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D73375B9-2A69-4279-BA8B-9EC491045BEE}"/>
                  </a:ext>
                </a:extLst>
              </p:cNvPr>
              <p:cNvSpPr/>
              <p:nvPr userDrawn="1"/>
            </p:nvSpPr>
            <p:spPr bwMode="auto">
              <a:xfrm>
                <a:off x="9087616" y="1541433"/>
                <a:ext cx="124272" cy="124290"/>
              </a:xfrm>
              <a:prstGeom prst="ellipse">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D8A2E957-C140-4B29-99D3-6FD7746A180A}"/>
                  </a:ext>
                </a:extLst>
              </p:cNvPr>
              <p:cNvSpPr/>
              <p:nvPr userDrawn="1"/>
            </p:nvSpPr>
            <p:spPr bwMode="auto">
              <a:xfrm>
                <a:off x="9052314" y="3314275"/>
                <a:ext cx="229418" cy="229450"/>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16300C53-36AA-4E7E-AD14-AC9AE750D286}"/>
                  </a:ext>
                </a:extLst>
              </p:cNvPr>
              <p:cNvSpPr/>
              <p:nvPr userDrawn="1"/>
            </p:nvSpPr>
            <p:spPr bwMode="auto">
              <a:xfrm>
                <a:off x="9104887" y="2889394"/>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88B58FA7-A703-425C-9BB9-EBB81A1881A8}"/>
                  </a:ext>
                </a:extLst>
              </p:cNvPr>
              <p:cNvSpPr/>
              <p:nvPr userDrawn="1"/>
            </p:nvSpPr>
            <p:spPr bwMode="auto">
              <a:xfrm>
                <a:off x="9104887" y="3844315"/>
                <a:ext cx="124272" cy="12429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D546F9A5-1FE0-4E97-B232-0045AB1672E9}"/>
                  </a:ext>
                </a:extLst>
              </p:cNvPr>
              <p:cNvSpPr/>
              <p:nvPr userDrawn="1"/>
            </p:nvSpPr>
            <p:spPr bwMode="auto">
              <a:xfrm rot="16200000">
                <a:off x="8628699"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DA46D431-056B-4B33-A543-EB40F0760605}"/>
                  </a:ext>
                </a:extLst>
              </p:cNvPr>
              <p:cNvSpPr/>
              <p:nvPr userDrawn="1"/>
            </p:nvSpPr>
            <p:spPr bwMode="auto">
              <a:xfrm rot="16200000">
                <a:off x="9583486" y="3366864"/>
                <a:ext cx="124290" cy="1242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1 row">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5" name="Text Placeholder 4"/>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FFD518D6-99EB-4710-922A-114B4B8AE24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7056973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8" name="Text Placeholder 4">
            <a:extLst>
              <a:ext uri="{FF2B5EF4-FFF2-40B4-BE49-F238E27FC236}">
                <a16:creationId xmlns:a16="http://schemas.microsoft.com/office/drawing/2014/main" id="{E0D97F89-BA86-43A7-A7B3-2CF8545F30C6}"/>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49921517-D7BF-470F-8192-8993860D6A21}"/>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F445D872-5C62-4C26-AD2B-01EB7B98341B}"/>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5" name="Footer Placeholder 1">
            <a:extLst>
              <a:ext uri="{FF2B5EF4-FFF2-40B4-BE49-F238E27FC236}">
                <a16:creationId xmlns:a16="http://schemas.microsoft.com/office/drawing/2014/main" id="{1B54719B-2572-45A7-ABB5-97669FD1C54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9" name="Text Placeholder 4">
            <a:extLst>
              <a:ext uri="{FF2B5EF4-FFF2-40B4-BE49-F238E27FC236}">
                <a16:creationId xmlns:a16="http://schemas.microsoft.com/office/drawing/2014/main" id="{CB19F3EF-E352-4C65-98EB-C1D64E0A7284}"/>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ED3D99F1-12B5-4EF9-8BE8-147D2E7B2576}"/>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4">
            <a:extLst>
              <a:ext uri="{FF2B5EF4-FFF2-40B4-BE49-F238E27FC236}">
                <a16:creationId xmlns:a16="http://schemas.microsoft.com/office/drawing/2014/main" id="{E93C46D7-E811-4904-971C-BDAE52869A61}"/>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98187A1F-B2AD-4B43-A8E1-57229F13A30C}"/>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C84EFDE3-C2B4-4663-8852-A0D2423EB125}"/>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6" name="Footer Placeholder 1">
            <a:extLst>
              <a:ext uri="{FF2B5EF4-FFF2-40B4-BE49-F238E27FC236}">
                <a16:creationId xmlns:a16="http://schemas.microsoft.com/office/drawing/2014/main" id="{0E0DC65D-E249-41EE-9D86-9F9E7C5CF6D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
        <p:nvSpPr>
          <p:cNvPr id="12" name="Text Placeholder 4">
            <a:extLst>
              <a:ext uri="{FF2B5EF4-FFF2-40B4-BE49-F238E27FC236}">
                <a16:creationId xmlns:a16="http://schemas.microsoft.com/office/drawing/2014/main" id="{BDF9284C-6F78-4885-87E1-4AAD9E8090B1}"/>
              </a:ext>
            </a:extLst>
          </p:cNvPr>
          <p:cNvSpPr>
            <a:spLocks noGrp="1"/>
          </p:cNvSpPr>
          <p:nvPr>
            <p:ph type="body" sz="quarter" idx="11" hasCustomPrompt="1"/>
          </p:nvPr>
        </p:nvSpPr>
        <p:spPr>
          <a:xfrm>
            <a:off x="1389459" y="1456896"/>
            <a:ext cx="10383899" cy="77724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0" name="Straight Connector 19">
            <a:extLst>
              <a:ext uri="{FF2B5EF4-FFF2-40B4-BE49-F238E27FC236}">
                <a16:creationId xmlns:a16="http://schemas.microsoft.com/office/drawing/2014/main" id="{4E9EA958-BE84-43C9-98F0-0C08E8EDD63F}"/>
              </a:ext>
              <a:ext uri="{C183D7F6-B498-43B3-948B-1728B52AA6E4}">
                <adec:decorative xmlns:adec="http://schemas.microsoft.com/office/drawing/2017/decorative" val="1"/>
              </a:ext>
            </a:extLst>
          </p:cNvPr>
          <p:cNvCxnSpPr>
            <a:cxnSpLocks/>
          </p:cNvCxnSpPr>
          <p:nvPr userDrawn="1"/>
        </p:nvCxnSpPr>
        <p:spPr>
          <a:xfrm>
            <a:off x="1389695" y="236662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D0E35C16-1FD5-43B8-8A48-E2CAEC4A6EA2}"/>
              </a:ext>
            </a:extLst>
          </p:cNvPr>
          <p:cNvSpPr>
            <a:spLocks noGrp="1"/>
          </p:cNvSpPr>
          <p:nvPr>
            <p:ph type="body" sz="quarter" idx="15" hasCustomPrompt="1"/>
          </p:nvPr>
        </p:nvSpPr>
        <p:spPr>
          <a:xfrm>
            <a:off x="1389459" y="2499114"/>
            <a:ext cx="10383899" cy="78118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1" name="Straight Connector 20">
            <a:extLst>
              <a:ext uri="{FF2B5EF4-FFF2-40B4-BE49-F238E27FC236}">
                <a16:creationId xmlns:a16="http://schemas.microsoft.com/office/drawing/2014/main" id="{FC78D634-25BA-4087-A772-1E555254B97D}"/>
              </a:ext>
              <a:ext uri="{C183D7F6-B498-43B3-948B-1728B52AA6E4}">
                <adec:decorative xmlns:adec="http://schemas.microsoft.com/office/drawing/2017/decorative" val="1"/>
              </a:ext>
            </a:extLst>
          </p:cNvPr>
          <p:cNvCxnSpPr>
            <a:cxnSpLocks/>
          </p:cNvCxnSpPr>
          <p:nvPr userDrawn="1"/>
        </p:nvCxnSpPr>
        <p:spPr>
          <a:xfrm>
            <a:off x="1389695" y="341278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 Placeholder 4">
            <a:extLst>
              <a:ext uri="{FF2B5EF4-FFF2-40B4-BE49-F238E27FC236}">
                <a16:creationId xmlns:a16="http://schemas.microsoft.com/office/drawing/2014/main" id="{9F7B3EC7-70FC-4307-BB11-53CB4E14FFB9}"/>
              </a:ext>
            </a:extLst>
          </p:cNvPr>
          <p:cNvSpPr>
            <a:spLocks noGrp="1"/>
          </p:cNvSpPr>
          <p:nvPr>
            <p:ph type="body" sz="quarter" idx="17" hasCustomPrompt="1"/>
          </p:nvPr>
        </p:nvSpPr>
        <p:spPr>
          <a:xfrm>
            <a:off x="1389459" y="3545276"/>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22" name="Straight Connector 21">
            <a:extLst>
              <a:ext uri="{FF2B5EF4-FFF2-40B4-BE49-F238E27FC236}">
                <a16:creationId xmlns:a16="http://schemas.microsoft.com/office/drawing/2014/main" id="{71CE9993-705A-488D-910E-290FD0A522F4}"/>
              </a:ext>
              <a:ext uri="{C183D7F6-B498-43B3-948B-1728B52AA6E4}">
                <adec:decorative xmlns:adec="http://schemas.microsoft.com/office/drawing/2017/decorative" val="1"/>
              </a:ext>
            </a:extLst>
          </p:cNvPr>
          <p:cNvCxnSpPr>
            <a:cxnSpLocks/>
          </p:cNvCxnSpPr>
          <p:nvPr userDrawn="1"/>
        </p:nvCxnSpPr>
        <p:spPr>
          <a:xfrm>
            <a:off x="1389695" y="445894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DC5585A5-DAB7-4EFE-A980-497178E03B1A}"/>
              </a:ext>
            </a:extLst>
          </p:cNvPr>
          <p:cNvSpPr>
            <a:spLocks noGrp="1"/>
          </p:cNvSpPr>
          <p:nvPr>
            <p:ph type="body" sz="quarter" idx="19" hasCustomPrompt="1"/>
          </p:nvPr>
        </p:nvSpPr>
        <p:spPr>
          <a:xfrm>
            <a:off x="1389459" y="4591438"/>
            <a:ext cx="10383899" cy="781184"/>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7" name="Footer Placeholder 1">
            <a:extLst>
              <a:ext uri="{FF2B5EF4-FFF2-40B4-BE49-F238E27FC236}">
                <a16:creationId xmlns:a16="http://schemas.microsoft.com/office/drawing/2014/main" id="{F47DE134-5243-4F01-808B-AB1879BD793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
        <p:nvSpPr>
          <p:cNvPr id="5" name="Text Placeholder 4"/>
          <p:cNvSpPr>
            <a:spLocks noGrp="1"/>
          </p:cNvSpPr>
          <p:nvPr>
            <p:ph type="body" sz="quarter" idx="11" hasCustomPrompt="1"/>
          </p:nvPr>
        </p:nvSpPr>
        <p:spPr>
          <a:xfrm>
            <a:off x="1389459" y="1456896"/>
            <a:ext cx="10383899" cy="645624"/>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F4A35CC4-D06B-40B4-91B1-CDA133426FEF}"/>
              </a:ext>
              <a:ext uri="{C183D7F6-B498-43B3-948B-1728B52AA6E4}">
                <adec:decorative xmlns:adec="http://schemas.microsoft.com/office/drawing/2017/decorative" val="1"/>
              </a:ext>
            </a:extLst>
          </p:cNvPr>
          <p:cNvCxnSpPr>
            <a:cxnSpLocks/>
          </p:cNvCxnSpPr>
          <p:nvPr userDrawn="1"/>
        </p:nvCxnSpPr>
        <p:spPr>
          <a:xfrm>
            <a:off x="1389695" y="2205973"/>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9426"/>
            <a:ext cx="10383899" cy="648900"/>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7" name="Straight Connector 16">
            <a:extLst>
              <a:ext uri="{FF2B5EF4-FFF2-40B4-BE49-F238E27FC236}">
                <a16:creationId xmlns:a16="http://schemas.microsoft.com/office/drawing/2014/main" id="{569B8E47-3705-4496-95DB-2F04B39526B5}"/>
              </a:ext>
              <a:ext uri="{C183D7F6-B498-43B3-948B-1728B52AA6E4}">
                <adec:decorative xmlns:adec="http://schemas.microsoft.com/office/drawing/2017/decorative" val="1"/>
              </a:ext>
            </a:extLst>
          </p:cNvPr>
          <p:cNvCxnSpPr>
            <a:cxnSpLocks/>
          </p:cNvCxnSpPr>
          <p:nvPr userDrawn="1"/>
        </p:nvCxnSpPr>
        <p:spPr>
          <a:xfrm>
            <a:off x="1389695" y="306177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65232"/>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9" name="Straight Connector 18">
            <a:extLst>
              <a:ext uri="{FF2B5EF4-FFF2-40B4-BE49-F238E27FC236}">
                <a16:creationId xmlns:a16="http://schemas.microsoft.com/office/drawing/2014/main" id="{971F4189-FC32-45CA-8DDD-889412FB1B93}"/>
              </a:ext>
              <a:ext uri="{C183D7F6-B498-43B3-948B-1728B52AA6E4}">
                <adec:decorative xmlns:adec="http://schemas.microsoft.com/office/drawing/2017/decorative" val="1"/>
              </a:ext>
            </a:extLst>
          </p:cNvPr>
          <p:cNvCxnSpPr>
            <a:cxnSpLocks/>
          </p:cNvCxnSpPr>
          <p:nvPr userDrawn="1"/>
        </p:nvCxnSpPr>
        <p:spPr>
          <a:xfrm>
            <a:off x="1389695" y="3917585"/>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21038"/>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773391"/>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76845"/>
            <a:ext cx="10383899" cy="648900"/>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The quick brown fox jumps over the lazy dog. The quick brown fox jumps over the lazy dog. The quick brown fox jumps over the lazy dog.</a:t>
            </a:r>
          </a:p>
        </p:txBody>
      </p:sp>
      <p:sp>
        <p:nvSpPr>
          <p:cNvPr id="9" name="Footer Placeholder 1">
            <a:extLst>
              <a:ext uri="{FF2B5EF4-FFF2-40B4-BE49-F238E27FC236}">
                <a16:creationId xmlns:a16="http://schemas.microsoft.com/office/drawing/2014/main" id="{CFB65DA9-1720-4FF6-B1EF-542DF58141A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six rows</a:t>
            </a:r>
          </a:p>
        </p:txBody>
      </p:sp>
      <p:sp>
        <p:nvSpPr>
          <p:cNvPr id="5" name="Text Placeholder 4"/>
          <p:cNvSpPr>
            <a:spLocks noGrp="1"/>
          </p:cNvSpPr>
          <p:nvPr>
            <p:ph type="body" sz="quarter" idx="11" hasCustomPrompt="1"/>
          </p:nvPr>
        </p:nvSpPr>
        <p:spPr>
          <a:xfrm>
            <a:off x="1389459" y="1456896"/>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0064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168159"/>
            <a:ext cx="10383899" cy="387891"/>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271773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2879422"/>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42899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590685"/>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140262"/>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301948"/>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85152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13213"/>
            <a:ext cx="10383899" cy="387891"/>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EB1E284F-9162-46B6-B477-B48009211F1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three rows &amp; two columns</a:t>
            </a:r>
          </a:p>
        </p:txBody>
      </p:sp>
      <p:sp>
        <p:nvSpPr>
          <p:cNvPr id="5" name="Text Placeholder 4"/>
          <p:cNvSpPr>
            <a:spLocks noGrp="1"/>
          </p:cNvSpPr>
          <p:nvPr>
            <p:ph type="body" sz="quarter" idx="11" hasCustomPrompt="1"/>
          </p:nvPr>
        </p:nvSpPr>
        <p:spPr>
          <a:xfrm>
            <a:off x="1389459" y="1456896"/>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90327" y="2745493"/>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49547"/>
            <a:ext cx="4608115"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90327" y="4238144"/>
            <a:ext cx="45858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442200"/>
            <a:ext cx="4608115"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64782" y="274549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949547"/>
            <a:ext cx="4608576" cy="108454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64782" y="423814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4442200"/>
            <a:ext cx="4608576" cy="108454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7" name="Footer Placeholder 1">
            <a:extLst>
              <a:ext uri="{FF2B5EF4-FFF2-40B4-BE49-F238E27FC236}">
                <a16:creationId xmlns:a16="http://schemas.microsoft.com/office/drawing/2014/main" id="{C7F30D2F-8DA3-4CC5-9423-292C558FE3F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9731049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5" name="Text Placeholder 4"/>
          <p:cNvSpPr>
            <a:spLocks noGrp="1"/>
          </p:cNvSpPr>
          <p:nvPr>
            <p:ph type="body" sz="quarter" idx="11" hasCustomPrompt="1"/>
          </p:nvPr>
        </p:nvSpPr>
        <p:spPr>
          <a:xfrm>
            <a:off x="1389459"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64782" y="1456896"/>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164782" y="222048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64782" y="2303868"/>
            <a:ext cx="4608576" cy="68019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164782" y="3067452"/>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64782" y="3150840"/>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164782" y="3914424"/>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164782" y="3997812"/>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164782" y="4761396"/>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164782" y="4844781"/>
            <a:ext cx="4608576" cy="68019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99F3FB3-BA05-48E6-AD17-EFFD842061F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04167398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_2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6" name="Text Placeholder 5">
            <a:extLst>
              <a:ext uri="{FF2B5EF4-FFF2-40B4-BE49-F238E27FC236}">
                <a16:creationId xmlns:a16="http://schemas.microsoft.com/office/drawing/2014/main" id="{EB98E8DE-0491-4598-AAA1-CD35695840E7}"/>
              </a:ext>
            </a:extLst>
          </p:cNvPr>
          <p:cNvSpPr>
            <a:spLocks noGrp="1"/>
          </p:cNvSpPr>
          <p:nvPr>
            <p:ph type="body" sz="quarter" idx="17"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9EBE6B1A-FAB8-401E-9D5D-DF0AEF8510BC}"/>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4">
            <a:extLst>
              <a:ext uri="{FF2B5EF4-FFF2-40B4-BE49-F238E27FC236}">
                <a16:creationId xmlns:a16="http://schemas.microsoft.com/office/drawing/2014/main" id="{3C7167C2-B8AD-42C6-B0C0-09AF8C1B00B5}"/>
              </a:ext>
            </a:extLst>
          </p:cNvPr>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CB3A300F-58D1-4152-B258-F80AED027D7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5945798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_3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1" name="Text Placeholder 5">
            <a:extLst>
              <a:ext uri="{FF2B5EF4-FFF2-40B4-BE49-F238E27FC236}">
                <a16:creationId xmlns:a16="http://schemas.microsoft.com/office/drawing/2014/main" id="{F7BF94CC-2D76-4590-8D23-583370E56601}"/>
              </a:ext>
            </a:extLst>
          </p:cNvPr>
          <p:cNvSpPr>
            <a:spLocks noGrp="1"/>
          </p:cNvSpPr>
          <p:nvPr>
            <p:ph type="body" sz="quarter" idx="18"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603E4A63-916B-46C0-8814-35F99E0A4F7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186884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3600" strike="noStrike" spc="-49" baseline="0">
                <a:solidFill>
                  <a:schemeClr val="tx1"/>
                </a:solidFill>
              </a:defRPr>
            </a:lvl1pPr>
          </a:lstStyle>
          <a:p>
            <a:r>
              <a:rPr lang="en-US"/>
              <a:t>Microsoft Azure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descr="Microsoft Azure logo">
            <a:extLst>
              <a:ext uri="{FF2B5EF4-FFF2-40B4-BE49-F238E27FC236}">
                <a16:creationId xmlns:a16="http://schemas.microsoft.com/office/drawing/2014/main" id="{FA6DB1E0-DB27-42BC-BA66-1A760537ACFA}"/>
              </a:ext>
            </a:extLst>
          </p:cNvPr>
          <p:cNvPicPr>
            <a:picLocks noChangeAspect="1"/>
          </p:cNvPicPr>
          <p:nvPr userDrawn="1"/>
        </p:nvPicPr>
        <p:blipFill>
          <a:blip r:embed="rId2"/>
          <a:stretch>
            <a:fillRect/>
          </a:stretch>
        </p:blipFill>
        <p:spPr>
          <a:xfrm>
            <a:off x="136885" y="159691"/>
            <a:ext cx="2635247" cy="871753"/>
          </a:xfrm>
          <a:prstGeom prst="rect">
            <a:avLst/>
          </a:prstGeom>
        </p:spPr>
      </p:pic>
      <p:sp>
        <p:nvSpPr>
          <p:cNvPr id="50" name="Rectangle 49">
            <a:extLst>
              <a:ext uri="{FF2B5EF4-FFF2-40B4-BE49-F238E27FC236}">
                <a16:creationId xmlns:a16="http://schemas.microsoft.com/office/drawing/2014/main" id="{37A90BB7-A791-4B6C-91BF-8EF300476D7D}"/>
              </a:ext>
            </a:extLst>
          </p:cNvPr>
          <p:cNvSpPr/>
          <p:nvPr userDrawn="1"/>
        </p:nvSpPr>
        <p:spPr bwMode="auto">
          <a:xfrm>
            <a:off x="6229842" y="0"/>
            <a:ext cx="5962158"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C19A079F-8B9D-449D-B420-F4EF7A1D5E9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grpSp>
        <p:nvGrpSpPr>
          <p:cNvPr id="52" name="Graphic 1">
            <a:extLst>
              <a:ext uri="{FF2B5EF4-FFF2-40B4-BE49-F238E27FC236}">
                <a16:creationId xmlns:a16="http://schemas.microsoft.com/office/drawing/2014/main" id="{5A01E4FF-5A22-4C56-92F1-ED8F3BCB3235}"/>
              </a:ext>
            </a:extLst>
          </p:cNvPr>
          <p:cNvGrpSpPr/>
          <p:nvPr userDrawn="1"/>
        </p:nvGrpSpPr>
        <p:grpSpPr>
          <a:xfrm>
            <a:off x="6600946" y="859776"/>
            <a:ext cx="5148588" cy="5138447"/>
            <a:chOff x="5179859" y="2459480"/>
            <a:chExt cx="2077534" cy="2073148"/>
          </a:xfrm>
          <a:gradFill>
            <a:gsLst>
              <a:gs pos="100000">
                <a:schemeClr val="tx2"/>
              </a:gs>
              <a:gs pos="23000">
                <a:schemeClr val="accent5"/>
              </a:gs>
            </a:gsLst>
            <a:lin ang="10800000" scaled="1"/>
          </a:gradFill>
        </p:grpSpPr>
        <p:sp>
          <p:nvSpPr>
            <p:cNvPr id="53" name="Freeform: Shape 52">
              <a:extLst>
                <a:ext uri="{FF2B5EF4-FFF2-40B4-BE49-F238E27FC236}">
                  <a16:creationId xmlns:a16="http://schemas.microsoft.com/office/drawing/2014/main" id="{C711E0EF-4FC5-4891-9FB4-432207A728CB}"/>
                </a:ext>
              </a:extLst>
            </p:cNvPr>
            <p:cNvSpPr/>
            <p:nvPr/>
          </p:nvSpPr>
          <p:spPr>
            <a:xfrm>
              <a:off x="5496685" y="2820334"/>
              <a:ext cx="1592644" cy="1616092"/>
            </a:xfrm>
            <a:custGeom>
              <a:avLst/>
              <a:gdLst>
                <a:gd name="connsiteX0" fmla="*/ 1132079 w 1592644"/>
                <a:gd name="connsiteY0" fmla="*/ 1616093 h 1616092"/>
                <a:gd name="connsiteX1" fmla="*/ 1023494 w 1592644"/>
                <a:gd name="connsiteY1" fmla="*/ 1573230 h 1616092"/>
                <a:gd name="connsiteX2" fmla="*/ 50991 w 1592644"/>
                <a:gd name="connsiteY2" fmla="*/ 665498 h 1616092"/>
                <a:gd name="connsiteX3" fmla="*/ 4319 w 1592644"/>
                <a:gd name="connsiteY3" fmla="*/ 513098 h 1616092"/>
                <a:gd name="connsiteX4" fmla="*/ 112904 w 1592644"/>
                <a:gd name="connsiteY4" fmla="*/ 395940 h 1616092"/>
                <a:gd name="connsiteX5" fmla="*/ 1385444 w 1592644"/>
                <a:gd name="connsiteY5" fmla="*/ 7320 h 1616092"/>
                <a:gd name="connsiteX6" fmla="*/ 1541654 w 1592644"/>
                <a:gd name="connsiteY6" fmla="*/ 43515 h 1616092"/>
                <a:gd name="connsiteX7" fmla="*/ 1588326 w 1592644"/>
                <a:gd name="connsiteY7" fmla="*/ 195915 h 1616092"/>
                <a:gd name="connsiteX8" fmla="*/ 1289241 w 1592644"/>
                <a:gd name="connsiteY8" fmla="*/ 1492268 h 1616092"/>
                <a:gd name="connsiteX9" fmla="*/ 1180656 w 1592644"/>
                <a:gd name="connsiteY9" fmla="*/ 1609425 h 1616092"/>
                <a:gd name="connsiteX10" fmla="*/ 1132079 w 1592644"/>
                <a:gd name="connsiteY10" fmla="*/ 1616093 h 1616092"/>
                <a:gd name="connsiteX11" fmla="*/ 54801 w 1592644"/>
                <a:gd name="connsiteY11" fmla="*/ 661688 h 1616092"/>
                <a:gd name="connsiteX12" fmla="*/ 1028256 w 1592644"/>
                <a:gd name="connsiteY12" fmla="*/ 1569420 h 1616092"/>
                <a:gd name="connsiteX13" fmla="*/ 1178751 w 1592644"/>
                <a:gd name="connsiteY13" fmla="*/ 1603710 h 1616092"/>
                <a:gd name="connsiteX14" fmla="*/ 1284479 w 1592644"/>
                <a:gd name="connsiteY14" fmla="*/ 1490363 h 1616092"/>
                <a:gd name="connsiteX15" fmla="*/ 1583564 w 1592644"/>
                <a:gd name="connsiteY15" fmla="*/ 194010 h 1616092"/>
                <a:gd name="connsiteX16" fmla="*/ 1538796 w 1592644"/>
                <a:gd name="connsiteY16" fmla="*/ 46373 h 1616092"/>
                <a:gd name="connsiteX17" fmla="*/ 1388301 w 1592644"/>
                <a:gd name="connsiteY17" fmla="*/ 12083 h 1616092"/>
                <a:gd name="connsiteX18" fmla="*/ 114809 w 1592644"/>
                <a:gd name="connsiteY18" fmla="*/ 401655 h 1616092"/>
                <a:gd name="connsiteX19" fmla="*/ 9081 w 1592644"/>
                <a:gd name="connsiteY19" fmla="*/ 515003 h 1616092"/>
                <a:gd name="connsiteX20" fmla="*/ 54801 w 1592644"/>
                <a:gd name="connsiteY20" fmla="*/ 661688 h 1616092"/>
                <a:gd name="connsiteX21" fmla="*/ 54801 w 1592644"/>
                <a:gd name="connsiteY21" fmla="*/ 661688 h 1616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2644" h="1616092">
                  <a:moveTo>
                    <a:pt x="1132079" y="1616093"/>
                  </a:moveTo>
                  <a:cubicBezTo>
                    <a:pt x="1092074" y="1616093"/>
                    <a:pt x="1053974" y="1600853"/>
                    <a:pt x="1023494" y="1573230"/>
                  </a:cubicBezTo>
                  <a:lnTo>
                    <a:pt x="50991" y="665498"/>
                  </a:lnTo>
                  <a:cubicBezTo>
                    <a:pt x="9081" y="626445"/>
                    <a:pt x="-9016" y="569295"/>
                    <a:pt x="4319" y="513098"/>
                  </a:cubicBezTo>
                  <a:cubicBezTo>
                    <a:pt x="17654" y="456900"/>
                    <a:pt x="57659" y="413085"/>
                    <a:pt x="112904" y="395940"/>
                  </a:cubicBezTo>
                  <a:lnTo>
                    <a:pt x="1385444" y="7320"/>
                  </a:lnTo>
                  <a:cubicBezTo>
                    <a:pt x="1440689" y="-9825"/>
                    <a:pt x="1498791" y="3510"/>
                    <a:pt x="1541654" y="43515"/>
                  </a:cubicBezTo>
                  <a:cubicBezTo>
                    <a:pt x="1583564" y="82568"/>
                    <a:pt x="1601661" y="139718"/>
                    <a:pt x="1588326" y="195915"/>
                  </a:cubicBezTo>
                  <a:lnTo>
                    <a:pt x="1289241" y="1492268"/>
                  </a:lnTo>
                  <a:cubicBezTo>
                    <a:pt x="1275906" y="1548465"/>
                    <a:pt x="1235901" y="1592280"/>
                    <a:pt x="1180656" y="1609425"/>
                  </a:cubicBezTo>
                  <a:cubicBezTo>
                    <a:pt x="1163511" y="1614188"/>
                    <a:pt x="1148271" y="1616093"/>
                    <a:pt x="1132079" y="1616093"/>
                  </a:cubicBezTo>
                  <a:close/>
                  <a:moveTo>
                    <a:pt x="54801" y="661688"/>
                  </a:moveTo>
                  <a:lnTo>
                    <a:pt x="1028256" y="1569420"/>
                  </a:lnTo>
                  <a:cubicBezTo>
                    <a:pt x="1069214" y="1607520"/>
                    <a:pt x="1125411" y="1620855"/>
                    <a:pt x="1178751" y="1603710"/>
                  </a:cubicBezTo>
                  <a:cubicBezTo>
                    <a:pt x="1232091" y="1587518"/>
                    <a:pt x="1271144" y="1545608"/>
                    <a:pt x="1284479" y="1490363"/>
                  </a:cubicBezTo>
                  <a:lnTo>
                    <a:pt x="1583564" y="194010"/>
                  </a:lnTo>
                  <a:cubicBezTo>
                    <a:pt x="1595946" y="139718"/>
                    <a:pt x="1578801" y="84473"/>
                    <a:pt x="1538796" y="46373"/>
                  </a:cubicBezTo>
                  <a:cubicBezTo>
                    <a:pt x="1497839" y="8273"/>
                    <a:pt x="1441641" y="-5062"/>
                    <a:pt x="1388301" y="12083"/>
                  </a:cubicBezTo>
                  <a:lnTo>
                    <a:pt x="114809" y="401655"/>
                  </a:lnTo>
                  <a:cubicBezTo>
                    <a:pt x="61469" y="417848"/>
                    <a:pt x="22416" y="459758"/>
                    <a:pt x="9081" y="515003"/>
                  </a:cubicBezTo>
                  <a:cubicBezTo>
                    <a:pt x="-3301" y="568343"/>
                    <a:pt x="13844" y="623588"/>
                    <a:pt x="54801" y="661688"/>
                  </a:cubicBezTo>
                  <a:lnTo>
                    <a:pt x="54801" y="661688"/>
                  </a:lnTo>
                  <a:close/>
                </a:path>
              </a:pathLst>
            </a:custGeom>
            <a:grpFill/>
            <a:ln w="9525" cap="flat">
              <a:noFill/>
              <a:prstDash val="solid"/>
              <a:miter/>
            </a:ln>
          </p:spPr>
          <p:txBody>
            <a:bodyPr rtlCol="0" anchor="ctr"/>
            <a:lstStyle/>
            <a:p>
              <a:endParaRPr lang="en-US" sz="1730"/>
            </a:p>
          </p:txBody>
        </p:sp>
        <p:sp>
          <p:nvSpPr>
            <p:cNvPr id="54" name="Freeform: Shape 53">
              <a:extLst>
                <a:ext uri="{FF2B5EF4-FFF2-40B4-BE49-F238E27FC236}">
                  <a16:creationId xmlns:a16="http://schemas.microsoft.com/office/drawing/2014/main" id="{EE57641A-AF3E-400C-8AA7-F20209F92A70}"/>
                </a:ext>
              </a:extLst>
            </p:cNvPr>
            <p:cNvSpPr/>
            <p:nvPr/>
          </p:nvSpPr>
          <p:spPr>
            <a:xfrm>
              <a:off x="5569965" y="3033304"/>
              <a:ext cx="1648967" cy="1494562"/>
            </a:xfrm>
            <a:custGeom>
              <a:avLst/>
              <a:gdLst>
                <a:gd name="connsiteX0" fmla="*/ 784479 w 1648967"/>
                <a:gd name="connsiteY0" fmla="*/ 1494562 h 1494562"/>
                <a:gd name="connsiteX1" fmla="*/ 778764 w 1648967"/>
                <a:gd name="connsiteY1" fmla="*/ 1494562 h 1494562"/>
                <a:gd name="connsiteX2" fmla="*/ 643509 w 1648967"/>
                <a:gd name="connsiteY2" fmla="*/ 1409790 h 1494562"/>
                <a:gd name="connsiteX3" fmla="*/ 18669 w 1648967"/>
                <a:gd name="connsiteY3" fmla="*/ 235357 h 1494562"/>
                <a:gd name="connsiteX4" fmla="*/ 18669 w 1648967"/>
                <a:gd name="connsiteY4" fmla="*/ 235357 h 1494562"/>
                <a:gd name="connsiteX5" fmla="*/ 24384 w 1648967"/>
                <a:gd name="connsiteY5" fmla="*/ 75337 h 1494562"/>
                <a:gd name="connsiteX6" fmla="*/ 165354 w 1648967"/>
                <a:gd name="connsiteY6" fmla="*/ 90 h 1494562"/>
                <a:gd name="connsiteX7" fmla="*/ 1495044 w 1648967"/>
                <a:gd name="connsiteY7" fmla="*/ 46762 h 1494562"/>
                <a:gd name="connsiteX8" fmla="*/ 1630299 w 1648967"/>
                <a:gd name="connsiteY8" fmla="*/ 131535 h 1494562"/>
                <a:gd name="connsiteX9" fmla="*/ 1624584 w 1648967"/>
                <a:gd name="connsiteY9" fmla="*/ 291555 h 1494562"/>
                <a:gd name="connsiteX10" fmla="*/ 919734 w 1648967"/>
                <a:gd name="connsiteY10" fmla="*/ 1419315 h 1494562"/>
                <a:gd name="connsiteX11" fmla="*/ 784479 w 1648967"/>
                <a:gd name="connsiteY11" fmla="*/ 1494562 h 1494562"/>
                <a:gd name="connsiteX12" fmla="*/ 158686 w 1648967"/>
                <a:gd name="connsiteY12" fmla="*/ 5805 h 1494562"/>
                <a:gd name="connsiteX13" fmla="*/ 28194 w 1648967"/>
                <a:gd name="connsiteY13" fmla="*/ 78195 h 1494562"/>
                <a:gd name="connsiteX14" fmla="*/ 22479 w 1648967"/>
                <a:gd name="connsiteY14" fmla="*/ 232500 h 1494562"/>
                <a:gd name="connsiteX15" fmla="*/ 22479 w 1648967"/>
                <a:gd name="connsiteY15" fmla="*/ 232500 h 1494562"/>
                <a:gd name="connsiteX16" fmla="*/ 647319 w 1648967"/>
                <a:gd name="connsiteY16" fmla="*/ 1406932 h 1494562"/>
                <a:gd name="connsiteX17" fmla="*/ 777812 w 1648967"/>
                <a:gd name="connsiteY17" fmla="*/ 1488847 h 1494562"/>
                <a:gd name="connsiteX18" fmla="*/ 914019 w 1648967"/>
                <a:gd name="connsiteY18" fmla="*/ 1416457 h 1494562"/>
                <a:gd name="connsiteX19" fmla="*/ 1618869 w 1648967"/>
                <a:gd name="connsiteY19" fmla="*/ 288697 h 1494562"/>
                <a:gd name="connsiteX20" fmla="*/ 1624584 w 1648967"/>
                <a:gd name="connsiteY20" fmla="*/ 134392 h 1494562"/>
                <a:gd name="connsiteX21" fmla="*/ 1494092 w 1648967"/>
                <a:gd name="connsiteY21" fmla="*/ 52477 h 1494562"/>
                <a:gd name="connsiteX22" fmla="*/ 164402 w 1648967"/>
                <a:gd name="connsiteY22" fmla="*/ 5805 h 1494562"/>
                <a:gd name="connsiteX23" fmla="*/ 158686 w 1648967"/>
                <a:gd name="connsiteY23" fmla="*/ 5805 h 1494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8967" h="1494562">
                  <a:moveTo>
                    <a:pt x="784479" y="1494562"/>
                  </a:moveTo>
                  <a:cubicBezTo>
                    <a:pt x="782574" y="1494562"/>
                    <a:pt x="780669" y="1494562"/>
                    <a:pt x="778764" y="1494562"/>
                  </a:cubicBezTo>
                  <a:cubicBezTo>
                    <a:pt x="720662" y="1492657"/>
                    <a:pt x="670179" y="1461225"/>
                    <a:pt x="643509" y="1409790"/>
                  </a:cubicBezTo>
                  <a:lnTo>
                    <a:pt x="18669" y="235357"/>
                  </a:lnTo>
                  <a:lnTo>
                    <a:pt x="18669" y="235357"/>
                  </a:lnTo>
                  <a:cubicBezTo>
                    <a:pt x="-8001" y="183922"/>
                    <a:pt x="-6096" y="124867"/>
                    <a:pt x="24384" y="75337"/>
                  </a:cubicBezTo>
                  <a:cubicBezTo>
                    <a:pt x="54864" y="26760"/>
                    <a:pt x="107252" y="-1815"/>
                    <a:pt x="165354" y="90"/>
                  </a:cubicBezTo>
                  <a:lnTo>
                    <a:pt x="1495044" y="46762"/>
                  </a:lnTo>
                  <a:cubicBezTo>
                    <a:pt x="1553147" y="48667"/>
                    <a:pt x="1603629" y="80100"/>
                    <a:pt x="1630299" y="131535"/>
                  </a:cubicBezTo>
                  <a:cubicBezTo>
                    <a:pt x="1656969" y="182970"/>
                    <a:pt x="1655064" y="242025"/>
                    <a:pt x="1624584" y="291555"/>
                  </a:cubicBezTo>
                  <a:lnTo>
                    <a:pt x="919734" y="1419315"/>
                  </a:lnTo>
                  <a:cubicBezTo>
                    <a:pt x="890206" y="1466940"/>
                    <a:pt x="839724" y="1494562"/>
                    <a:pt x="784479" y="1494562"/>
                  </a:cubicBezTo>
                  <a:close/>
                  <a:moveTo>
                    <a:pt x="158686" y="5805"/>
                  </a:moveTo>
                  <a:cubicBezTo>
                    <a:pt x="105347" y="5805"/>
                    <a:pt x="56769" y="32475"/>
                    <a:pt x="28194" y="78195"/>
                  </a:cubicBezTo>
                  <a:cubicBezTo>
                    <a:pt x="-1334" y="125820"/>
                    <a:pt x="-3239" y="182970"/>
                    <a:pt x="22479" y="232500"/>
                  </a:cubicBezTo>
                  <a:lnTo>
                    <a:pt x="22479" y="232500"/>
                  </a:lnTo>
                  <a:lnTo>
                    <a:pt x="647319" y="1406932"/>
                  </a:lnTo>
                  <a:cubicBezTo>
                    <a:pt x="673989" y="1456462"/>
                    <a:pt x="722567" y="1486942"/>
                    <a:pt x="777812" y="1488847"/>
                  </a:cubicBezTo>
                  <a:cubicBezTo>
                    <a:pt x="834009" y="1490752"/>
                    <a:pt x="884492" y="1464082"/>
                    <a:pt x="914019" y="1416457"/>
                  </a:cubicBezTo>
                  <a:lnTo>
                    <a:pt x="1618869" y="288697"/>
                  </a:lnTo>
                  <a:cubicBezTo>
                    <a:pt x="1648397" y="241072"/>
                    <a:pt x="1650302" y="183922"/>
                    <a:pt x="1624584" y="134392"/>
                  </a:cubicBezTo>
                  <a:cubicBezTo>
                    <a:pt x="1597914" y="84862"/>
                    <a:pt x="1549337" y="54382"/>
                    <a:pt x="1494092" y="52477"/>
                  </a:cubicBezTo>
                  <a:lnTo>
                    <a:pt x="164402" y="5805"/>
                  </a:lnTo>
                  <a:cubicBezTo>
                    <a:pt x="162497" y="5805"/>
                    <a:pt x="160592" y="5805"/>
                    <a:pt x="158686" y="5805"/>
                  </a:cubicBezTo>
                  <a:close/>
                </a:path>
              </a:pathLst>
            </a:custGeom>
            <a:grpFill/>
            <a:ln w="9525" cap="flat">
              <a:noFill/>
              <a:prstDash val="solid"/>
              <a:miter/>
            </a:ln>
          </p:spPr>
          <p:txBody>
            <a:bodyPr rtlCol="0" anchor="ctr"/>
            <a:lstStyle/>
            <a:p>
              <a:endParaRPr lang="en-US" sz="1730"/>
            </a:p>
          </p:txBody>
        </p:sp>
        <p:sp>
          <p:nvSpPr>
            <p:cNvPr id="55" name="Freeform: Shape 54">
              <a:extLst>
                <a:ext uri="{FF2B5EF4-FFF2-40B4-BE49-F238E27FC236}">
                  <a16:creationId xmlns:a16="http://schemas.microsoft.com/office/drawing/2014/main" id="{512C9A55-F38D-4E3B-9DE0-DD7DDD71FA33}"/>
                </a:ext>
              </a:extLst>
            </p:cNvPr>
            <p:cNvSpPr/>
            <p:nvPr/>
          </p:nvSpPr>
          <p:spPr>
            <a:xfrm>
              <a:off x="5695335" y="2890984"/>
              <a:ext cx="1562058" cy="1634024"/>
            </a:xfrm>
            <a:custGeom>
              <a:avLst/>
              <a:gdLst>
                <a:gd name="connsiteX0" fmla="*/ 368597 w 1562058"/>
                <a:gd name="connsiteY0" fmla="*/ 1634025 h 1634024"/>
                <a:gd name="connsiteX1" fmla="*/ 310494 w 1562058"/>
                <a:gd name="connsiteY1" fmla="*/ 1623547 h 1634024"/>
                <a:gd name="connsiteX2" fmla="*/ 209529 w 1562058"/>
                <a:gd name="connsiteY2" fmla="*/ 1499722 h 1634024"/>
                <a:gd name="connsiteX3" fmla="*/ 1884 w 1562058"/>
                <a:gd name="connsiteY3" fmla="*/ 185272 h 1634024"/>
                <a:gd name="connsiteX4" fmla="*/ 59034 w 1562058"/>
                <a:gd name="connsiteY4" fmla="*/ 35730 h 1634024"/>
                <a:gd name="connsiteX5" fmla="*/ 217149 w 1562058"/>
                <a:gd name="connsiteY5" fmla="*/ 10965 h 1634024"/>
                <a:gd name="connsiteX6" fmla="*/ 1459210 w 1562058"/>
                <a:gd name="connsiteY6" fmla="*/ 488167 h 1634024"/>
                <a:gd name="connsiteX7" fmla="*/ 1560174 w 1562058"/>
                <a:gd name="connsiteY7" fmla="*/ 611992 h 1634024"/>
                <a:gd name="connsiteX8" fmla="*/ 1503024 w 1562058"/>
                <a:gd name="connsiteY8" fmla="*/ 761535 h 1634024"/>
                <a:gd name="connsiteX9" fmla="*/ 469562 w 1562058"/>
                <a:gd name="connsiteY9" fmla="*/ 1598782 h 1634024"/>
                <a:gd name="connsiteX10" fmla="*/ 368597 w 1562058"/>
                <a:gd name="connsiteY10" fmla="*/ 1634025 h 1634024"/>
                <a:gd name="connsiteX11" fmla="*/ 159047 w 1562058"/>
                <a:gd name="connsiteY11" fmla="*/ 5250 h 1634024"/>
                <a:gd name="connsiteX12" fmla="*/ 62844 w 1562058"/>
                <a:gd name="connsiteY12" fmla="*/ 39540 h 1634024"/>
                <a:gd name="connsiteX13" fmla="*/ 7599 w 1562058"/>
                <a:gd name="connsiteY13" fmla="*/ 183367 h 1634024"/>
                <a:gd name="connsiteX14" fmla="*/ 215244 w 1562058"/>
                <a:gd name="connsiteY14" fmla="*/ 1497818 h 1634024"/>
                <a:gd name="connsiteX15" fmla="*/ 312399 w 1562058"/>
                <a:gd name="connsiteY15" fmla="*/ 1617832 h 1634024"/>
                <a:gd name="connsiteX16" fmla="*/ 464799 w 1562058"/>
                <a:gd name="connsiteY16" fmla="*/ 1594020 h 1634024"/>
                <a:gd name="connsiteX17" fmla="*/ 1498262 w 1562058"/>
                <a:gd name="connsiteY17" fmla="*/ 756772 h 1634024"/>
                <a:gd name="connsiteX18" fmla="*/ 1553507 w 1562058"/>
                <a:gd name="connsiteY18" fmla="*/ 612945 h 1634024"/>
                <a:gd name="connsiteX19" fmla="*/ 1456352 w 1562058"/>
                <a:gd name="connsiteY19" fmla="*/ 492930 h 1634024"/>
                <a:gd name="connsiteX20" fmla="*/ 215244 w 1562058"/>
                <a:gd name="connsiteY20" fmla="*/ 15727 h 1634024"/>
                <a:gd name="connsiteX21" fmla="*/ 159047 w 1562058"/>
                <a:gd name="connsiteY21" fmla="*/ 5250 h 1634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2058" h="1634024">
                  <a:moveTo>
                    <a:pt x="368597" y="1634025"/>
                  </a:moveTo>
                  <a:cubicBezTo>
                    <a:pt x="349547" y="1634025"/>
                    <a:pt x="329544" y="1630215"/>
                    <a:pt x="310494" y="1623547"/>
                  </a:cubicBezTo>
                  <a:cubicBezTo>
                    <a:pt x="256202" y="1602593"/>
                    <a:pt x="219054" y="1556872"/>
                    <a:pt x="209529" y="1499722"/>
                  </a:cubicBezTo>
                  <a:lnTo>
                    <a:pt x="1884" y="185272"/>
                  </a:lnTo>
                  <a:cubicBezTo>
                    <a:pt x="-6688" y="128122"/>
                    <a:pt x="14267" y="72877"/>
                    <a:pt x="59034" y="35730"/>
                  </a:cubicBezTo>
                  <a:cubicBezTo>
                    <a:pt x="103802" y="-465"/>
                    <a:pt x="162857" y="-9990"/>
                    <a:pt x="217149" y="10965"/>
                  </a:cubicBezTo>
                  <a:lnTo>
                    <a:pt x="1459210" y="488167"/>
                  </a:lnTo>
                  <a:cubicBezTo>
                    <a:pt x="1513502" y="509122"/>
                    <a:pt x="1550649" y="554842"/>
                    <a:pt x="1560174" y="611992"/>
                  </a:cubicBezTo>
                  <a:cubicBezTo>
                    <a:pt x="1568747" y="669142"/>
                    <a:pt x="1547792" y="724387"/>
                    <a:pt x="1503024" y="761535"/>
                  </a:cubicBezTo>
                  <a:lnTo>
                    <a:pt x="469562" y="1598782"/>
                  </a:lnTo>
                  <a:cubicBezTo>
                    <a:pt x="439082" y="1621643"/>
                    <a:pt x="404792" y="1634025"/>
                    <a:pt x="368597" y="1634025"/>
                  </a:cubicBezTo>
                  <a:close/>
                  <a:moveTo>
                    <a:pt x="159047" y="5250"/>
                  </a:moveTo>
                  <a:cubicBezTo>
                    <a:pt x="124757" y="5250"/>
                    <a:pt x="90467" y="16680"/>
                    <a:pt x="62844" y="39540"/>
                  </a:cubicBezTo>
                  <a:cubicBezTo>
                    <a:pt x="19029" y="74782"/>
                    <a:pt x="-973" y="128122"/>
                    <a:pt x="7599" y="183367"/>
                  </a:cubicBezTo>
                  <a:lnTo>
                    <a:pt x="215244" y="1497818"/>
                  </a:lnTo>
                  <a:cubicBezTo>
                    <a:pt x="223817" y="1553062"/>
                    <a:pt x="260012" y="1597830"/>
                    <a:pt x="312399" y="1617832"/>
                  </a:cubicBezTo>
                  <a:cubicBezTo>
                    <a:pt x="364787" y="1637835"/>
                    <a:pt x="421937" y="1629262"/>
                    <a:pt x="464799" y="1594020"/>
                  </a:cubicBezTo>
                  <a:lnTo>
                    <a:pt x="1498262" y="756772"/>
                  </a:lnTo>
                  <a:cubicBezTo>
                    <a:pt x="1542077" y="721530"/>
                    <a:pt x="1562080" y="668190"/>
                    <a:pt x="1553507" y="612945"/>
                  </a:cubicBezTo>
                  <a:cubicBezTo>
                    <a:pt x="1544935" y="557700"/>
                    <a:pt x="1508740" y="512932"/>
                    <a:pt x="1456352" y="492930"/>
                  </a:cubicBezTo>
                  <a:lnTo>
                    <a:pt x="215244" y="15727"/>
                  </a:lnTo>
                  <a:cubicBezTo>
                    <a:pt x="197147" y="9060"/>
                    <a:pt x="178097" y="5250"/>
                    <a:pt x="159047" y="5250"/>
                  </a:cubicBezTo>
                  <a:close/>
                </a:path>
              </a:pathLst>
            </a:custGeom>
            <a:grpFill/>
            <a:ln w="9525" cap="flat">
              <a:noFill/>
              <a:prstDash val="solid"/>
              <a:miter/>
            </a:ln>
          </p:spPr>
          <p:txBody>
            <a:bodyPr rtlCol="0" anchor="ctr"/>
            <a:lstStyle/>
            <a:p>
              <a:endParaRPr lang="en-US" sz="1730"/>
            </a:p>
          </p:txBody>
        </p:sp>
        <p:sp>
          <p:nvSpPr>
            <p:cNvPr id="56" name="Freeform: Shape 55">
              <a:extLst>
                <a:ext uri="{FF2B5EF4-FFF2-40B4-BE49-F238E27FC236}">
                  <a16:creationId xmlns:a16="http://schemas.microsoft.com/office/drawing/2014/main" id="{7E03F946-CF4F-4204-BF2F-E0902150AD1D}"/>
                </a:ext>
              </a:extLst>
            </p:cNvPr>
            <p:cNvSpPr/>
            <p:nvPr/>
          </p:nvSpPr>
          <p:spPr>
            <a:xfrm>
              <a:off x="5630741" y="2796715"/>
              <a:ext cx="1568373" cy="1631138"/>
            </a:xfrm>
            <a:custGeom>
              <a:avLst/>
              <a:gdLst>
                <a:gd name="connsiteX0" fmla="*/ 158870 w 1568373"/>
                <a:gd name="connsiteY0" fmla="*/ 1631139 h 1631138"/>
                <a:gd name="connsiteX1" fmla="*/ 56953 w 1568373"/>
                <a:gd name="connsiteY1" fmla="*/ 1593991 h 1631138"/>
                <a:gd name="connsiteX2" fmla="*/ 2660 w 1568373"/>
                <a:gd name="connsiteY2" fmla="*/ 1443496 h 1631138"/>
                <a:gd name="connsiteX3" fmla="*/ 232213 w 1568373"/>
                <a:gd name="connsiteY3" fmla="*/ 132856 h 1631138"/>
                <a:gd name="connsiteX4" fmla="*/ 335083 w 1568373"/>
                <a:gd name="connsiteY4" fmla="*/ 9984 h 1631138"/>
                <a:gd name="connsiteX5" fmla="*/ 492246 w 1568373"/>
                <a:gd name="connsiteY5" fmla="*/ 37606 h 1631138"/>
                <a:gd name="connsiteX6" fmla="*/ 1511421 w 1568373"/>
                <a:gd name="connsiteY6" fmla="*/ 892951 h 1631138"/>
                <a:gd name="connsiteX7" fmla="*/ 1565713 w 1568373"/>
                <a:gd name="connsiteY7" fmla="*/ 1043446 h 1631138"/>
                <a:gd name="connsiteX8" fmla="*/ 1462843 w 1568373"/>
                <a:gd name="connsiteY8" fmla="*/ 1166319 h 1631138"/>
                <a:gd name="connsiteX9" fmla="*/ 214116 w 1568373"/>
                <a:gd name="connsiteY9" fmla="*/ 1620662 h 1631138"/>
                <a:gd name="connsiteX10" fmla="*/ 158870 w 1568373"/>
                <a:gd name="connsiteY10" fmla="*/ 1631139 h 1631138"/>
                <a:gd name="connsiteX11" fmla="*/ 390328 w 1568373"/>
                <a:gd name="connsiteY11" fmla="*/ 6174 h 1631138"/>
                <a:gd name="connsiteX12" fmla="*/ 336988 w 1568373"/>
                <a:gd name="connsiteY12" fmla="*/ 15699 h 1631138"/>
                <a:gd name="connsiteX13" fmla="*/ 237928 w 1568373"/>
                <a:gd name="connsiteY13" fmla="*/ 133809 h 1631138"/>
                <a:gd name="connsiteX14" fmla="*/ 7423 w 1568373"/>
                <a:gd name="connsiteY14" fmla="*/ 1444449 h 1631138"/>
                <a:gd name="connsiteX15" fmla="*/ 59810 w 1568373"/>
                <a:gd name="connsiteY15" fmla="*/ 1589229 h 1631138"/>
                <a:gd name="connsiteX16" fmla="*/ 212210 w 1568373"/>
                <a:gd name="connsiteY16" fmla="*/ 1615899 h 1631138"/>
                <a:gd name="connsiteX17" fmla="*/ 1461891 w 1568373"/>
                <a:gd name="connsiteY17" fmla="*/ 1160604 h 1631138"/>
                <a:gd name="connsiteX18" fmla="*/ 1560951 w 1568373"/>
                <a:gd name="connsiteY18" fmla="*/ 1042494 h 1631138"/>
                <a:gd name="connsiteX19" fmla="*/ 1508563 w 1568373"/>
                <a:gd name="connsiteY19" fmla="*/ 897714 h 1631138"/>
                <a:gd name="connsiteX20" fmla="*/ 489388 w 1568373"/>
                <a:gd name="connsiteY20" fmla="*/ 42369 h 1631138"/>
                <a:gd name="connsiteX21" fmla="*/ 390328 w 1568373"/>
                <a:gd name="connsiteY21" fmla="*/ 6174 h 163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68373" h="1631138">
                  <a:moveTo>
                    <a:pt x="158870" y="1631139"/>
                  </a:moveTo>
                  <a:cubicBezTo>
                    <a:pt x="121723" y="1631139"/>
                    <a:pt x="86481" y="1617804"/>
                    <a:pt x="56953" y="1593991"/>
                  </a:cubicBezTo>
                  <a:cubicBezTo>
                    <a:pt x="13138" y="1556844"/>
                    <a:pt x="-7817" y="1500646"/>
                    <a:pt x="2660" y="1443496"/>
                  </a:cubicBezTo>
                  <a:lnTo>
                    <a:pt x="232213" y="132856"/>
                  </a:lnTo>
                  <a:cubicBezTo>
                    <a:pt x="242691" y="75706"/>
                    <a:pt x="280791" y="29986"/>
                    <a:pt x="335083" y="9984"/>
                  </a:cubicBezTo>
                  <a:cubicBezTo>
                    <a:pt x="389375" y="-10019"/>
                    <a:pt x="448431" y="459"/>
                    <a:pt x="492246" y="37606"/>
                  </a:cubicBezTo>
                  <a:lnTo>
                    <a:pt x="1511421" y="892951"/>
                  </a:lnTo>
                  <a:cubicBezTo>
                    <a:pt x="1555236" y="930099"/>
                    <a:pt x="1576191" y="986296"/>
                    <a:pt x="1565713" y="1043446"/>
                  </a:cubicBezTo>
                  <a:cubicBezTo>
                    <a:pt x="1555236" y="1100596"/>
                    <a:pt x="1517136" y="1146316"/>
                    <a:pt x="1462843" y="1166319"/>
                  </a:cubicBezTo>
                  <a:lnTo>
                    <a:pt x="214116" y="1620662"/>
                  </a:lnTo>
                  <a:cubicBezTo>
                    <a:pt x="196018" y="1627329"/>
                    <a:pt x="176968" y="1631139"/>
                    <a:pt x="158870" y="1631139"/>
                  </a:cubicBezTo>
                  <a:close/>
                  <a:moveTo>
                    <a:pt x="390328" y="6174"/>
                  </a:moveTo>
                  <a:cubicBezTo>
                    <a:pt x="372231" y="6174"/>
                    <a:pt x="354133" y="9031"/>
                    <a:pt x="336988" y="15699"/>
                  </a:cubicBezTo>
                  <a:cubicBezTo>
                    <a:pt x="284600" y="34749"/>
                    <a:pt x="247453" y="78564"/>
                    <a:pt x="237928" y="133809"/>
                  </a:cubicBezTo>
                  <a:lnTo>
                    <a:pt x="7423" y="1444449"/>
                  </a:lnTo>
                  <a:cubicBezTo>
                    <a:pt x="-2102" y="1499694"/>
                    <a:pt x="17900" y="1553987"/>
                    <a:pt x="59810" y="1589229"/>
                  </a:cubicBezTo>
                  <a:cubicBezTo>
                    <a:pt x="102673" y="1625424"/>
                    <a:pt x="159823" y="1634949"/>
                    <a:pt x="212210" y="1615899"/>
                  </a:cubicBezTo>
                  <a:lnTo>
                    <a:pt x="1461891" y="1160604"/>
                  </a:lnTo>
                  <a:cubicBezTo>
                    <a:pt x="1514278" y="1141554"/>
                    <a:pt x="1551426" y="1097739"/>
                    <a:pt x="1560951" y="1042494"/>
                  </a:cubicBezTo>
                  <a:cubicBezTo>
                    <a:pt x="1570476" y="987249"/>
                    <a:pt x="1550473" y="932956"/>
                    <a:pt x="1508563" y="897714"/>
                  </a:cubicBezTo>
                  <a:lnTo>
                    <a:pt x="489388" y="42369"/>
                  </a:lnTo>
                  <a:cubicBezTo>
                    <a:pt x="460813" y="18556"/>
                    <a:pt x="426523" y="6174"/>
                    <a:pt x="390328" y="6174"/>
                  </a:cubicBezTo>
                  <a:close/>
                </a:path>
              </a:pathLst>
            </a:custGeom>
            <a:grpFill/>
            <a:ln w="9525" cap="flat">
              <a:noFill/>
              <a:prstDash val="solid"/>
              <a:miter/>
            </a:ln>
          </p:spPr>
          <p:txBody>
            <a:bodyPr rtlCol="0" anchor="ctr"/>
            <a:lstStyle/>
            <a:p>
              <a:endParaRPr lang="en-US" sz="1730"/>
            </a:p>
          </p:txBody>
        </p:sp>
        <p:sp>
          <p:nvSpPr>
            <p:cNvPr id="57" name="Freeform: Shape 56">
              <a:extLst>
                <a:ext uri="{FF2B5EF4-FFF2-40B4-BE49-F238E27FC236}">
                  <a16:creationId xmlns:a16="http://schemas.microsoft.com/office/drawing/2014/main" id="{49B09F87-946A-433D-9992-D7E3FD05FD8E}"/>
                </a:ext>
              </a:extLst>
            </p:cNvPr>
            <p:cNvSpPr/>
            <p:nvPr/>
          </p:nvSpPr>
          <p:spPr>
            <a:xfrm>
              <a:off x="5402873" y="2763813"/>
              <a:ext cx="1649777" cy="1482113"/>
            </a:xfrm>
            <a:custGeom>
              <a:avLst/>
              <a:gdLst>
                <a:gd name="connsiteX0" fmla="*/ 160044 w 1649777"/>
                <a:gd name="connsiteY0" fmla="*/ 1482113 h 1482113"/>
                <a:gd name="connsiteX1" fmla="*/ 22884 w 1649777"/>
                <a:gd name="connsiteY1" fmla="*/ 1404961 h 1482113"/>
                <a:gd name="connsiteX2" fmla="*/ 20026 w 1649777"/>
                <a:gd name="connsiteY2" fmla="*/ 1244941 h 1482113"/>
                <a:gd name="connsiteX3" fmla="*/ 664869 w 1649777"/>
                <a:gd name="connsiteY3" fmla="*/ 81938 h 1482113"/>
                <a:gd name="connsiteX4" fmla="*/ 667726 w 1649777"/>
                <a:gd name="connsiteY4" fmla="*/ 82891 h 1482113"/>
                <a:gd name="connsiteX5" fmla="*/ 664869 w 1649777"/>
                <a:gd name="connsiteY5" fmla="*/ 81938 h 1482113"/>
                <a:gd name="connsiteX6" fmla="*/ 802029 w 1649777"/>
                <a:gd name="connsiteY6" fmla="*/ 23 h 1482113"/>
                <a:gd name="connsiteX7" fmla="*/ 942046 w 1649777"/>
                <a:gd name="connsiteY7" fmla="*/ 77176 h 1482113"/>
                <a:gd name="connsiteX8" fmla="*/ 1626894 w 1649777"/>
                <a:gd name="connsiteY8" fmla="*/ 1217318 h 1482113"/>
                <a:gd name="connsiteX9" fmla="*/ 1629751 w 1649777"/>
                <a:gd name="connsiteY9" fmla="*/ 1377338 h 1482113"/>
                <a:gd name="connsiteX10" fmla="*/ 1492591 w 1649777"/>
                <a:gd name="connsiteY10" fmla="*/ 1459253 h 1482113"/>
                <a:gd name="connsiteX11" fmla="*/ 161949 w 1649777"/>
                <a:gd name="connsiteY11" fmla="*/ 1482113 h 1482113"/>
                <a:gd name="connsiteX12" fmla="*/ 160044 w 1649777"/>
                <a:gd name="connsiteY12" fmla="*/ 1482113 h 1482113"/>
                <a:gd name="connsiteX13" fmla="*/ 804886 w 1649777"/>
                <a:gd name="connsiteY13" fmla="*/ 4786 h 1482113"/>
                <a:gd name="connsiteX14" fmla="*/ 802029 w 1649777"/>
                <a:gd name="connsiteY14" fmla="*/ 4786 h 1482113"/>
                <a:gd name="connsiteX15" fmla="*/ 669631 w 1649777"/>
                <a:gd name="connsiteY15" fmla="*/ 83843 h 1482113"/>
                <a:gd name="connsiteX16" fmla="*/ 24789 w 1649777"/>
                <a:gd name="connsiteY16" fmla="*/ 1247798 h 1482113"/>
                <a:gd name="connsiteX17" fmla="*/ 27646 w 1649777"/>
                <a:gd name="connsiteY17" fmla="*/ 1402103 h 1482113"/>
                <a:gd name="connsiteX18" fmla="*/ 162901 w 1649777"/>
                <a:gd name="connsiteY18" fmla="*/ 1477351 h 1482113"/>
                <a:gd name="connsiteX19" fmla="*/ 1493544 w 1649777"/>
                <a:gd name="connsiteY19" fmla="*/ 1454491 h 1482113"/>
                <a:gd name="connsiteX20" fmla="*/ 1625941 w 1649777"/>
                <a:gd name="connsiteY20" fmla="*/ 1375433 h 1482113"/>
                <a:gd name="connsiteX21" fmla="*/ 1623084 w 1649777"/>
                <a:gd name="connsiteY21" fmla="*/ 1221128 h 1482113"/>
                <a:gd name="connsiteX22" fmla="*/ 937284 w 1649777"/>
                <a:gd name="connsiteY22" fmla="*/ 79081 h 1482113"/>
                <a:gd name="connsiteX23" fmla="*/ 804886 w 1649777"/>
                <a:gd name="connsiteY23" fmla="*/ 4786 h 1482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49777" h="1482113">
                  <a:moveTo>
                    <a:pt x="160044" y="1482113"/>
                  </a:moveTo>
                  <a:cubicBezTo>
                    <a:pt x="103846" y="1482113"/>
                    <a:pt x="52411" y="1453538"/>
                    <a:pt x="22884" y="1404961"/>
                  </a:cubicBezTo>
                  <a:cubicBezTo>
                    <a:pt x="-6644" y="1355431"/>
                    <a:pt x="-7596" y="1295423"/>
                    <a:pt x="20026" y="1244941"/>
                  </a:cubicBezTo>
                  <a:lnTo>
                    <a:pt x="664869" y="81938"/>
                  </a:lnTo>
                  <a:lnTo>
                    <a:pt x="667726" y="82891"/>
                  </a:lnTo>
                  <a:lnTo>
                    <a:pt x="664869" y="81938"/>
                  </a:lnTo>
                  <a:cubicBezTo>
                    <a:pt x="692491" y="31456"/>
                    <a:pt x="743926" y="976"/>
                    <a:pt x="802029" y="23"/>
                  </a:cubicBezTo>
                  <a:cubicBezTo>
                    <a:pt x="859179" y="-929"/>
                    <a:pt x="912519" y="27646"/>
                    <a:pt x="942046" y="77176"/>
                  </a:cubicBezTo>
                  <a:lnTo>
                    <a:pt x="1626894" y="1217318"/>
                  </a:lnTo>
                  <a:cubicBezTo>
                    <a:pt x="1656421" y="1266848"/>
                    <a:pt x="1657374" y="1326856"/>
                    <a:pt x="1629751" y="1377338"/>
                  </a:cubicBezTo>
                  <a:cubicBezTo>
                    <a:pt x="1602129" y="1427821"/>
                    <a:pt x="1550694" y="1458301"/>
                    <a:pt x="1492591" y="1459253"/>
                  </a:cubicBezTo>
                  <a:lnTo>
                    <a:pt x="161949" y="1482113"/>
                  </a:lnTo>
                  <a:cubicBezTo>
                    <a:pt x="161949" y="1482113"/>
                    <a:pt x="160996" y="1482113"/>
                    <a:pt x="160044" y="1482113"/>
                  </a:cubicBezTo>
                  <a:close/>
                  <a:moveTo>
                    <a:pt x="804886" y="4786"/>
                  </a:moveTo>
                  <a:cubicBezTo>
                    <a:pt x="803934" y="4786"/>
                    <a:pt x="802981" y="4786"/>
                    <a:pt x="802029" y="4786"/>
                  </a:cubicBezTo>
                  <a:cubicBezTo>
                    <a:pt x="745831" y="5738"/>
                    <a:pt x="697254" y="35266"/>
                    <a:pt x="669631" y="83843"/>
                  </a:cubicBezTo>
                  <a:lnTo>
                    <a:pt x="24789" y="1247798"/>
                  </a:lnTo>
                  <a:cubicBezTo>
                    <a:pt x="-1881" y="1296376"/>
                    <a:pt x="-929" y="1354478"/>
                    <a:pt x="27646" y="1402103"/>
                  </a:cubicBezTo>
                  <a:cubicBezTo>
                    <a:pt x="56221" y="1449728"/>
                    <a:pt x="106704" y="1478303"/>
                    <a:pt x="162901" y="1477351"/>
                  </a:cubicBezTo>
                  <a:lnTo>
                    <a:pt x="1493544" y="1454491"/>
                  </a:lnTo>
                  <a:cubicBezTo>
                    <a:pt x="1549741" y="1453538"/>
                    <a:pt x="1598319" y="1424011"/>
                    <a:pt x="1625941" y="1375433"/>
                  </a:cubicBezTo>
                  <a:cubicBezTo>
                    <a:pt x="1652611" y="1326856"/>
                    <a:pt x="1651659" y="1268753"/>
                    <a:pt x="1623084" y="1221128"/>
                  </a:cubicBezTo>
                  <a:lnTo>
                    <a:pt x="937284" y="79081"/>
                  </a:lnTo>
                  <a:cubicBezTo>
                    <a:pt x="908709" y="32408"/>
                    <a:pt x="860131" y="4786"/>
                    <a:pt x="804886" y="4786"/>
                  </a:cubicBezTo>
                  <a:close/>
                </a:path>
              </a:pathLst>
            </a:custGeom>
            <a:grpFill/>
            <a:ln w="9525" cap="flat">
              <a:noFill/>
              <a:prstDash val="solid"/>
              <a:miter/>
            </a:ln>
          </p:spPr>
          <p:txBody>
            <a:bodyPr rtlCol="0" anchor="ctr"/>
            <a:lstStyle/>
            <a:p>
              <a:endParaRPr lang="en-US" sz="1730"/>
            </a:p>
          </p:txBody>
        </p:sp>
        <p:sp>
          <p:nvSpPr>
            <p:cNvPr id="58" name="Freeform: Shape 57">
              <a:extLst>
                <a:ext uri="{FF2B5EF4-FFF2-40B4-BE49-F238E27FC236}">
                  <a16:creationId xmlns:a16="http://schemas.microsoft.com/office/drawing/2014/main" id="{C1337210-8357-4989-A7CC-EB827443CBC2}"/>
                </a:ext>
              </a:extLst>
            </p:cNvPr>
            <p:cNvSpPr/>
            <p:nvPr/>
          </p:nvSpPr>
          <p:spPr>
            <a:xfrm>
              <a:off x="5247730" y="2789965"/>
              <a:ext cx="1584777" cy="1622649"/>
            </a:xfrm>
            <a:custGeom>
              <a:avLst/>
              <a:gdLst>
                <a:gd name="connsiteX0" fmla="*/ 1425801 w 1584777"/>
                <a:gd name="connsiteY0" fmla="*/ 1622649 h 1622649"/>
                <a:gd name="connsiteX1" fmla="*/ 1375319 w 1584777"/>
                <a:gd name="connsiteY1" fmla="*/ 1615029 h 1622649"/>
                <a:gd name="connsiteX2" fmla="*/ 110399 w 1584777"/>
                <a:gd name="connsiteY2" fmla="*/ 1203549 h 1622649"/>
                <a:gd name="connsiteX3" fmla="*/ 3719 w 1584777"/>
                <a:gd name="connsiteY3" fmla="*/ 1084487 h 1622649"/>
                <a:gd name="connsiteX4" fmla="*/ 53249 w 1584777"/>
                <a:gd name="connsiteY4" fmla="*/ 932087 h 1622649"/>
                <a:gd name="connsiteX5" fmla="*/ 1041944 w 1584777"/>
                <a:gd name="connsiteY5" fmla="*/ 41499 h 1622649"/>
                <a:gd name="connsiteX6" fmla="*/ 1043849 w 1584777"/>
                <a:gd name="connsiteY6" fmla="*/ 43404 h 1622649"/>
                <a:gd name="connsiteX7" fmla="*/ 1041944 w 1584777"/>
                <a:gd name="connsiteY7" fmla="*/ 41499 h 1622649"/>
                <a:gd name="connsiteX8" fmla="*/ 1198154 w 1584777"/>
                <a:gd name="connsiteY8" fmla="*/ 8162 h 1622649"/>
                <a:gd name="connsiteX9" fmla="*/ 1304834 w 1584777"/>
                <a:gd name="connsiteY9" fmla="*/ 127224 h 1622649"/>
                <a:gd name="connsiteX10" fmla="*/ 1581059 w 1584777"/>
                <a:gd name="connsiteY10" fmla="*/ 1428339 h 1622649"/>
                <a:gd name="connsiteX11" fmla="*/ 1531529 w 1584777"/>
                <a:gd name="connsiteY11" fmla="*/ 1580739 h 1622649"/>
                <a:gd name="connsiteX12" fmla="*/ 1425801 w 1584777"/>
                <a:gd name="connsiteY12" fmla="*/ 1622649 h 1622649"/>
                <a:gd name="connsiteX13" fmla="*/ 1147671 w 1584777"/>
                <a:gd name="connsiteY13" fmla="*/ 6257 h 1622649"/>
                <a:gd name="connsiteX14" fmla="*/ 1044801 w 1584777"/>
                <a:gd name="connsiteY14" fmla="*/ 46262 h 1622649"/>
                <a:gd name="connsiteX15" fmla="*/ 56106 w 1584777"/>
                <a:gd name="connsiteY15" fmla="*/ 936849 h 1622649"/>
                <a:gd name="connsiteX16" fmla="*/ 8481 w 1584777"/>
                <a:gd name="connsiteY16" fmla="*/ 1083534 h 1622649"/>
                <a:gd name="connsiteX17" fmla="*/ 111351 w 1584777"/>
                <a:gd name="connsiteY17" fmla="*/ 1197834 h 1622649"/>
                <a:gd name="connsiteX18" fmla="*/ 1376272 w 1584777"/>
                <a:gd name="connsiteY18" fmla="*/ 1609314 h 1622649"/>
                <a:gd name="connsiteX19" fmla="*/ 1526766 w 1584777"/>
                <a:gd name="connsiteY19" fmla="*/ 1576929 h 1622649"/>
                <a:gd name="connsiteX20" fmla="*/ 1574391 w 1584777"/>
                <a:gd name="connsiteY20" fmla="*/ 1430244 h 1622649"/>
                <a:gd name="connsiteX21" fmla="*/ 1298166 w 1584777"/>
                <a:gd name="connsiteY21" fmla="*/ 129129 h 1622649"/>
                <a:gd name="connsiteX22" fmla="*/ 1195297 w 1584777"/>
                <a:gd name="connsiteY22" fmla="*/ 14829 h 1622649"/>
                <a:gd name="connsiteX23" fmla="*/ 1147671 w 1584777"/>
                <a:gd name="connsiteY23" fmla="*/ 6257 h 162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84777" h="1622649">
                  <a:moveTo>
                    <a:pt x="1425801" y="1622649"/>
                  </a:moveTo>
                  <a:cubicBezTo>
                    <a:pt x="1409609" y="1622649"/>
                    <a:pt x="1392464" y="1619792"/>
                    <a:pt x="1375319" y="1615029"/>
                  </a:cubicBezTo>
                  <a:lnTo>
                    <a:pt x="110399" y="1203549"/>
                  </a:lnTo>
                  <a:cubicBezTo>
                    <a:pt x="55154" y="1185452"/>
                    <a:pt x="15149" y="1141637"/>
                    <a:pt x="3719" y="1084487"/>
                  </a:cubicBezTo>
                  <a:cubicBezTo>
                    <a:pt x="-8664" y="1028289"/>
                    <a:pt x="10386" y="971139"/>
                    <a:pt x="53249" y="932087"/>
                  </a:cubicBezTo>
                  <a:lnTo>
                    <a:pt x="1041944" y="41499"/>
                  </a:lnTo>
                  <a:lnTo>
                    <a:pt x="1043849" y="43404"/>
                  </a:lnTo>
                  <a:lnTo>
                    <a:pt x="1041944" y="41499"/>
                  </a:lnTo>
                  <a:cubicBezTo>
                    <a:pt x="1084806" y="2447"/>
                    <a:pt x="1142909" y="-9936"/>
                    <a:pt x="1198154" y="8162"/>
                  </a:cubicBezTo>
                  <a:cubicBezTo>
                    <a:pt x="1253399" y="26259"/>
                    <a:pt x="1293404" y="70074"/>
                    <a:pt x="1304834" y="127224"/>
                  </a:cubicBezTo>
                  <a:lnTo>
                    <a:pt x="1581059" y="1428339"/>
                  </a:lnTo>
                  <a:cubicBezTo>
                    <a:pt x="1593441" y="1484537"/>
                    <a:pt x="1574391" y="1541687"/>
                    <a:pt x="1531529" y="1580739"/>
                  </a:cubicBezTo>
                  <a:cubicBezTo>
                    <a:pt x="1502001" y="1608362"/>
                    <a:pt x="1463901" y="1622649"/>
                    <a:pt x="1425801" y="1622649"/>
                  </a:cubicBezTo>
                  <a:close/>
                  <a:moveTo>
                    <a:pt x="1147671" y="6257"/>
                  </a:moveTo>
                  <a:cubicBezTo>
                    <a:pt x="1110524" y="6257"/>
                    <a:pt x="1074329" y="19592"/>
                    <a:pt x="1044801" y="46262"/>
                  </a:cubicBezTo>
                  <a:lnTo>
                    <a:pt x="56106" y="936849"/>
                  </a:lnTo>
                  <a:cubicBezTo>
                    <a:pt x="14196" y="973997"/>
                    <a:pt x="-2949" y="1029242"/>
                    <a:pt x="8481" y="1083534"/>
                  </a:cubicBezTo>
                  <a:cubicBezTo>
                    <a:pt x="19911" y="1137827"/>
                    <a:pt x="58964" y="1180689"/>
                    <a:pt x="111351" y="1197834"/>
                  </a:cubicBezTo>
                  <a:lnTo>
                    <a:pt x="1376272" y="1609314"/>
                  </a:lnTo>
                  <a:cubicBezTo>
                    <a:pt x="1429611" y="1626459"/>
                    <a:pt x="1485809" y="1615029"/>
                    <a:pt x="1526766" y="1576929"/>
                  </a:cubicBezTo>
                  <a:cubicBezTo>
                    <a:pt x="1568676" y="1539782"/>
                    <a:pt x="1585822" y="1484537"/>
                    <a:pt x="1574391" y="1430244"/>
                  </a:cubicBezTo>
                  <a:lnTo>
                    <a:pt x="1298166" y="129129"/>
                  </a:lnTo>
                  <a:cubicBezTo>
                    <a:pt x="1286736" y="74837"/>
                    <a:pt x="1247684" y="31974"/>
                    <a:pt x="1195297" y="14829"/>
                  </a:cubicBezTo>
                  <a:cubicBezTo>
                    <a:pt x="1180056" y="9114"/>
                    <a:pt x="1163864" y="6257"/>
                    <a:pt x="1147671" y="6257"/>
                  </a:cubicBezTo>
                  <a:close/>
                </a:path>
              </a:pathLst>
            </a:custGeom>
            <a:grpFill/>
            <a:ln w="9525" cap="flat">
              <a:noFill/>
              <a:prstDash val="solid"/>
              <a:miter/>
            </a:ln>
          </p:spPr>
          <p:txBody>
            <a:bodyPr rtlCol="0" anchor="ctr"/>
            <a:lstStyle/>
            <a:p>
              <a:endParaRPr lang="en-US" sz="1730"/>
            </a:p>
          </p:txBody>
        </p:sp>
        <p:sp>
          <p:nvSpPr>
            <p:cNvPr id="59" name="Freeform: Shape 58">
              <a:extLst>
                <a:ext uri="{FF2B5EF4-FFF2-40B4-BE49-F238E27FC236}">
                  <a16:creationId xmlns:a16="http://schemas.microsoft.com/office/drawing/2014/main" id="{154D1046-5571-428F-B448-271030D0E9A0}"/>
                </a:ext>
              </a:extLst>
            </p:cNvPr>
            <p:cNvSpPr/>
            <p:nvPr/>
          </p:nvSpPr>
          <p:spPr>
            <a:xfrm>
              <a:off x="5179859" y="2878404"/>
              <a:ext cx="1545260" cy="1640889"/>
            </a:xfrm>
            <a:custGeom>
              <a:avLst/>
              <a:gdLst>
                <a:gd name="connsiteX0" fmla="*/ 1222210 w 1545260"/>
                <a:gd name="connsiteY0" fmla="*/ 1640890 h 1640889"/>
                <a:gd name="connsiteX1" fmla="*/ 1126008 w 1545260"/>
                <a:gd name="connsiteY1" fmla="*/ 1608505 h 1640889"/>
                <a:gd name="connsiteX2" fmla="*/ 63970 w 1545260"/>
                <a:gd name="connsiteY2" fmla="*/ 807452 h 1640889"/>
                <a:gd name="connsiteX3" fmla="*/ 1105 w 1545260"/>
                <a:gd name="connsiteY3" fmla="*/ 660767 h 1640889"/>
                <a:gd name="connsiteX4" fmla="*/ 97308 w 1545260"/>
                <a:gd name="connsiteY4" fmla="*/ 533132 h 1640889"/>
                <a:gd name="connsiteX5" fmla="*/ 1322223 w 1545260"/>
                <a:gd name="connsiteY5" fmla="*/ 13067 h 1640889"/>
                <a:gd name="connsiteX6" fmla="*/ 1481290 w 1545260"/>
                <a:gd name="connsiteY6" fmla="*/ 32117 h 1640889"/>
                <a:gd name="connsiteX7" fmla="*/ 1544155 w 1545260"/>
                <a:gd name="connsiteY7" fmla="*/ 178802 h 1640889"/>
                <a:gd name="connsiteX8" fmla="*/ 1382230 w 1545260"/>
                <a:gd name="connsiteY8" fmla="*/ 1498967 h 1640889"/>
                <a:gd name="connsiteX9" fmla="*/ 1286028 w 1545260"/>
                <a:gd name="connsiteY9" fmla="*/ 1626602 h 1640889"/>
                <a:gd name="connsiteX10" fmla="*/ 1222210 w 1545260"/>
                <a:gd name="connsiteY10" fmla="*/ 1640890 h 1640889"/>
                <a:gd name="connsiteX11" fmla="*/ 1323175 w 1545260"/>
                <a:gd name="connsiteY11" fmla="*/ 15925 h 1640889"/>
                <a:gd name="connsiteX12" fmla="*/ 1324128 w 1545260"/>
                <a:gd name="connsiteY12" fmla="*/ 18782 h 1640889"/>
                <a:gd name="connsiteX13" fmla="*/ 100165 w 1545260"/>
                <a:gd name="connsiteY13" fmla="*/ 537895 h 1640889"/>
                <a:gd name="connsiteX14" fmla="*/ 6820 w 1545260"/>
                <a:gd name="connsiteY14" fmla="*/ 660767 h 1640889"/>
                <a:gd name="connsiteX15" fmla="*/ 66828 w 1545260"/>
                <a:gd name="connsiteY15" fmla="*/ 803642 h 1640889"/>
                <a:gd name="connsiteX16" fmla="*/ 1128865 w 1545260"/>
                <a:gd name="connsiteY16" fmla="*/ 1604695 h 1640889"/>
                <a:gd name="connsiteX17" fmla="*/ 1282218 w 1545260"/>
                <a:gd name="connsiteY17" fmla="*/ 1623745 h 1640889"/>
                <a:gd name="connsiteX18" fmla="*/ 1375563 w 1545260"/>
                <a:gd name="connsiteY18" fmla="*/ 1500872 h 1640889"/>
                <a:gd name="connsiteX19" fmla="*/ 1537488 w 1545260"/>
                <a:gd name="connsiteY19" fmla="*/ 180707 h 1640889"/>
                <a:gd name="connsiteX20" fmla="*/ 1477480 w 1545260"/>
                <a:gd name="connsiteY20" fmla="*/ 38785 h 1640889"/>
                <a:gd name="connsiteX21" fmla="*/ 1324128 w 1545260"/>
                <a:gd name="connsiteY21" fmla="*/ 19735 h 1640889"/>
                <a:gd name="connsiteX22" fmla="*/ 1323175 w 1545260"/>
                <a:gd name="connsiteY22" fmla="*/ 15925 h 1640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45260" h="1640889">
                  <a:moveTo>
                    <a:pt x="1222210" y="1640890"/>
                  </a:moveTo>
                  <a:cubicBezTo>
                    <a:pt x="1187920" y="1640890"/>
                    <a:pt x="1154583" y="1629460"/>
                    <a:pt x="1126008" y="1608505"/>
                  </a:cubicBezTo>
                  <a:lnTo>
                    <a:pt x="63970" y="807452"/>
                  </a:lnTo>
                  <a:cubicBezTo>
                    <a:pt x="18250" y="772210"/>
                    <a:pt x="-5562" y="717917"/>
                    <a:pt x="1105" y="660767"/>
                  </a:cubicBezTo>
                  <a:cubicBezTo>
                    <a:pt x="7773" y="603617"/>
                    <a:pt x="43968" y="555992"/>
                    <a:pt x="97308" y="533132"/>
                  </a:cubicBezTo>
                  <a:lnTo>
                    <a:pt x="1322223" y="13067"/>
                  </a:lnTo>
                  <a:cubicBezTo>
                    <a:pt x="1375563" y="-9793"/>
                    <a:pt x="1434618" y="-2173"/>
                    <a:pt x="1481290" y="32117"/>
                  </a:cubicBezTo>
                  <a:cubicBezTo>
                    <a:pt x="1527010" y="67360"/>
                    <a:pt x="1550823" y="121652"/>
                    <a:pt x="1544155" y="178802"/>
                  </a:cubicBezTo>
                  <a:lnTo>
                    <a:pt x="1382230" y="1498967"/>
                  </a:lnTo>
                  <a:cubicBezTo>
                    <a:pt x="1375563" y="1556117"/>
                    <a:pt x="1339368" y="1603742"/>
                    <a:pt x="1286028" y="1626602"/>
                  </a:cubicBezTo>
                  <a:cubicBezTo>
                    <a:pt x="1264120" y="1636127"/>
                    <a:pt x="1243165" y="1640890"/>
                    <a:pt x="1222210" y="1640890"/>
                  </a:cubicBezTo>
                  <a:close/>
                  <a:moveTo>
                    <a:pt x="1323175" y="15925"/>
                  </a:moveTo>
                  <a:lnTo>
                    <a:pt x="1324128" y="18782"/>
                  </a:lnTo>
                  <a:lnTo>
                    <a:pt x="100165" y="537895"/>
                  </a:lnTo>
                  <a:cubicBezTo>
                    <a:pt x="48730" y="559802"/>
                    <a:pt x="14440" y="605522"/>
                    <a:pt x="6820" y="660767"/>
                  </a:cubicBezTo>
                  <a:cubicBezTo>
                    <a:pt x="153" y="716965"/>
                    <a:pt x="23013" y="769352"/>
                    <a:pt x="66828" y="803642"/>
                  </a:cubicBezTo>
                  <a:lnTo>
                    <a:pt x="1128865" y="1604695"/>
                  </a:lnTo>
                  <a:cubicBezTo>
                    <a:pt x="1173633" y="1638032"/>
                    <a:pt x="1230783" y="1645652"/>
                    <a:pt x="1282218" y="1623745"/>
                  </a:cubicBezTo>
                  <a:cubicBezTo>
                    <a:pt x="1333653" y="1601837"/>
                    <a:pt x="1367943" y="1556117"/>
                    <a:pt x="1375563" y="1500872"/>
                  </a:cubicBezTo>
                  <a:lnTo>
                    <a:pt x="1537488" y="180707"/>
                  </a:lnTo>
                  <a:cubicBezTo>
                    <a:pt x="1544155" y="125462"/>
                    <a:pt x="1521295" y="72122"/>
                    <a:pt x="1477480" y="38785"/>
                  </a:cubicBezTo>
                  <a:cubicBezTo>
                    <a:pt x="1432713" y="5447"/>
                    <a:pt x="1375563" y="-2173"/>
                    <a:pt x="1324128" y="19735"/>
                  </a:cubicBezTo>
                  <a:lnTo>
                    <a:pt x="1323175" y="15925"/>
                  </a:lnTo>
                  <a:close/>
                </a:path>
              </a:pathLst>
            </a:custGeom>
            <a:grpFill/>
            <a:ln w="9525" cap="flat">
              <a:noFill/>
              <a:prstDash val="solid"/>
              <a:miter/>
            </a:ln>
          </p:spPr>
          <p:txBody>
            <a:bodyPr rtlCol="0" anchor="ctr"/>
            <a:lstStyle/>
            <a:p>
              <a:endParaRPr lang="en-US" sz="1730"/>
            </a:p>
          </p:txBody>
        </p:sp>
        <p:sp>
          <p:nvSpPr>
            <p:cNvPr id="60" name="Freeform: Shape 59">
              <a:extLst>
                <a:ext uri="{FF2B5EF4-FFF2-40B4-BE49-F238E27FC236}">
                  <a16:creationId xmlns:a16="http://schemas.microsoft.com/office/drawing/2014/main" id="{819848F5-A2B8-443D-AF22-97FB2DF4876B}"/>
                </a:ext>
              </a:extLst>
            </p:cNvPr>
            <p:cNvSpPr/>
            <p:nvPr/>
          </p:nvSpPr>
          <p:spPr>
            <a:xfrm>
              <a:off x="5208682" y="3017783"/>
              <a:ext cx="1646681" cy="1514845"/>
            </a:xfrm>
            <a:custGeom>
              <a:avLst/>
              <a:gdLst>
                <a:gd name="connsiteX0" fmla="*/ 902875 w 1646681"/>
                <a:gd name="connsiteY0" fmla="*/ 1514846 h 1514845"/>
                <a:gd name="connsiteX1" fmla="*/ 770477 w 1646681"/>
                <a:gd name="connsiteY1" fmla="*/ 1444361 h 1514845"/>
                <a:gd name="connsiteX2" fmla="*/ 27527 w 1646681"/>
                <a:gd name="connsiteY2" fmla="*/ 341366 h 1514845"/>
                <a:gd name="connsiteX3" fmla="*/ 16097 w 1646681"/>
                <a:gd name="connsiteY3" fmla="*/ 182298 h 1514845"/>
                <a:gd name="connsiteX4" fmla="*/ 148495 w 1646681"/>
                <a:gd name="connsiteY4" fmla="*/ 92763 h 1514845"/>
                <a:gd name="connsiteX5" fmla="*/ 1475327 w 1646681"/>
                <a:gd name="connsiteY5" fmla="*/ 371 h 1514845"/>
                <a:gd name="connsiteX6" fmla="*/ 1619155 w 1646681"/>
                <a:gd name="connsiteY6" fmla="*/ 70856 h 1514845"/>
                <a:gd name="connsiteX7" fmla="*/ 1630585 w 1646681"/>
                <a:gd name="connsiteY7" fmla="*/ 229923 h 1514845"/>
                <a:gd name="connsiteX8" fmla="*/ 1047655 w 1646681"/>
                <a:gd name="connsiteY8" fmla="*/ 1424358 h 1514845"/>
                <a:gd name="connsiteX9" fmla="*/ 915257 w 1646681"/>
                <a:gd name="connsiteY9" fmla="*/ 1513893 h 1514845"/>
                <a:gd name="connsiteX10" fmla="*/ 902875 w 1646681"/>
                <a:gd name="connsiteY10" fmla="*/ 1514846 h 1514845"/>
                <a:gd name="connsiteX11" fmla="*/ 1475327 w 1646681"/>
                <a:gd name="connsiteY11" fmla="*/ 2276 h 1514845"/>
                <a:gd name="connsiteX12" fmla="*/ 1475327 w 1646681"/>
                <a:gd name="connsiteY12" fmla="*/ 5133 h 1514845"/>
                <a:gd name="connsiteX13" fmla="*/ 148495 w 1646681"/>
                <a:gd name="connsiteY13" fmla="*/ 97526 h 1514845"/>
                <a:gd name="connsiteX14" fmla="*/ 20860 w 1646681"/>
                <a:gd name="connsiteY14" fmla="*/ 184203 h 1514845"/>
                <a:gd name="connsiteX15" fmla="*/ 31337 w 1646681"/>
                <a:gd name="connsiteY15" fmla="*/ 338508 h 1514845"/>
                <a:gd name="connsiteX16" fmla="*/ 775240 w 1646681"/>
                <a:gd name="connsiteY16" fmla="*/ 1441503 h 1514845"/>
                <a:gd name="connsiteX17" fmla="*/ 914305 w 1646681"/>
                <a:gd name="connsiteY17" fmla="*/ 1509131 h 1514845"/>
                <a:gd name="connsiteX18" fmla="*/ 1041940 w 1646681"/>
                <a:gd name="connsiteY18" fmla="*/ 1422453 h 1514845"/>
                <a:gd name="connsiteX19" fmla="*/ 1624870 w 1646681"/>
                <a:gd name="connsiteY19" fmla="*/ 227066 h 1514845"/>
                <a:gd name="connsiteX20" fmla="*/ 1614392 w 1646681"/>
                <a:gd name="connsiteY20" fmla="*/ 72761 h 1514845"/>
                <a:gd name="connsiteX21" fmla="*/ 1475327 w 1646681"/>
                <a:gd name="connsiteY21" fmla="*/ 5133 h 1514845"/>
                <a:gd name="connsiteX22" fmla="*/ 1475327 w 1646681"/>
                <a:gd name="connsiteY22" fmla="*/ 2276 h 151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646681" h="1514845">
                  <a:moveTo>
                    <a:pt x="902875" y="1514846"/>
                  </a:moveTo>
                  <a:cubicBezTo>
                    <a:pt x="849535" y="1514846"/>
                    <a:pt x="800957" y="1489128"/>
                    <a:pt x="770477" y="1444361"/>
                  </a:cubicBezTo>
                  <a:lnTo>
                    <a:pt x="27527" y="341366"/>
                  </a:lnTo>
                  <a:cubicBezTo>
                    <a:pt x="-4858" y="293741"/>
                    <a:pt x="-8668" y="233733"/>
                    <a:pt x="16097" y="182298"/>
                  </a:cubicBezTo>
                  <a:cubicBezTo>
                    <a:pt x="41815" y="129911"/>
                    <a:pt x="91345" y="96573"/>
                    <a:pt x="148495" y="92763"/>
                  </a:cubicBezTo>
                  <a:lnTo>
                    <a:pt x="1475327" y="371"/>
                  </a:lnTo>
                  <a:cubicBezTo>
                    <a:pt x="1533430" y="-3439"/>
                    <a:pt x="1586770" y="22278"/>
                    <a:pt x="1619155" y="70856"/>
                  </a:cubicBezTo>
                  <a:cubicBezTo>
                    <a:pt x="1651540" y="118481"/>
                    <a:pt x="1655350" y="178488"/>
                    <a:pt x="1630585" y="229923"/>
                  </a:cubicBezTo>
                  <a:lnTo>
                    <a:pt x="1047655" y="1424358"/>
                  </a:lnTo>
                  <a:cubicBezTo>
                    <a:pt x="1021937" y="1476746"/>
                    <a:pt x="972407" y="1510083"/>
                    <a:pt x="915257" y="1513893"/>
                  </a:cubicBezTo>
                  <a:cubicBezTo>
                    <a:pt x="910495" y="1513893"/>
                    <a:pt x="906685" y="1514846"/>
                    <a:pt x="902875" y="1514846"/>
                  </a:cubicBezTo>
                  <a:close/>
                  <a:moveTo>
                    <a:pt x="1475327" y="2276"/>
                  </a:moveTo>
                  <a:lnTo>
                    <a:pt x="1475327" y="5133"/>
                  </a:lnTo>
                  <a:lnTo>
                    <a:pt x="148495" y="97526"/>
                  </a:lnTo>
                  <a:cubicBezTo>
                    <a:pt x="93250" y="101336"/>
                    <a:pt x="45625" y="133720"/>
                    <a:pt x="20860" y="184203"/>
                  </a:cubicBezTo>
                  <a:cubicBezTo>
                    <a:pt x="-3905" y="234686"/>
                    <a:pt x="857" y="291836"/>
                    <a:pt x="31337" y="338508"/>
                  </a:cubicBezTo>
                  <a:lnTo>
                    <a:pt x="775240" y="1441503"/>
                  </a:lnTo>
                  <a:cubicBezTo>
                    <a:pt x="806672" y="1488176"/>
                    <a:pt x="858107" y="1512941"/>
                    <a:pt x="914305" y="1509131"/>
                  </a:cubicBezTo>
                  <a:cubicBezTo>
                    <a:pt x="969550" y="1505321"/>
                    <a:pt x="1018127" y="1472936"/>
                    <a:pt x="1041940" y="1422453"/>
                  </a:cubicBezTo>
                  <a:lnTo>
                    <a:pt x="1624870" y="227066"/>
                  </a:lnTo>
                  <a:cubicBezTo>
                    <a:pt x="1649635" y="176583"/>
                    <a:pt x="1644872" y="119433"/>
                    <a:pt x="1614392" y="72761"/>
                  </a:cubicBezTo>
                  <a:cubicBezTo>
                    <a:pt x="1582960" y="26088"/>
                    <a:pt x="1531525" y="1323"/>
                    <a:pt x="1475327" y="5133"/>
                  </a:cubicBezTo>
                  <a:lnTo>
                    <a:pt x="1475327" y="2276"/>
                  </a:lnTo>
                  <a:close/>
                </a:path>
              </a:pathLst>
            </a:custGeom>
            <a:grpFill/>
            <a:ln w="9525" cap="flat">
              <a:noFill/>
              <a:prstDash val="solid"/>
              <a:miter/>
            </a:ln>
          </p:spPr>
          <p:txBody>
            <a:bodyPr rtlCol="0" anchor="ctr"/>
            <a:lstStyle/>
            <a:p>
              <a:endParaRPr lang="en-US" sz="1730"/>
            </a:p>
          </p:txBody>
        </p:sp>
        <p:sp>
          <p:nvSpPr>
            <p:cNvPr id="61" name="Freeform: Shape 60">
              <a:extLst>
                <a:ext uri="{FF2B5EF4-FFF2-40B4-BE49-F238E27FC236}">
                  <a16:creationId xmlns:a16="http://schemas.microsoft.com/office/drawing/2014/main" id="{F986B27C-1D7B-46FA-94A0-188DCF22FF54}"/>
                </a:ext>
              </a:extLst>
            </p:cNvPr>
            <p:cNvSpPr/>
            <p:nvPr/>
          </p:nvSpPr>
          <p:spPr>
            <a:xfrm>
              <a:off x="5329614" y="2845675"/>
              <a:ext cx="1604843" cy="1605039"/>
            </a:xfrm>
            <a:custGeom>
              <a:avLst/>
              <a:gdLst>
                <a:gd name="connsiteX0" fmla="*/ 504765 w 1604843"/>
                <a:gd name="connsiteY0" fmla="*/ 1605039 h 1605039"/>
                <a:gd name="connsiteX1" fmla="*/ 462856 w 1604843"/>
                <a:gd name="connsiteY1" fmla="*/ 1599324 h 1605039"/>
                <a:gd name="connsiteX2" fmla="*/ 349508 w 1604843"/>
                <a:gd name="connsiteY2" fmla="*/ 1485977 h 1605039"/>
                <a:gd name="connsiteX3" fmla="*/ 5655 w 1604843"/>
                <a:gd name="connsiteY3" fmla="*/ 201054 h 1605039"/>
                <a:gd name="connsiteX4" fmla="*/ 46613 w 1604843"/>
                <a:gd name="connsiteY4" fmla="*/ 46749 h 1605039"/>
                <a:gd name="connsiteX5" fmla="*/ 200918 w 1604843"/>
                <a:gd name="connsiteY5" fmla="*/ 5792 h 1605039"/>
                <a:gd name="connsiteX6" fmla="*/ 1485841 w 1604843"/>
                <a:gd name="connsiteY6" fmla="*/ 350597 h 1605039"/>
                <a:gd name="connsiteX7" fmla="*/ 1599188 w 1604843"/>
                <a:gd name="connsiteY7" fmla="*/ 463944 h 1605039"/>
                <a:gd name="connsiteX8" fmla="*/ 1558231 w 1604843"/>
                <a:gd name="connsiteY8" fmla="*/ 618249 h 1605039"/>
                <a:gd name="connsiteX9" fmla="*/ 617161 w 1604843"/>
                <a:gd name="connsiteY9" fmla="*/ 1559319 h 1605039"/>
                <a:gd name="connsiteX10" fmla="*/ 504765 w 1604843"/>
                <a:gd name="connsiteY10" fmla="*/ 1605039 h 1605039"/>
                <a:gd name="connsiteX11" fmla="*/ 159008 w 1604843"/>
                <a:gd name="connsiteY11" fmla="*/ 4839 h 1605039"/>
                <a:gd name="connsiteX12" fmla="*/ 50423 w 1604843"/>
                <a:gd name="connsiteY12" fmla="*/ 50559 h 1605039"/>
                <a:gd name="connsiteX13" fmla="*/ 10418 w 1604843"/>
                <a:gd name="connsiteY13" fmla="*/ 200102 h 1605039"/>
                <a:gd name="connsiteX14" fmla="*/ 355223 w 1604843"/>
                <a:gd name="connsiteY14" fmla="*/ 1485024 h 1605039"/>
                <a:gd name="connsiteX15" fmla="*/ 464760 w 1604843"/>
                <a:gd name="connsiteY15" fmla="*/ 1594562 h 1605039"/>
                <a:gd name="connsiteX16" fmla="*/ 614303 w 1604843"/>
                <a:gd name="connsiteY16" fmla="*/ 1554557 h 1605039"/>
                <a:gd name="connsiteX17" fmla="*/ 1555373 w 1604843"/>
                <a:gd name="connsiteY17" fmla="*/ 613487 h 1605039"/>
                <a:gd name="connsiteX18" fmla="*/ 1595378 w 1604843"/>
                <a:gd name="connsiteY18" fmla="*/ 463944 h 1605039"/>
                <a:gd name="connsiteX19" fmla="*/ 1485841 w 1604843"/>
                <a:gd name="connsiteY19" fmla="*/ 354407 h 1605039"/>
                <a:gd name="connsiteX20" fmla="*/ 199965 w 1604843"/>
                <a:gd name="connsiteY20" fmla="*/ 10554 h 1605039"/>
                <a:gd name="connsiteX21" fmla="*/ 159008 w 1604843"/>
                <a:gd name="connsiteY21" fmla="*/ 4839 h 1605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04843" h="1605039">
                  <a:moveTo>
                    <a:pt x="504765" y="1605039"/>
                  </a:moveTo>
                  <a:cubicBezTo>
                    <a:pt x="490478" y="1605039"/>
                    <a:pt x="477143" y="1603134"/>
                    <a:pt x="462856" y="1599324"/>
                  </a:cubicBezTo>
                  <a:cubicBezTo>
                    <a:pt x="406658" y="1584084"/>
                    <a:pt x="364748" y="1542174"/>
                    <a:pt x="349508" y="1485977"/>
                  </a:cubicBezTo>
                  <a:lnTo>
                    <a:pt x="5655" y="201054"/>
                  </a:lnTo>
                  <a:cubicBezTo>
                    <a:pt x="-9585" y="144857"/>
                    <a:pt x="6608" y="87707"/>
                    <a:pt x="46613" y="46749"/>
                  </a:cubicBezTo>
                  <a:cubicBezTo>
                    <a:pt x="87570" y="5792"/>
                    <a:pt x="144720" y="-9448"/>
                    <a:pt x="200918" y="5792"/>
                  </a:cubicBezTo>
                  <a:lnTo>
                    <a:pt x="1485841" y="350597"/>
                  </a:lnTo>
                  <a:cubicBezTo>
                    <a:pt x="1542038" y="365837"/>
                    <a:pt x="1583948" y="407747"/>
                    <a:pt x="1599188" y="463944"/>
                  </a:cubicBezTo>
                  <a:cubicBezTo>
                    <a:pt x="1614428" y="520142"/>
                    <a:pt x="1598236" y="577292"/>
                    <a:pt x="1558231" y="618249"/>
                  </a:cubicBezTo>
                  <a:lnTo>
                    <a:pt x="617161" y="1559319"/>
                  </a:lnTo>
                  <a:cubicBezTo>
                    <a:pt x="586681" y="1588847"/>
                    <a:pt x="546675" y="1605039"/>
                    <a:pt x="504765" y="1605039"/>
                  </a:cubicBezTo>
                  <a:close/>
                  <a:moveTo>
                    <a:pt x="159008" y="4839"/>
                  </a:moveTo>
                  <a:cubicBezTo>
                    <a:pt x="119003" y="4839"/>
                    <a:pt x="79950" y="21032"/>
                    <a:pt x="50423" y="50559"/>
                  </a:cubicBezTo>
                  <a:cubicBezTo>
                    <a:pt x="11370" y="89612"/>
                    <a:pt x="-3870" y="145809"/>
                    <a:pt x="10418" y="200102"/>
                  </a:cubicBezTo>
                  <a:lnTo>
                    <a:pt x="355223" y="1485024"/>
                  </a:lnTo>
                  <a:cubicBezTo>
                    <a:pt x="369510" y="1539317"/>
                    <a:pt x="410468" y="1579322"/>
                    <a:pt x="464760" y="1594562"/>
                  </a:cubicBezTo>
                  <a:cubicBezTo>
                    <a:pt x="519053" y="1608849"/>
                    <a:pt x="574298" y="1593609"/>
                    <a:pt x="614303" y="1554557"/>
                  </a:cubicBezTo>
                  <a:lnTo>
                    <a:pt x="1555373" y="613487"/>
                  </a:lnTo>
                  <a:cubicBezTo>
                    <a:pt x="1594426" y="574434"/>
                    <a:pt x="1609666" y="518237"/>
                    <a:pt x="1595378" y="463944"/>
                  </a:cubicBezTo>
                  <a:cubicBezTo>
                    <a:pt x="1581091" y="409652"/>
                    <a:pt x="1540133" y="369647"/>
                    <a:pt x="1485841" y="354407"/>
                  </a:cubicBezTo>
                  <a:lnTo>
                    <a:pt x="199965" y="10554"/>
                  </a:lnTo>
                  <a:cubicBezTo>
                    <a:pt x="185678" y="6744"/>
                    <a:pt x="172343" y="4839"/>
                    <a:pt x="159008" y="4839"/>
                  </a:cubicBezTo>
                  <a:close/>
                </a:path>
              </a:pathLst>
            </a:custGeom>
            <a:grpFill/>
            <a:ln w="9525" cap="flat">
              <a:noFill/>
              <a:prstDash val="solid"/>
              <a:miter/>
            </a:ln>
          </p:spPr>
          <p:txBody>
            <a:bodyPr rtlCol="0" anchor="ctr"/>
            <a:lstStyle/>
            <a:p>
              <a:endParaRPr lang="en-US" sz="1730"/>
            </a:p>
          </p:txBody>
        </p:sp>
        <p:sp>
          <p:nvSpPr>
            <p:cNvPr id="62" name="Freeform: Shape 61">
              <a:extLst>
                <a:ext uri="{FF2B5EF4-FFF2-40B4-BE49-F238E27FC236}">
                  <a16:creationId xmlns:a16="http://schemas.microsoft.com/office/drawing/2014/main" id="{88941C66-D972-4E5A-B7CD-58766B53DD2B}"/>
                </a:ext>
              </a:extLst>
            </p:cNvPr>
            <p:cNvSpPr/>
            <p:nvPr/>
          </p:nvSpPr>
          <p:spPr>
            <a:xfrm>
              <a:off x="5435874" y="2634946"/>
              <a:ext cx="1515194" cy="1647175"/>
            </a:xfrm>
            <a:custGeom>
              <a:avLst/>
              <a:gdLst>
                <a:gd name="connsiteX0" fmla="*/ 160380 w 1515194"/>
                <a:gd name="connsiteY0" fmla="*/ 1647176 h 1647175"/>
                <a:gd name="connsiteX1" fmla="*/ 70845 w 1515194"/>
                <a:gd name="connsiteY1" fmla="*/ 1619553 h 1647175"/>
                <a:gd name="connsiteX2" fmla="*/ 360 w 1515194"/>
                <a:gd name="connsiteY2" fmla="*/ 1475726 h 1647175"/>
                <a:gd name="connsiteX3" fmla="*/ 92752 w 1515194"/>
                <a:gd name="connsiteY3" fmla="*/ 148893 h 1647175"/>
                <a:gd name="connsiteX4" fmla="*/ 182287 w 1515194"/>
                <a:gd name="connsiteY4" fmla="*/ 16496 h 1647175"/>
                <a:gd name="connsiteX5" fmla="*/ 341355 w 1515194"/>
                <a:gd name="connsiteY5" fmla="*/ 27926 h 1647175"/>
                <a:gd name="connsiteX6" fmla="*/ 1444350 w 1515194"/>
                <a:gd name="connsiteY6" fmla="*/ 771828 h 1647175"/>
                <a:gd name="connsiteX7" fmla="*/ 1514835 w 1515194"/>
                <a:gd name="connsiteY7" fmla="*/ 915656 h 1647175"/>
                <a:gd name="connsiteX8" fmla="*/ 1425300 w 1515194"/>
                <a:gd name="connsiteY8" fmla="*/ 1048053 h 1647175"/>
                <a:gd name="connsiteX9" fmla="*/ 230865 w 1515194"/>
                <a:gd name="connsiteY9" fmla="*/ 1630983 h 1647175"/>
                <a:gd name="connsiteX10" fmla="*/ 160380 w 1515194"/>
                <a:gd name="connsiteY10" fmla="*/ 1647176 h 1647175"/>
                <a:gd name="connsiteX11" fmla="*/ 253725 w 1515194"/>
                <a:gd name="connsiteY11" fmla="*/ 5066 h 1647175"/>
                <a:gd name="connsiteX12" fmla="*/ 186097 w 1515194"/>
                <a:gd name="connsiteY12" fmla="*/ 21258 h 1647175"/>
                <a:gd name="connsiteX13" fmla="*/ 99420 w 1515194"/>
                <a:gd name="connsiteY13" fmla="*/ 148893 h 1647175"/>
                <a:gd name="connsiteX14" fmla="*/ 7027 w 1515194"/>
                <a:gd name="connsiteY14" fmla="*/ 1475726 h 1647175"/>
                <a:gd name="connsiteX15" fmla="*/ 74655 w 1515194"/>
                <a:gd name="connsiteY15" fmla="*/ 1614791 h 1647175"/>
                <a:gd name="connsiteX16" fmla="*/ 228960 w 1515194"/>
                <a:gd name="connsiteY16" fmla="*/ 1625268 h 1647175"/>
                <a:gd name="connsiteX17" fmla="*/ 1424347 w 1515194"/>
                <a:gd name="connsiteY17" fmla="*/ 1042338 h 1647175"/>
                <a:gd name="connsiteX18" fmla="*/ 1511025 w 1515194"/>
                <a:gd name="connsiteY18" fmla="*/ 914703 h 1647175"/>
                <a:gd name="connsiteX19" fmla="*/ 1443397 w 1515194"/>
                <a:gd name="connsiteY19" fmla="*/ 775638 h 1647175"/>
                <a:gd name="connsiteX20" fmla="*/ 340402 w 1515194"/>
                <a:gd name="connsiteY20" fmla="*/ 31736 h 1647175"/>
                <a:gd name="connsiteX21" fmla="*/ 253725 w 1515194"/>
                <a:gd name="connsiteY21" fmla="*/ 5066 h 164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5194" h="1647175">
                  <a:moveTo>
                    <a:pt x="160380" y="1647176"/>
                  </a:moveTo>
                  <a:cubicBezTo>
                    <a:pt x="128947" y="1647176"/>
                    <a:pt x="98467" y="1637651"/>
                    <a:pt x="70845" y="1619553"/>
                  </a:cubicBezTo>
                  <a:cubicBezTo>
                    <a:pt x="23220" y="1587168"/>
                    <a:pt x="-3450" y="1533828"/>
                    <a:pt x="360" y="1475726"/>
                  </a:cubicBezTo>
                  <a:lnTo>
                    <a:pt x="92752" y="148893"/>
                  </a:lnTo>
                  <a:cubicBezTo>
                    <a:pt x="96562" y="90791"/>
                    <a:pt x="129900" y="41261"/>
                    <a:pt x="182287" y="16496"/>
                  </a:cubicBezTo>
                  <a:cubicBezTo>
                    <a:pt x="234675" y="-9222"/>
                    <a:pt x="293730" y="-4459"/>
                    <a:pt x="341355" y="27926"/>
                  </a:cubicBezTo>
                  <a:lnTo>
                    <a:pt x="1444350" y="771828"/>
                  </a:lnTo>
                  <a:cubicBezTo>
                    <a:pt x="1491975" y="804213"/>
                    <a:pt x="1518645" y="857553"/>
                    <a:pt x="1514835" y="915656"/>
                  </a:cubicBezTo>
                  <a:cubicBezTo>
                    <a:pt x="1511025" y="973758"/>
                    <a:pt x="1477687" y="1023288"/>
                    <a:pt x="1425300" y="1048053"/>
                  </a:cubicBezTo>
                  <a:lnTo>
                    <a:pt x="230865" y="1630983"/>
                  </a:lnTo>
                  <a:cubicBezTo>
                    <a:pt x="208005" y="1641461"/>
                    <a:pt x="184192" y="1647176"/>
                    <a:pt x="160380" y="1647176"/>
                  </a:cubicBezTo>
                  <a:close/>
                  <a:moveTo>
                    <a:pt x="253725" y="5066"/>
                  </a:moveTo>
                  <a:cubicBezTo>
                    <a:pt x="230865" y="5066"/>
                    <a:pt x="208005" y="10781"/>
                    <a:pt x="186097" y="21258"/>
                  </a:cubicBezTo>
                  <a:cubicBezTo>
                    <a:pt x="135615" y="46023"/>
                    <a:pt x="103230" y="93648"/>
                    <a:pt x="99420" y="148893"/>
                  </a:cubicBezTo>
                  <a:lnTo>
                    <a:pt x="7027" y="1475726"/>
                  </a:lnTo>
                  <a:cubicBezTo>
                    <a:pt x="3217" y="1530971"/>
                    <a:pt x="27982" y="1583358"/>
                    <a:pt x="74655" y="1614791"/>
                  </a:cubicBezTo>
                  <a:cubicBezTo>
                    <a:pt x="121327" y="1646223"/>
                    <a:pt x="178477" y="1650033"/>
                    <a:pt x="228960" y="1625268"/>
                  </a:cubicBezTo>
                  <a:lnTo>
                    <a:pt x="1424347" y="1042338"/>
                  </a:lnTo>
                  <a:cubicBezTo>
                    <a:pt x="1474830" y="1017573"/>
                    <a:pt x="1507215" y="969948"/>
                    <a:pt x="1511025" y="914703"/>
                  </a:cubicBezTo>
                  <a:cubicBezTo>
                    <a:pt x="1514835" y="859458"/>
                    <a:pt x="1490070" y="807071"/>
                    <a:pt x="1443397" y="775638"/>
                  </a:cubicBezTo>
                  <a:lnTo>
                    <a:pt x="340402" y="31736"/>
                  </a:lnTo>
                  <a:cubicBezTo>
                    <a:pt x="313732" y="14591"/>
                    <a:pt x="284205" y="5066"/>
                    <a:pt x="253725" y="5066"/>
                  </a:cubicBezTo>
                  <a:close/>
                </a:path>
              </a:pathLst>
            </a:custGeom>
            <a:grpFill/>
            <a:ln w="9525" cap="flat">
              <a:noFill/>
              <a:prstDash val="solid"/>
              <a:miter/>
            </a:ln>
          </p:spPr>
          <p:txBody>
            <a:bodyPr rtlCol="0" anchor="ctr"/>
            <a:lstStyle/>
            <a:p>
              <a:endParaRPr lang="en-US" sz="1730"/>
            </a:p>
          </p:txBody>
        </p:sp>
        <p:sp>
          <p:nvSpPr>
            <p:cNvPr id="63" name="Freeform: Shape 62">
              <a:extLst>
                <a:ext uri="{FF2B5EF4-FFF2-40B4-BE49-F238E27FC236}">
                  <a16:creationId xmlns:a16="http://schemas.microsoft.com/office/drawing/2014/main" id="{CC2E0FF5-A5BB-4D0F-8410-10DCCFA64505}"/>
                </a:ext>
              </a:extLst>
            </p:cNvPr>
            <p:cNvSpPr/>
            <p:nvPr/>
          </p:nvSpPr>
          <p:spPr>
            <a:xfrm>
              <a:off x="5267647" y="2501714"/>
              <a:ext cx="1640193" cy="1544187"/>
            </a:xfrm>
            <a:custGeom>
              <a:avLst/>
              <a:gdLst>
                <a:gd name="connsiteX0" fmla="*/ 159062 w 1640193"/>
                <a:gd name="connsiteY0" fmla="*/ 1544188 h 1544187"/>
                <a:gd name="connsiteX1" fmla="*/ 32379 w 1640193"/>
                <a:gd name="connsiteY1" fmla="*/ 1480370 h 1544187"/>
                <a:gd name="connsiteX2" fmla="*/ 13329 w 1640193"/>
                <a:gd name="connsiteY2" fmla="*/ 1321303 h 1544187"/>
                <a:gd name="connsiteX3" fmla="*/ 532442 w 1640193"/>
                <a:gd name="connsiteY3" fmla="*/ 97340 h 1544187"/>
                <a:gd name="connsiteX4" fmla="*/ 660077 w 1640193"/>
                <a:gd name="connsiteY4" fmla="*/ 1138 h 1544187"/>
                <a:gd name="connsiteX5" fmla="*/ 806762 w 1640193"/>
                <a:gd name="connsiteY5" fmla="*/ 64003 h 1544187"/>
                <a:gd name="connsiteX6" fmla="*/ 1607814 w 1640193"/>
                <a:gd name="connsiteY6" fmla="*/ 1126040 h 1544187"/>
                <a:gd name="connsiteX7" fmla="*/ 1626864 w 1640193"/>
                <a:gd name="connsiteY7" fmla="*/ 1285108 h 1544187"/>
                <a:gd name="connsiteX8" fmla="*/ 1499229 w 1640193"/>
                <a:gd name="connsiteY8" fmla="*/ 1381310 h 1544187"/>
                <a:gd name="connsiteX9" fmla="*/ 179064 w 1640193"/>
                <a:gd name="connsiteY9" fmla="*/ 1543235 h 1544187"/>
                <a:gd name="connsiteX10" fmla="*/ 159062 w 1640193"/>
                <a:gd name="connsiteY10" fmla="*/ 1544188 h 1544187"/>
                <a:gd name="connsiteX11" fmla="*/ 680079 w 1640193"/>
                <a:gd name="connsiteY11" fmla="*/ 4948 h 1544187"/>
                <a:gd name="connsiteX12" fmla="*/ 661029 w 1640193"/>
                <a:gd name="connsiteY12" fmla="*/ 5900 h 1544187"/>
                <a:gd name="connsiteX13" fmla="*/ 538157 w 1640193"/>
                <a:gd name="connsiteY13" fmla="*/ 99245 h 1544187"/>
                <a:gd name="connsiteX14" fmla="*/ 18092 w 1640193"/>
                <a:gd name="connsiteY14" fmla="*/ 1324160 h 1544187"/>
                <a:gd name="connsiteX15" fmla="*/ 37142 w 1640193"/>
                <a:gd name="connsiteY15" fmla="*/ 1477513 h 1544187"/>
                <a:gd name="connsiteX16" fmla="*/ 179064 w 1640193"/>
                <a:gd name="connsiteY16" fmla="*/ 1537520 h 1544187"/>
                <a:gd name="connsiteX17" fmla="*/ 1499229 w 1640193"/>
                <a:gd name="connsiteY17" fmla="*/ 1375595 h 1544187"/>
                <a:gd name="connsiteX18" fmla="*/ 1622102 w 1640193"/>
                <a:gd name="connsiteY18" fmla="*/ 1282250 h 1544187"/>
                <a:gd name="connsiteX19" fmla="*/ 1603052 w 1640193"/>
                <a:gd name="connsiteY19" fmla="*/ 1128898 h 1544187"/>
                <a:gd name="connsiteX20" fmla="*/ 802952 w 1640193"/>
                <a:gd name="connsiteY20" fmla="*/ 66860 h 1544187"/>
                <a:gd name="connsiteX21" fmla="*/ 680079 w 1640193"/>
                <a:gd name="connsiteY21" fmla="*/ 4948 h 154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0193" h="1544187">
                  <a:moveTo>
                    <a:pt x="159062" y="1544188"/>
                  </a:moveTo>
                  <a:cubicBezTo>
                    <a:pt x="109532" y="1544188"/>
                    <a:pt x="62859" y="1521328"/>
                    <a:pt x="32379" y="1480370"/>
                  </a:cubicBezTo>
                  <a:cubicBezTo>
                    <a:pt x="-2863" y="1434650"/>
                    <a:pt x="-9531" y="1374643"/>
                    <a:pt x="13329" y="1321303"/>
                  </a:cubicBezTo>
                  <a:lnTo>
                    <a:pt x="532442" y="97340"/>
                  </a:lnTo>
                  <a:cubicBezTo>
                    <a:pt x="555302" y="44000"/>
                    <a:pt x="602927" y="7805"/>
                    <a:pt x="660077" y="1138"/>
                  </a:cubicBezTo>
                  <a:cubicBezTo>
                    <a:pt x="717227" y="-5530"/>
                    <a:pt x="772472" y="17330"/>
                    <a:pt x="806762" y="64003"/>
                  </a:cubicBezTo>
                  <a:lnTo>
                    <a:pt x="1607814" y="1126040"/>
                  </a:lnTo>
                  <a:cubicBezTo>
                    <a:pt x="1643057" y="1171760"/>
                    <a:pt x="1649724" y="1231768"/>
                    <a:pt x="1626864" y="1285108"/>
                  </a:cubicBezTo>
                  <a:cubicBezTo>
                    <a:pt x="1604004" y="1338448"/>
                    <a:pt x="1556379" y="1374643"/>
                    <a:pt x="1499229" y="1381310"/>
                  </a:cubicBezTo>
                  <a:lnTo>
                    <a:pt x="179064" y="1543235"/>
                  </a:lnTo>
                  <a:cubicBezTo>
                    <a:pt x="172397" y="1544188"/>
                    <a:pt x="165729" y="1544188"/>
                    <a:pt x="159062" y="1544188"/>
                  </a:cubicBezTo>
                  <a:close/>
                  <a:moveTo>
                    <a:pt x="680079" y="4948"/>
                  </a:moveTo>
                  <a:cubicBezTo>
                    <a:pt x="673412" y="4948"/>
                    <a:pt x="666744" y="4948"/>
                    <a:pt x="661029" y="5900"/>
                  </a:cubicBezTo>
                  <a:cubicBezTo>
                    <a:pt x="605784" y="12568"/>
                    <a:pt x="559112" y="47810"/>
                    <a:pt x="538157" y="99245"/>
                  </a:cubicBezTo>
                  <a:lnTo>
                    <a:pt x="18092" y="1324160"/>
                  </a:lnTo>
                  <a:cubicBezTo>
                    <a:pt x="-3816" y="1375595"/>
                    <a:pt x="2852" y="1432745"/>
                    <a:pt x="37142" y="1477513"/>
                  </a:cubicBezTo>
                  <a:cubicBezTo>
                    <a:pt x="70479" y="1522280"/>
                    <a:pt x="123819" y="1544188"/>
                    <a:pt x="179064" y="1537520"/>
                  </a:cubicBezTo>
                  <a:lnTo>
                    <a:pt x="1499229" y="1375595"/>
                  </a:lnTo>
                  <a:cubicBezTo>
                    <a:pt x="1554474" y="1368928"/>
                    <a:pt x="1601147" y="1333685"/>
                    <a:pt x="1622102" y="1282250"/>
                  </a:cubicBezTo>
                  <a:cubicBezTo>
                    <a:pt x="1644009" y="1230815"/>
                    <a:pt x="1637342" y="1173665"/>
                    <a:pt x="1603052" y="1128898"/>
                  </a:cubicBezTo>
                  <a:lnTo>
                    <a:pt x="802952" y="66860"/>
                  </a:lnTo>
                  <a:cubicBezTo>
                    <a:pt x="773424" y="27808"/>
                    <a:pt x="728657" y="4948"/>
                    <a:pt x="680079" y="4948"/>
                  </a:cubicBezTo>
                  <a:close/>
                </a:path>
              </a:pathLst>
            </a:custGeom>
            <a:grpFill/>
            <a:ln w="9525" cap="flat">
              <a:noFill/>
              <a:prstDash val="solid"/>
              <a:miter/>
            </a:ln>
          </p:spPr>
          <p:txBody>
            <a:bodyPr rtlCol="0" anchor="ctr"/>
            <a:lstStyle/>
            <a:p>
              <a:endParaRPr lang="en-US" sz="1730"/>
            </a:p>
          </p:txBody>
        </p:sp>
        <p:sp>
          <p:nvSpPr>
            <p:cNvPr id="64" name="Freeform: Shape 63">
              <a:extLst>
                <a:ext uri="{FF2B5EF4-FFF2-40B4-BE49-F238E27FC236}">
                  <a16:creationId xmlns:a16="http://schemas.microsoft.com/office/drawing/2014/main" id="{0A798B21-078E-4812-94B9-30093D70246A}"/>
                </a:ext>
              </a:extLst>
            </p:cNvPr>
            <p:cNvSpPr/>
            <p:nvPr/>
          </p:nvSpPr>
          <p:spPr>
            <a:xfrm>
              <a:off x="5184232" y="2459493"/>
              <a:ext cx="1623190" cy="1584503"/>
            </a:xfrm>
            <a:custGeom>
              <a:avLst/>
              <a:gdLst>
                <a:gd name="connsiteX0" fmla="*/ 1462629 w 1623190"/>
                <a:gd name="connsiteY0" fmla="*/ 1584504 h 1584503"/>
                <a:gd name="connsiteX1" fmla="*/ 1428339 w 1623190"/>
                <a:gd name="connsiteY1" fmla="*/ 1580694 h 1584503"/>
                <a:gd name="connsiteX2" fmla="*/ 127224 w 1623190"/>
                <a:gd name="connsiteY2" fmla="*/ 1304469 h 1584503"/>
                <a:gd name="connsiteX3" fmla="*/ 8162 w 1623190"/>
                <a:gd name="connsiteY3" fmla="*/ 1197789 h 1584503"/>
                <a:gd name="connsiteX4" fmla="*/ 41499 w 1623190"/>
                <a:gd name="connsiteY4" fmla="*/ 1041579 h 1584503"/>
                <a:gd name="connsiteX5" fmla="*/ 932087 w 1623190"/>
                <a:gd name="connsiteY5" fmla="*/ 52884 h 1584503"/>
                <a:gd name="connsiteX6" fmla="*/ 1084487 w 1623190"/>
                <a:gd name="connsiteY6" fmla="*/ 3354 h 1584503"/>
                <a:gd name="connsiteX7" fmla="*/ 1203549 w 1623190"/>
                <a:gd name="connsiteY7" fmla="*/ 110034 h 1584503"/>
                <a:gd name="connsiteX8" fmla="*/ 1615029 w 1623190"/>
                <a:gd name="connsiteY8" fmla="*/ 1374954 h 1584503"/>
                <a:gd name="connsiteX9" fmla="*/ 1581692 w 1623190"/>
                <a:gd name="connsiteY9" fmla="*/ 1531164 h 1584503"/>
                <a:gd name="connsiteX10" fmla="*/ 1462629 w 1623190"/>
                <a:gd name="connsiteY10" fmla="*/ 1584504 h 1584503"/>
                <a:gd name="connsiteX11" fmla="*/ 1050197 w 1623190"/>
                <a:gd name="connsiteY11" fmla="*/ 5259 h 1584503"/>
                <a:gd name="connsiteX12" fmla="*/ 935897 w 1623190"/>
                <a:gd name="connsiteY12" fmla="*/ 56694 h 1584503"/>
                <a:gd name="connsiteX13" fmla="*/ 45309 w 1623190"/>
                <a:gd name="connsiteY13" fmla="*/ 1044436 h 1584503"/>
                <a:gd name="connsiteX14" fmla="*/ 12924 w 1623190"/>
                <a:gd name="connsiteY14" fmla="*/ 1194931 h 1584503"/>
                <a:gd name="connsiteX15" fmla="*/ 127224 w 1623190"/>
                <a:gd name="connsiteY15" fmla="*/ 1297801 h 1584503"/>
                <a:gd name="connsiteX16" fmla="*/ 1428339 w 1623190"/>
                <a:gd name="connsiteY16" fmla="*/ 1574026 h 1584503"/>
                <a:gd name="connsiteX17" fmla="*/ 1575024 w 1623190"/>
                <a:gd name="connsiteY17" fmla="*/ 1526401 h 1584503"/>
                <a:gd name="connsiteX18" fmla="*/ 1607409 w 1623190"/>
                <a:gd name="connsiteY18" fmla="*/ 1375906 h 1584503"/>
                <a:gd name="connsiteX19" fmla="*/ 1197834 w 1623190"/>
                <a:gd name="connsiteY19" fmla="*/ 111939 h 1584503"/>
                <a:gd name="connsiteX20" fmla="*/ 1083534 w 1623190"/>
                <a:gd name="connsiteY20" fmla="*/ 9069 h 1584503"/>
                <a:gd name="connsiteX21" fmla="*/ 1050197 w 1623190"/>
                <a:gd name="connsiteY21" fmla="*/ 5259 h 1584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23190" h="1584503">
                  <a:moveTo>
                    <a:pt x="1462629" y="1584504"/>
                  </a:moveTo>
                  <a:cubicBezTo>
                    <a:pt x="1451199" y="1584504"/>
                    <a:pt x="1439769" y="1583551"/>
                    <a:pt x="1428339" y="1580694"/>
                  </a:cubicBezTo>
                  <a:lnTo>
                    <a:pt x="127224" y="1304469"/>
                  </a:lnTo>
                  <a:cubicBezTo>
                    <a:pt x="71027" y="1292086"/>
                    <a:pt x="26259" y="1252081"/>
                    <a:pt x="8162" y="1197789"/>
                  </a:cubicBezTo>
                  <a:cubicBezTo>
                    <a:pt x="-9936" y="1142544"/>
                    <a:pt x="2447" y="1084441"/>
                    <a:pt x="41499" y="1041579"/>
                  </a:cubicBezTo>
                  <a:lnTo>
                    <a:pt x="932087" y="52884"/>
                  </a:lnTo>
                  <a:cubicBezTo>
                    <a:pt x="971139" y="10021"/>
                    <a:pt x="1027337" y="-8076"/>
                    <a:pt x="1084487" y="3354"/>
                  </a:cubicBezTo>
                  <a:cubicBezTo>
                    <a:pt x="1140684" y="15736"/>
                    <a:pt x="1185452" y="55741"/>
                    <a:pt x="1203549" y="110034"/>
                  </a:cubicBezTo>
                  <a:lnTo>
                    <a:pt x="1615029" y="1374954"/>
                  </a:lnTo>
                  <a:cubicBezTo>
                    <a:pt x="1633127" y="1430199"/>
                    <a:pt x="1620744" y="1488301"/>
                    <a:pt x="1581692" y="1531164"/>
                  </a:cubicBezTo>
                  <a:cubicBezTo>
                    <a:pt x="1549307" y="1566406"/>
                    <a:pt x="1507397" y="1584504"/>
                    <a:pt x="1462629" y="1584504"/>
                  </a:cubicBezTo>
                  <a:close/>
                  <a:moveTo>
                    <a:pt x="1050197" y="5259"/>
                  </a:moveTo>
                  <a:cubicBezTo>
                    <a:pt x="1007334" y="5259"/>
                    <a:pt x="966377" y="23356"/>
                    <a:pt x="935897" y="56694"/>
                  </a:cubicBezTo>
                  <a:lnTo>
                    <a:pt x="45309" y="1044436"/>
                  </a:lnTo>
                  <a:cubicBezTo>
                    <a:pt x="8162" y="1086346"/>
                    <a:pt x="-4221" y="1142544"/>
                    <a:pt x="12924" y="1194931"/>
                  </a:cubicBezTo>
                  <a:cubicBezTo>
                    <a:pt x="30069" y="1248271"/>
                    <a:pt x="72932" y="1286371"/>
                    <a:pt x="127224" y="1297801"/>
                  </a:cubicBezTo>
                  <a:lnTo>
                    <a:pt x="1428339" y="1574026"/>
                  </a:lnTo>
                  <a:cubicBezTo>
                    <a:pt x="1482632" y="1585456"/>
                    <a:pt x="1537877" y="1567359"/>
                    <a:pt x="1575024" y="1526401"/>
                  </a:cubicBezTo>
                  <a:cubicBezTo>
                    <a:pt x="1612172" y="1484491"/>
                    <a:pt x="1624554" y="1428294"/>
                    <a:pt x="1607409" y="1375906"/>
                  </a:cubicBezTo>
                  <a:lnTo>
                    <a:pt x="1197834" y="111939"/>
                  </a:lnTo>
                  <a:cubicBezTo>
                    <a:pt x="1180689" y="58599"/>
                    <a:pt x="1137827" y="20499"/>
                    <a:pt x="1083534" y="9069"/>
                  </a:cubicBezTo>
                  <a:cubicBezTo>
                    <a:pt x="1072104" y="6211"/>
                    <a:pt x="1060674" y="5259"/>
                    <a:pt x="1050197" y="5259"/>
                  </a:cubicBezTo>
                  <a:close/>
                </a:path>
              </a:pathLst>
            </a:custGeom>
            <a:grpFill/>
            <a:ln w="9525" cap="flat">
              <a:noFill/>
              <a:prstDash val="solid"/>
              <a:miter/>
            </a:ln>
          </p:spPr>
          <p:txBody>
            <a:bodyPr rtlCol="0" anchor="ctr"/>
            <a:lstStyle/>
            <a:p>
              <a:endParaRPr lang="en-US" sz="1730"/>
            </a:p>
          </p:txBody>
        </p:sp>
        <p:sp>
          <p:nvSpPr>
            <p:cNvPr id="65" name="Freeform: Shape 64">
              <a:extLst>
                <a:ext uri="{FF2B5EF4-FFF2-40B4-BE49-F238E27FC236}">
                  <a16:creationId xmlns:a16="http://schemas.microsoft.com/office/drawing/2014/main" id="{AC19297F-DA07-4516-9BBF-8659DF752EE0}"/>
                </a:ext>
              </a:extLst>
            </p:cNvPr>
            <p:cNvSpPr/>
            <p:nvPr/>
          </p:nvSpPr>
          <p:spPr>
            <a:xfrm>
              <a:off x="5197133" y="2512353"/>
              <a:ext cx="1483088" cy="1650706"/>
            </a:xfrm>
            <a:custGeom>
              <a:avLst/>
              <a:gdLst>
                <a:gd name="connsiteX0" fmla="*/ 1300186 w 1483088"/>
                <a:gd name="connsiteY0" fmla="*/ 1650706 h 1650706"/>
                <a:gd name="connsiteX1" fmla="*/ 1218271 w 1483088"/>
                <a:gd name="connsiteY1" fmla="*/ 1627846 h 1650706"/>
                <a:gd name="connsiteX2" fmla="*/ 77176 w 1483088"/>
                <a:gd name="connsiteY2" fmla="*/ 942046 h 1650706"/>
                <a:gd name="connsiteX3" fmla="*/ 23 w 1483088"/>
                <a:gd name="connsiteY3" fmla="*/ 802029 h 1650706"/>
                <a:gd name="connsiteX4" fmla="*/ 81938 w 1483088"/>
                <a:gd name="connsiteY4" fmla="*/ 664869 h 1650706"/>
                <a:gd name="connsiteX5" fmla="*/ 1245893 w 1483088"/>
                <a:gd name="connsiteY5" fmla="*/ 20026 h 1650706"/>
                <a:gd name="connsiteX6" fmla="*/ 1405913 w 1483088"/>
                <a:gd name="connsiteY6" fmla="*/ 22884 h 1650706"/>
                <a:gd name="connsiteX7" fmla="*/ 1483066 w 1483088"/>
                <a:gd name="connsiteY7" fmla="*/ 162901 h 1650706"/>
                <a:gd name="connsiteX8" fmla="*/ 1460206 w 1483088"/>
                <a:gd name="connsiteY8" fmla="*/ 1493544 h 1650706"/>
                <a:gd name="connsiteX9" fmla="*/ 1378291 w 1483088"/>
                <a:gd name="connsiteY9" fmla="*/ 1630704 h 1650706"/>
                <a:gd name="connsiteX10" fmla="*/ 1300186 w 1483088"/>
                <a:gd name="connsiteY10" fmla="*/ 1650706 h 1650706"/>
                <a:gd name="connsiteX11" fmla="*/ 1323046 w 1483088"/>
                <a:gd name="connsiteY11" fmla="*/ 5739 h 1650706"/>
                <a:gd name="connsiteX12" fmla="*/ 1247798 w 1483088"/>
                <a:gd name="connsiteY12" fmla="*/ 25741 h 1650706"/>
                <a:gd name="connsiteX13" fmla="*/ 84796 w 1483088"/>
                <a:gd name="connsiteY13" fmla="*/ 669631 h 1650706"/>
                <a:gd name="connsiteX14" fmla="*/ 5738 w 1483088"/>
                <a:gd name="connsiteY14" fmla="*/ 802029 h 1650706"/>
                <a:gd name="connsiteX15" fmla="*/ 80033 w 1483088"/>
                <a:gd name="connsiteY15" fmla="*/ 937284 h 1650706"/>
                <a:gd name="connsiteX16" fmla="*/ 1220176 w 1483088"/>
                <a:gd name="connsiteY16" fmla="*/ 1622131 h 1650706"/>
                <a:gd name="connsiteX17" fmla="*/ 1374481 w 1483088"/>
                <a:gd name="connsiteY17" fmla="*/ 1624989 h 1650706"/>
                <a:gd name="connsiteX18" fmla="*/ 1453538 w 1483088"/>
                <a:gd name="connsiteY18" fmla="*/ 1492591 h 1650706"/>
                <a:gd name="connsiteX19" fmla="*/ 1456396 w 1483088"/>
                <a:gd name="connsiteY19" fmla="*/ 1492591 h 1650706"/>
                <a:gd name="connsiteX20" fmla="*/ 1453538 w 1483088"/>
                <a:gd name="connsiteY20" fmla="*/ 1492591 h 1650706"/>
                <a:gd name="connsiteX21" fmla="*/ 1476398 w 1483088"/>
                <a:gd name="connsiteY21" fmla="*/ 161949 h 1650706"/>
                <a:gd name="connsiteX22" fmla="*/ 1401151 w 1483088"/>
                <a:gd name="connsiteY22" fmla="*/ 26694 h 1650706"/>
                <a:gd name="connsiteX23" fmla="*/ 1323046 w 1483088"/>
                <a:gd name="connsiteY23" fmla="*/ 5739 h 1650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3088" h="1650706">
                  <a:moveTo>
                    <a:pt x="1300186" y="1650706"/>
                  </a:moveTo>
                  <a:cubicBezTo>
                    <a:pt x="1271611" y="1650706"/>
                    <a:pt x="1243036" y="1643086"/>
                    <a:pt x="1218271" y="1627846"/>
                  </a:cubicBezTo>
                  <a:lnTo>
                    <a:pt x="77176" y="942046"/>
                  </a:lnTo>
                  <a:cubicBezTo>
                    <a:pt x="27646" y="912519"/>
                    <a:pt x="-929" y="860131"/>
                    <a:pt x="23" y="802029"/>
                  </a:cubicBezTo>
                  <a:cubicBezTo>
                    <a:pt x="976" y="743926"/>
                    <a:pt x="31456" y="693444"/>
                    <a:pt x="81938" y="664869"/>
                  </a:cubicBezTo>
                  <a:lnTo>
                    <a:pt x="1245893" y="20026"/>
                  </a:lnTo>
                  <a:cubicBezTo>
                    <a:pt x="1296376" y="-7596"/>
                    <a:pt x="1356383" y="-6644"/>
                    <a:pt x="1405913" y="22884"/>
                  </a:cubicBezTo>
                  <a:cubicBezTo>
                    <a:pt x="1455443" y="52411"/>
                    <a:pt x="1484018" y="104799"/>
                    <a:pt x="1483066" y="162901"/>
                  </a:cubicBezTo>
                  <a:lnTo>
                    <a:pt x="1460206" y="1493544"/>
                  </a:lnTo>
                  <a:cubicBezTo>
                    <a:pt x="1459253" y="1551646"/>
                    <a:pt x="1428773" y="1602129"/>
                    <a:pt x="1378291" y="1630704"/>
                  </a:cubicBezTo>
                  <a:cubicBezTo>
                    <a:pt x="1353526" y="1644039"/>
                    <a:pt x="1326856" y="1650706"/>
                    <a:pt x="1300186" y="1650706"/>
                  </a:cubicBezTo>
                  <a:close/>
                  <a:moveTo>
                    <a:pt x="1323046" y="5739"/>
                  </a:moveTo>
                  <a:cubicBezTo>
                    <a:pt x="1297328" y="5739"/>
                    <a:pt x="1271611" y="12406"/>
                    <a:pt x="1247798" y="25741"/>
                  </a:cubicBezTo>
                  <a:lnTo>
                    <a:pt x="84796" y="669631"/>
                  </a:lnTo>
                  <a:cubicBezTo>
                    <a:pt x="36218" y="696301"/>
                    <a:pt x="6691" y="745831"/>
                    <a:pt x="5738" y="802029"/>
                  </a:cubicBezTo>
                  <a:cubicBezTo>
                    <a:pt x="4786" y="858226"/>
                    <a:pt x="32408" y="908709"/>
                    <a:pt x="80033" y="937284"/>
                  </a:cubicBezTo>
                  <a:lnTo>
                    <a:pt x="1220176" y="1622131"/>
                  </a:lnTo>
                  <a:cubicBezTo>
                    <a:pt x="1267801" y="1650706"/>
                    <a:pt x="1325903" y="1651659"/>
                    <a:pt x="1374481" y="1624989"/>
                  </a:cubicBezTo>
                  <a:cubicBezTo>
                    <a:pt x="1423058" y="1598319"/>
                    <a:pt x="1452586" y="1548789"/>
                    <a:pt x="1453538" y="1492591"/>
                  </a:cubicBezTo>
                  <a:lnTo>
                    <a:pt x="1456396" y="1492591"/>
                  </a:lnTo>
                  <a:lnTo>
                    <a:pt x="1453538" y="1492591"/>
                  </a:lnTo>
                  <a:lnTo>
                    <a:pt x="1476398" y="161949"/>
                  </a:lnTo>
                  <a:cubicBezTo>
                    <a:pt x="1477351" y="105751"/>
                    <a:pt x="1449728" y="55269"/>
                    <a:pt x="1401151" y="26694"/>
                  </a:cubicBezTo>
                  <a:cubicBezTo>
                    <a:pt x="1378291" y="13359"/>
                    <a:pt x="1350668" y="5739"/>
                    <a:pt x="1323046" y="5739"/>
                  </a:cubicBezTo>
                  <a:close/>
                </a:path>
              </a:pathLst>
            </a:custGeom>
            <a:grpFill/>
            <a:ln w="9525" cap="flat">
              <a:noFill/>
              <a:prstDash val="solid"/>
              <a:miter/>
            </a:ln>
          </p:spPr>
          <p:txBody>
            <a:bodyPr rtlCol="0" anchor="ctr"/>
            <a:lstStyle/>
            <a:p>
              <a:endParaRPr lang="en-US" sz="1730"/>
            </a:p>
          </p:txBody>
        </p:sp>
        <p:sp>
          <p:nvSpPr>
            <p:cNvPr id="66" name="Freeform: Shape 65">
              <a:extLst>
                <a:ext uri="{FF2B5EF4-FFF2-40B4-BE49-F238E27FC236}">
                  <a16:creationId xmlns:a16="http://schemas.microsoft.com/office/drawing/2014/main" id="{A3AE18E5-A02F-40DE-8341-C45B4B2DA52E}"/>
                </a:ext>
              </a:extLst>
            </p:cNvPr>
            <p:cNvSpPr/>
            <p:nvPr/>
          </p:nvSpPr>
          <p:spPr>
            <a:xfrm>
              <a:off x="5302425" y="2655449"/>
              <a:ext cx="1631597" cy="1570475"/>
            </a:xfrm>
            <a:custGeom>
              <a:avLst/>
              <a:gdLst>
                <a:gd name="connsiteX0" fmla="*/ 1014871 w 1631597"/>
                <a:gd name="connsiteY0" fmla="*/ 1570476 h 1570475"/>
                <a:gd name="connsiteX1" fmla="*/ 892951 w 1631597"/>
                <a:gd name="connsiteY1" fmla="*/ 1513326 h 1570475"/>
                <a:gd name="connsiteX2" fmla="*/ 37606 w 1631597"/>
                <a:gd name="connsiteY2" fmla="*/ 494151 h 1570475"/>
                <a:gd name="connsiteX3" fmla="*/ 9984 w 1631597"/>
                <a:gd name="connsiteY3" fmla="*/ 336988 h 1570475"/>
                <a:gd name="connsiteX4" fmla="*/ 132856 w 1631597"/>
                <a:gd name="connsiteY4" fmla="*/ 234118 h 1570475"/>
                <a:gd name="connsiteX5" fmla="*/ 1443496 w 1631597"/>
                <a:gd name="connsiteY5" fmla="*/ 2660 h 1570475"/>
                <a:gd name="connsiteX6" fmla="*/ 1593991 w 1631597"/>
                <a:gd name="connsiteY6" fmla="*/ 56953 h 1570475"/>
                <a:gd name="connsiteX7" fmla="*/ 1621614 w 1631597"/>
                <a:gd name="connsiteY7" fmla="*/ 214115 h 1570475"/>
                <a:gd name="connsiteX8" fmla="*/ 1166319 w 1631597"/>
                <a:gd name="connsiteY8" fmla="*/ 1464748 h 1570475"/>
                <a:gd name="connsiteX9" fmla="*/ 1043446 w 1631597"/>
                <a:gd name="connsiteY9" fmla="*/ 1567618 h 1570475"/>
                <a:gd name="connsiteX10" fmla="*/ 1014871 w 1631597"/>
                <a:gd name="connsiteY10" fmla="*/ 1570476 h 1570475"/>
                <a:gd name="connsiteX11" fmla="*/ 1471119 w 1631597"/>
                <a:gd name="connsiteY11" fmla="*/ 6470 h 1570475"/>
                <a:gd name="connsiteX12" fmla="*/ 1443496 w 1631597"/>
                <a:gd name="connsiteY12" fmla="*/ 9328 h 1570475"/>
                <a:gd name="connsiteX13" fmla="*/ 133809 w 1631597"/>
                <a:gd name="connsiteY13" fmla="*/ 239833 h 1570475"/>
                <a:gd name="connsiteX14" fmla="*/ 15699 w 1631597"/>
                <a:gd name="connsiteY14" fmla="*/ 338893 h 1570475"/>
                <a:gd name="connsiteX15" fmla="*/ 42369 w 1631597"/>
                <a:gd name="connsiteY15" fmla="*/ 491293 h 1570475"/>
                <a:gd name="connsiteX16" fmla="*/ 897714 w 1631597"/>
                <a:gd name="connsiteY16" fmla="*/ 1510468 h 1570475"/>
                <a:gd name="connsiteX17" fmla="*/ 1042494 w 1631597"/>
                <a:gd name="connsiteY17" fmla="*/ 1562856 h 1570475"/>
                <a:gd name="connsiteX18" fmla="*/ 1160604 w 1631597"/>
                <a:gd name="connsiteY18" fmla="*/ 1463796 h 1570475"/>
                <a:gd name="connsiteX19" fmla="*/ 1163461 w 1631597"/>
                <a:gd name="connsiteY19" fmla="*/ 1464748 h 1570475"/>
                <a:gd name="connsiteX20" fmla="*/ 1160604 w 1631597"/>
                <a:gd name="connsiteY20" fmla="*/ 1463796 h 1570475"/>
                <a:gd name="connsiteX21" fmla="*/ 1615899 w 1631597"/>
                <a:gd name="connsiteY21" fmla="*/ 213163 h 1570475"/>
                <a:gd name="connsiteX22" fmla="*/ 1589229 w 1631597"/>
                <a:gd name="connsiteY22" fmla="*/ 60763 h 1570475"/>
                <a:gd name="connsiteX23" fmla="*/ 1471119 w 1631597"/>
                <a:gd name="connsiteY23" fmla="*/ 6470 h 157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1597" h="1570475">
                  <a:moveTo>
                    <a:pt x="1014871" y="1570476"/>
                  </a:moveTo>
                  <a:cubicBezTo>
                    <a:pt x="968199" y="1570476"/>
                    <a:pt x="924384" y="1550473"/>
                    <a:pt x="892951" y="1513326"/>
                  </a:cubicBezTo>
                  <a:lnTo>
                    <a:pt x="37606" y="494151"/>
                  </a:lnTo>
                  <a:cubicBezTo>
                    <a:pt x="459" y="450336"/>
                    <a:pt x="-10019" y="391281"/>
                    <a:pt x="9984" y="336988"/>
                  </a:cubicBezTo>
                  <a:cubicBezTo>
                    <a:pt x="29986" y="282695"/>
                    <a:pt x="75706" y="244595"/>
                    <a:pt x="132856" y="234118"/>
                  </a:cubicBezTo>
                  <a:lnTo>
                    <a:pt x="1443496" y="2660"/>
                  </a:lnTo>
                  <a:cubicBezTo>
                    <a:pt x="1500646" y="-7817"/>
                    <a:pt x="1556844" y="13138"/>
                    <a:pt x="1593991" y="56953"/>
                  </a:cubicBezTo>
                  <a:cubicBezTo>
                    <a:pt x="1631139" y="100768"/>
                    <a:pt x="1641616" y="159823"/>
                    <a:pt x="1621614" y="214115"/>
                  </a:cubicBezTo>
                  <a:lnTo>
                    <a:pt x="1166319" y="1464748"/>
                  </a:lnTo>
                  <a:cubicBezTo>
                    <a:pt x="1146316" y="1519041"/>
                    <a:pt x="1100596" y="1557141"/>
                    <a:pt x="1043446" y="1567618"/>
                  </a:cubicBezTo>
                  <a:cubicBezTo>
                    <a:pt x="1033921" y="1569523"/>
                    <a:pt x="1024396" y="1570476"/>
                    <a:pt x="1014871" y="1570476"/>
                  </a:cubicBezTo>
                  <a:close/>
                  <a:moveTo>
                    <a:pt x="1471119" y="6470"/>
                  </a:moveTo>
                  <a:cubicBezTo>
                    <a:pt x="1461594" y="6470"/>
                    <a:pt x="1453021" y="7423"/>
                    <a:pt x="1443496" y="9328"/>
                  </a:cubicBezTo>
                  <a:lnTo>
                    <a:pt x="133809" y="239833"/>
                  </a:lnTo>
                  <a:cubicBezTo>
                    <a:pt x="78564" y="249358"/>
                    <a:pt x="34749" y="286506"/>
                    <a:pt x="15699" y="338893"/>
                  </a:cubicBezTo>
                  <a:cubicBezTo>
                    <a:pt x="-3351" y="391281"/>
                    <a:pt x="6174" y="448430"/>
                    <a:pt x="42369" y="491293"/>
                  </a:cubicBezTo>
                  <a:lnTo>
                    <a:pt x="897714" y="1510468"/>
                  </a:lnTo>
                  <a:cubicBezTo>
                    <a:pt x="933909" y="1553331"/>
                    <a:pt x="988201" y="1573333"/>
                    <a:pt x="1042494" y="1562856"/>
                  </a:cubicBezTo>
                  <a:cubicBezTo>
                    <a:pt x="1097739" y="1553331"/>
                    <a:pt x="1141554" y="1516183"/>
                    <a:pt x="1160604" y="1463796"/>
                  </a:cubicBezTo>
                  <a:lnTo>
                    <a:pt x="1163461" y="1464748"/>
                  </a:lnTo>
                  <a:lnTo>
                    <a:pt x="1160604" y="1463796"/>
                  </a:lnTo>
                  <a:lnTo>
                    <a:pt x="1615899" y="213163"/>
                  </a:lnTo>
                  <a:cubicBezTo>
                    <a:pt x="1634949" y="160775"/>
                    <a:pt x="1625424" y="103625"/>
                    <a:pt x="1589229" y="60763"/>
                  </a:cubicBezTo>
                  <a:cubicBezTo>
                    <a:pt x="1558749" y="25520"/>
                    <a:pt x="1515886" y="6470"/>
                    <a:pt x="1471119" y="6470"/>
                  </a:cubicBezTo>
                  <a:close/>
                </a:path>
              </a:pathLst>
            </a:custGeom>
            <a:grpFill/>
            <a:ln w="9525" cap="flat">
              <a:noFill/>
              <a:prstDash val="solid"/>
              <a:miter/>
            </a:ln>
          </p:spPr>
          <p:txBody>
            <a:bodyPr rtlCol="0" anchor="ctr"/>
            <a:lstStyle/>
            <a:p>
              <a:endParaRPr lang="en-US" sz="1730"/>
            </a:p>
          </p:txBody>
        </p:sp>
        <p:sp>
          <p:nvSpPr>
            <p:cNvPr id="67" name="Freeform: Shape 66">
              <a:extLst>
                <a:ext uri="{FF2B5EF4-FFF2-40B4-BE49-F238E27FC236}">
                  <a16:creationId xmlns:a16="http://schemas.microsoft.com/office/drawing/2014/main" id="{54B1BE0D-C50F-42D3-A3BE-D285180D9CB2}"/>
                </a:ext>
              </a:extLst>
            </p:cNvPr>
            <p:cNvSpPr/>
            <p:nvPr/>
          </p:nvSpPr>
          <p:spPr>
            <a:xfrm>
              <a:off x="5490992" y="2665438"/>
              <a:ext cx="1634512" cy="1562390"/>
            </a:xfrm>
            <a:custGeom>
              <a:avLst/>
              <a:gdLst>
                <a:gd name="connsiteX0" fmla="*/ 637710 w 1634512"/>
                <a:gd name="connsiteY0" fmla="*/ 1562391 h 1562390"/>
                <a:gd name="connsiteX1" fmla="*/ 611992 w 1634512"/>
                <a:gd name="connsiteY1" fmla="*/ 1560486 h 1562390"/>
                <a:gd name="connsiteX2" fmla="*/ 488167 w 1634512"/>
                <a:gd name="connsiteY2" fmla="*/ 1459521 h 1562390"/>
                <a:gd name="connsiteX3" fmla="*/ 10965 w 1634512"/>
                <a:gd name="connsiteY3" fmla="*/ 217461 h 1562390"/>
                <a:gd name="connsiteX4" fmla="*/ 35730 w 1634512"/>
                <a:gd name="connsiteY4" fmla="*/ 59346 h 1562390"/>
                <a:gd name="connsiteX5" fmla="*/ 185272 w 1634512"/>
                <a:gd name="connsiteY5" fmla="*/ 2196 h 1562390"/>
                <a:gd name="connsiteX6" fmla="*/ 1499723 w 1634512"/>
                <a:gd name="connsiteY6" fmla="*/ 209841 h 1562390"/>
                <a:gd name="connsiteX7" fmla="*/ 1623548 w 1634512"/>
                <a:gd name="connsiteY7" fmla="*/ 310806 h 1562390"/>
                <a:gd name="connsiteX8" fmla="*/ 1598782 w 1634512"/>
                <a:gd name="connsiteY8" fmla="*/ 468921 h 1562390"/>
                <a:gd name="connsiteX9" fmla="*/ 761535 w 1634512"/>
                <a:gd name="connsiteY9" fmla="*/ 1502383 h 1562390"/>
                <a:gd name="connsiteX10" fmla="*/ 759630 w 1634512"/>
                <a:gd name="connsiteY10" fmla="*/ 1500478 h 1562390"/>
                <a:gd name="connsiteX11" fmla="*/ 761535 w 1634512"/>
                <a:gd name="connsiteY11" fmla="*/ 1502383 h 1562390"/>
                <a:gd name="connsiteX12" fmla="*/ 637710 w 1634512"/>
                <a:gd name="connsiteY12" fmla="*/ 1562391 h 1562390"/>
                <a:gd name="connsiteX13" fmla="*/ 159555 w 1634512"/>
                <a:gd name="connsiteY13" fmla="*/ 6006 h 1562390"/>
                <a:gd name="connsiteX14" fmla="*/ 40492 w 1634512"/>
                <a:gd name="connsiteY14" fmla="*/ 63156 h 1562390"/>
                <a:gd name="connsiteX15" fmla="*/ 16680 w 1634512"/>
                <a:gd name="connsiteY15" fmla="*/ 215556 h 1562390"/>
                <a:gd name="connsiteX16" fmla="*/ 493882 w 1634512"/>
                <a:gd name="connsiteY16" fmla="*/ 1457616 h 1562390"/>
                <a:gd name="connsiteX17" fmla="*/ 613897 w 1634512"/>
                <a:gd name="connsiteY17" fmla="*/ 1554771 h 1562390"/>
                <a:gd name="connsiteX18" fmla="*/ 757725 w 1634512"/>
                <a:gd name="connsiteY18" fmla="*/ 1499526 h 1562390"/>
                <a:gd name="connsiteX19" fmla="*/ 1594020 w 1634512"/>
                <a:gd name="connsiteY19" fmla="*/ 465111 h 1562390"/>
                <a:gd name="connsiteX20" fmla="*/ 1617832 w 1634512"/>
                <a:gd name="connsiteY20" fmla="*/ 312711 h 1562390"/>
                <a:gd name="connsiteX21" fmla="*/ 1497817 w 1634512"/>
                <a:gd name="connsiteY21" fmla="*/ 215556 h 1562390"/>
                <a:gd name="connsiteX22" fmla="*/ 184320 w 1634512"/>
                <a:gd name="connsiteY22" fmla="*/ 7911 h 1562390"/>
                <a:gd name="connsiteX23" fmla="*/ 159555 w 1634512"/>
                <a:gd name="connsiteY23" fmla="*/ 6006 h 15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4512" h="1562390">
                  <a:moveTo>
                    <a:pt x="637710" y="1562391"/>
                  </a:moveTo>
                  <a:cubicBezTo>
                    <a:pt x="629137" y="1562391"/>
                    <a:pt x="620565" y="1561438"/>
                    <a:pt x="611992" y="1560486"/>
                  </a:cubicBezTo>
                  <a:cubicBezTo>
                    <a:pt x="554842" y="1551913"/>
                    <a:pt x="508170" y="1513813"/>
                    <a:pt x="488167" y="1459521"/>
                  </a:cubicBezTo>
                  <a:lnTo>
                    <a:pt x="10965" y="217461"/>
                  </a:lnTo>
                  <a:cubicBezTo>
                    <a:pt x="-9990" y="163168"/>
                    <a:pt x="-465" y="104113"/>
                    <a:pt x="35730" y="59346"/>
                  </a:cubicBezTo>
                  <a:cubicBezTo>
                    <a:pt x="71925" y="14578"/>
                    <a:pt x="128122" y="-7329"/>
                    <a:pt x="185272" y="2196"/>
                  </a:cubicBezTo>
                  <a:lnTo>
                    <a:pt x="1499723" y="209841"/>
                  </a:lnTo>
                  <a:cubicBezTo>
                    <a:pt x="1556873" y="218413"/>
                    <a:pt x="1603545" y="256513"/>
                    <a:pt x="1623548" y="310806"/>
                  </a:cubicBezTo>
                  <a:cubicBezTo>
                    <a:pt x="1644502" y="365098"/>
                    <a:pt x="1634977" y="424153"/>
                    <a:pt x="1598782" y="468921"/>
                  </a:cubicBezTo>
                  <a:lnTo>
                    <a:pt x="761535" y="1502383"/>
                  </a:lnTo>
                  <a:lnTo>
                    <a:pt x="759630" y="1500478"/>
                  </a:lnTo>
                  <a:lnTo>
                    <a:pt x="761535" y="1502383"/>
                  </a:lnTo>
                  <a:cubicBezTo>
                    <a:pt x="730102" y="1541436"/>
                    <a:pt x="685335" y="1562391"/>
                    <a:pt x="637710" y="1562391"/>
                  </a:cubicBezTo>
                  <a:close/>
                  <a:moveTo>
                    <a:pt x="159555" y="6006"/>
                  </a:moveTo>
                  <a:cubicBezTo>
                    <a:pt x="113835" y="6006"/>
                    <a:pt x="70020" y="26008"/>
                    <a:pt x="40492" y="63156"/>
                  </a:cubicBezTo>
                  <a:cubicBezTo>
                    <a:pt x="5250" y="106971"/>
                    <a:pt x="-3323" y="163168"/>
                    <a:pt x="16680" y="215556"/>
                  </a:cubicBezTo>
                  <a:lnTo>
                    <a:pt x="493882" y="1457616"/>
                  </a:lnTo>
                  <a:cubicBezTo>
                    <a:pt x="513885" y="1510003"/>
                    <a:pt x="558652" y="1546198"/>
                    <a:pt x="613897" y="1554771"/>
                  </a:cubicBezTo>
                  <a:cubicBezTo>
                    <a:pt x="669142" y="1563343"/>
                    <a:pt x="722482" y="1542388"/>
                    <a:pt x="757725" y="1499526"/>
                  </a:cubicBezTo>
                  <a:lnTo>
                    <a:pt x="1594020" y="465111"/>
                  </a:lnTo>
                  <a:cubicBezTo>
                    <a:pt x="1629262" y="421296"/>
                    <a:pt x="1637835" y="365098"/>
                    <a:pt x="1617832" y="312711"/>
                  </a:cubicBezTo>
                  <a:cubicBezTo>
                    <a:pt x="1597830" y="260323"/>
                    <a:pt x="1553062" y="224128"/>
                    <a:pt x="1497817" y="215556"/>
                  </a:cubicBezTo>
                  <a:lnTo>
                    <a:pt x="184320" y="7911"/>
                  </a:lnTo>
                  <a:cubicBezTo>
                    <a:pt x="175747" y="6958"/>
                    <a:pt x="167175" y="6006"/>
                    <a:pt x="159555" y="6006"/>
                  </a:cubicBezTo>
                  <a:close/>
                </a:path>
              </a:pathLst>
            </a:custGeom>
            <a:grpFill/>
            <a:ln w="9525" cap="flat">
              <a:noFill/>
              <a:prstDash val="solid"/>
              <a:miter/>
            </a:ln>
          </p:spPr>
          <p:txBody>
            <a:bodyPr rtlCol="0" anchor="ctr"/>
            <a:lstStyle/>
            <a:p>
              <a:endParaRPr lang="en-US" sz="1730"/>
            </a:p>
          </p:txBody>
        </p:sp>
        <p:sp>
          <p:nvSpPr>
            <p:cNvPr id="68" name="Freeform: Shape 67">
              <a:extLst>
                <a:ext uri="{FF2B5EF4-FFF2-40B4-BE49-F238E27FC236}">
                  <a16:creationId xmlns:a16="http://schemas.microsoft.com/office/drawing/2014/main" id="{4AC3DEFB-97DD-4FF8-B76B-919126D6964B}"/>
                </a:ext>
              </a:extLst>
            </p:cNvPr>
            <p:cNvSpPr/>
            <p:nvPr/>
          </p:nvSpPr>
          <p:spPr>
            <a:xfrm>
              <a:off x="5740942" y="2518472"/>
              <a:ext cx="1494657" cy="1649348"/>
            </a:xfrm>
            <a:custGeom>
              <a:avLst/>
              <a:gdLst>
                <a:gd name="connsiteX0" fmla="*/ 206785 w 1494657"/>
                <a:gd name="connsiteY0" fmla="*/ 1649349 h 1649348"/>
                <a:gd name="connsiteX1" fmla="*/ 131537 w 1494657"/>
                <a:gd name="connsiteY1" fmla="*/ 1630299 h 1649348"/>
                <a:gd name="connsiteX2" fmla="*/ 46765 w 1494657"/>
                <a:gd name="connsiteY2" fmla="*/ 1495044 h 1649348"/>
                <a:gd name="connsiteX3" fmla="*/ 92 w 1494657"/>
                <a:gd name="connsiteY3" fmla="*/ 165354 h 1649348"/>
                <a:gd name="connsiteX4" fmla="*/ 75340 w 1494657"/>
                <a:gd name="connsiteY4" fmla="*/ 24384 h 1649348"/>
                <a:gd name="connsiteX5" fmla="*/ 235360 w 1494657"/>
                <a:gd name="connsiteY5" fmla="*/ 18669 h 1649348"/>
                <a:gd name="connsiteX6" fmla="*/ 1409792 w 1494657"/>
                <a:gd name="connsiteY6" fmla="*/ 643509 h 1649348"/>
                <a:gd name="connsiteX7" fmla="*/ 1494565 w 1494657"/>
                <a:gd name="connsiteY7" fmla="*/ 778764 h 1649348"/>
                <a:gd name="connsiteX8" fmla="*/ 1419317 w 1494657"/>
                <a:gd name="connsiteY8" fmla="*/ 919734 h 1649348"/>
                <a:gd name="connsiteX9" fmla="*/ 291557 w 1494657"/>
                <a:gd name="connsiteY9" fmla="*/ 1624584 h 1649348"/>
                <a:gd name="connsiteX10" fmla="*/ 206785 w 1494657"/>
                <a:gd name="connsiteY10" fmla="*/ 1649349 h 1649348"/>
                <a:gd name="connsiteX11" fmla="*/ 160112 w 1494657"/>
                <a:gd name="connsiteY11" fmla="*/ 4381 h 1649348"/>
                <a:gd name="connsiteX12" fmla="*/ 78197 w 1494657"/>
                <a:gd name="connsiteY12" fmla="*/ 28194 h 1649348"/>
                <a:gd name="connsiteX13" fmla="*/ 5807 w 1494657"/>
                <a:gd name="connsiteY13" fmla="*/ 164402 h 1649348"/>
                <a:gd name="connsiteX14" fmla="*/ 52480 w 1494657"/>
                <a:gd name="connsiteY14" fmla="*/ 1494092 h 1649348"/>
                <a:gd name="connsiteX15" fmla="*/ 134395 w 1494657"/>
                <a:gd name="connsiteY15" fmla="*/ 1624584 h 1649348"/>
                <a:gd name="connsiteX16" fmla="*/ 288700 w 1494657"/>
                <a:gd name="connsiteY16" fmla="*/ 1618869 h 1649348"/>
                <a:gd name="connsiteX17" fmla="*/ 290605 w 1494657"/>
                <a:gd name="connsiteY17" fmla="*/ 1620774 h 1649348"/>
                <a:gd name="connsiteX18" fmla="*/ 288700 w 1494657"/>
                <a:gd name="connsiteY18" fmla="*/ 1618869 h 1649348"/>
                <a:gd name="connsiteX19" fmla="*/ 1416460 w 1494657"/>
                <a:gd name="connsiteY19" fmla="*/ 914019 h 1649348"/>
                <a:gd name="connsiteX20" fmla="*/ 1488850 w 1494657"/>
                <a:gd name="connsiteY20" fmla="*/ 777812 h 1649348"/>
                <a:gd name="connsiteX21" fmla="*/ 1406935 w 1494657"/>
                <a:gd name="connsiteY21" fmla="*/ 647319 h 1649348"/>
                <a:gd name="connsiteX22" fmla="*/ 232502 w 1494657"/>
                <a:gd name="connsiteY22" fmla="*/ 23431 h 1649348"/>
                <a:gd name="connsiteX23" fmla="*/ 160112 w 1494657"/>
                <a:gd name="connsiteY23" fmla="*/ 4381 h 1649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94657" h="1649348">
                  <a:moveTo>
                    <a:pt x="206785" y="1649349"/>
                  </a:moveTo>
                  <a:cubicBezTo>
                    <a:pt x="181067" y="1649349"/>
                    <a:pt x="155350" y="1642682"/>
                    <a:pt x="131537" y="1630299"/>
                  </a:cubicBezTo>
                  <a:cubicBezTo>
                    <a:pt x="80102" y="1603629"/>
                    <a:pt x="48670" y="1552194"/>
                    <a:pt x="46765" y="1495044"/>
                  </a:cubicBezTo>
                  <a:lnTo>
                    <a:pt x="92" y="165354"/>
                  </a:lnTo>
                  <a:cubicBezTo>
                    <a:pt x="-1813" y="107252"/>
                    <a:pt x="25810" y="54864"/>
                    <a:pt x="75340" y="24384"/>
                  </a:cubicBezTo>
                  <a:cubicBezTo>
                    <a:pt x="123917" y="-6096"/>
                    <a:pt x="183925" y="-8001"/>
                    <a:pt x="235360" y="18669"/>
                  </a:cubicBezTo>
                  <a:lnTo>
                    <a:pt x="1409792" y="643509"/>
                  </a:lnTo>
                  <a:cubicBezTo>
                    <a:pt x="1461228" y="670179"/>
                    <a:pt x="1492660" y="721614"/>
                    <a:pt x="1494565" y="778764"/>
                  </a:cubicBezTo>
                  <a:cubicBezTo>
                    <a:pt x="1496470" y="836867"/>
                    <a:pt x="1468848" y="889254"/>
                    <a:pt x="1419317" y="919734"/>
                  </a:cubicBezTo>
                  <a:lnTo>
                    <a:pt x="291557" y="1624584"/>
                  </a:lnTo>
                  <a:cubicBezTo>
                    <a:pt x="264887" y="1640777"/>
                    <a:pt x="236312" y="1649349"/>
                    <a:pt x="206785" y="1649349"/>
                  </a:cubicBezTo>
                  <a:close/>
                  <a:moveTo>
                    <a:pt x="160112" y="4381"/>
                  </a:moveTo>
                  <a:cubicBezTo>
                    <a:pt x="131537" y="4381"/>
                    <a:pt x="103915" y="12002"/>
                    <a:pt x="78197" y="28194"/>
                  </a:cubicBezTo>
                  <a:cubicBezTo>
                    <a:pt x="30572" y="57722"/>
                    <a:pt x="3902" y="109157"/>
                    <a:pt x="5807" y="164402"/>
                  </a:cubicBezTo>
                  <a:lnTo>
                    <a:pt x="52480" y="1494092"/>
                  </a:lnTo>
                  <a:cubicBezTo>
                    <a:pt x="54385" y="1550289"/>
                    <a:pt x="84865" y="1598867"/>
                    <a:pt x="134395" y="1624584"/>
                  </a:cubicBezTo>
                  <a:cubicBezTo>
                    <a:pt x="183925" y="1651254"/>
                    <a:pt x="241075" y="1648397"/>
                    <a:pt x="288700" y="1618869"/>
                  </a:cubicBezTo>
                  <a:lnTo>
                    <a:pt x="290605" y="1620774"/>
                  </a:lnTo>
                  <a:lnTo>
                    <a:pt x="288700" y="1618869"/>
                  </a:lnTo>
                  <a:lnTo>
                    <a:pt x="1416460" y="914019"/>
                  </a:lnTo>
                  <a:cubicBezTo>
                    <a:pt x="1464085" y="884492"/>
                    <a:pt x="1490755" y="833057"/>
                    <a:pt x="1488850" y="777812"/>
                  </a:cubicBezTo>
                  <a:cubicBezTo>
                    <a:pt x="1486945" y="721614"/>
                    <a:pt x="1456465" y="673037"/>
                    <a:pt x="1406935" y="647319"/>
                  </a:cubicBezTo>
                  <a:lnTo>
                    <a:pt x="232502" y="23431"/>
                  </a:lnTo>
                  <a:cubicBezTo>
                    <a:pt x="209642" y="11049"/>
                    <a:pt x="184877" y="4381"/>
                    <a:pt x="160112" y="4381"/>
                  </a:cubicBezTo>
                  <a:close/>
                </a:path>
              </a:pathLst>
            </a:custGeom>
            <a:grpFill/>
            <a:ln w="9525" cap="flat">
              <a:noFill/>
              <a:prstDash val="solid"/>
              <a:miter/>
            </a:ln>
          </p:spPr>
          <p:txBody>
            <a:bodyPr rtlCol="0" anchor="ctr"/>
            <a:lstStyle/>
            <a:p>
              <a:endParaRPr lang="en-US" sz="1730"/>
            </a:p>
          </p:txBody>
        </p:sp>
        <p:sp>
          <p:nvSpPr>
            <p:cNvPr id="69" name="Freeform: Shape 68">
              <a:extLst>
                <a:ext uri="{FF2B5EF4-FFF2-40B4-BE49-F238E27FC236}">
                  <a16:creationId xmlns:a16="http://schemas.microsoft.com/office/drawing/2014/main" id="{F623C448-0661-484F-B7A8-47CBF1594BD4}"/>
                </a:ext>
              </a:extLst>
            </p:cNvPr>
            <p:cNvSpPr/>
            <p:nvPr/>
          </p:nvSpPr>
          <p:spPr>
            <a:xfrm>
              <a:off x="5636186" y="2459480"/>
              <a:ext cx="1616538" cy="1592136"/>
            </a:xfrm>
            <a:custGeom>
              <a:avLst/>
              <a:gdLst>
                <a:gd name="connsiteX0" fmla="*/ 159141 w 1616538"/>
                <a:gd name="connsiteY0" fmla="*/ 1592136 h 1592136"/>
                <a:gd name="connsiteX1" fmla="*/ 42936 w 1616538"/>
                <a:gd name="connsiteY1" fmla="*/ 1541654 h 1592136"/>
                <a:gd name="connsiteX2" fmla="*/ 6741 w 1616538"/>
                <a:gd name="connsiteY2" fmla="*/ 1385444 h 1592136"/>
                <a:gd name="connsiteX3" fmla="*/ 396313 w 1616538"/>
                <a:gd name="connsiteY3" fmla="*/ 112904 h 1592136"/>
                <a:gd name="connsiteX4" fmla="*/ 513471 w 1616538"/>
                <a:gd name="connsiteY4" fmla="*/ 4319 h 1592136"/>
                <a:gd name="connsiteX5" fmla="*/ 665871 w 1616538"/>
                <a:gd name="connsiteY5" fmla="*/ 50991 h 1592136"/>
                <a:gd name="connsiteX6" fmla="*/ 1573603 w 1616538"/>
                <a:gd name="connsiteY6" fmla="*/ 1024446 h 1592136"/>
                <a:gd name="connsiteX7" fmla="*/ 1609798 w 1616538"/>
                <a:gd name="connsiteY7" fmla="*/ 1180656 h 1592136"/>
                <a:gd name="connsiteX8" fmla="*/ 1492641 w 1616538"/>
                <a:gd name="connsiteY8" fmla="*/ 1289241 h 1592136"/>
                <a:gd name="connsiteX9" fmla="*/ 196288 w 1616538"/>
                <a:gd name="connsiteY9" fmla="*/ 1588326 h 1592136"/>
                <a:gd name="connsiteX10" fmla="*/ 195336 w 1616538"/>
                <a:gd name="connsiteY10" fmla="*/ 1585469 h 1592136"/>
                <a:gd name="connsiteX11" fmla="*/ 196288 w 1616538"/>
                <a:gd name="connsiteY11" fmla="*/ 1588326 h 1592136"/>
                <a:gd name="connsiteX12" fmla="*/ 159141 w 1616538"/>
                <a:gd name="connsiteY12" fmla="*/ 1592136 h 1592136"/>
                <a:gd name="connsiteX13" fmla="*/ 549666 w 1616538"/>
                <a:gd name="connsiteY13" fmla="*/ 5271 h 1592136"/>
                <a:gd name="connsiteX14" fmla="*/ 514423 w 1616538"/>
                <a:gd name="connsiteY14" fmla="*/ 9081 h 1592136"/>
                <a:gd name="connsiteX15" fmla="*/ 401076 w 1616538"/>
                <a:gd name="connsiteY15" fmla="*/ 114809 h 1592136"/>
                <a:gd name="connsiteX16" fmla="*/ 12456 w 1616538"/>
                <a:gd name="connsiteY16" fmla="*/ 1387349 h 1592136"/>
                <a:gd name="connsiteX17" fmla="*/ 46746 w 1616538"/>
                <a:gd name="connsiteY17" fmla="*/ 1537844 h 1592136"/>
                <a:gd name="connsiteX18" fmla="*/ 194383 w 1616538"/>
                <a:gd name="connsiteY18" fmla="*/ 1582611 h 1592136"/>
                <a:gd name="connsiteX19" fmla="*/ 1490736 w 1616538"/>
                <a:gd name="connsiteY19" fmla="*/ 1283526 h 1592136"/>
                <a:gd name="connsiteX20" fmla="*/ 1604083 w 1616538"/>
                <a:gd name="connsiteY20" fmla="*/ 1177799 h 1592136"/>
                <a:gd name="connsiteX21" fmla="*/ 1569793 w 1616538"/>
                <a:gd name="connsiteY21" fmla="*/ 1027304 h 1592136"/>
                <a:gd name="connsiteX22" fmla="*/ 662061 w 1616538"/>
                <a:gd name="connsiteY22" fmla="*/ 54801 h 1592136"/>
                <a:gd name="connsiteX23" fmla="*/ 549666 w 1616538"/>
                <a:gd name="connsiteY23" fmla="*/ 5271 h 1592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16538" h="1592136">
                  <a:moveTo>
                    <a:pt x="159141" y="1592136"/>
                  </a:moveTo>
                  <a:cubicBezTo>
                    <a:pt x="115326" y="1592136"/>
                    <a:pt x="73416" y="1574039"/>
                    <a:pt x="42936" y="1541654"/>
                  </a:cubicBezTo>
                  <a:cubicBezTo>
                    <a:pt x="3883" y="1499744"/>
                    <a:pt x="-9452" y="1441641"/>
                    <a:pt x="6741" y="1385444"/>
                  </a:cubicBezTo>
                  <a:lnTo>
                    <a:pt x="396313" y="112904"/>
                  </a:lnTo>
                  <a:cubicBezTo>
                    <a:pt x="413458" y="57659"/>
                    <a:pt x="457273" y="16701"/>
                    <a:pt x="513471" y="4319"/>
                  </a:cubicBezTo>
                  <a:cubicBezTo>
                    <a:pt x="569668" y="-9016"/>
                    <a:pt x="626818" y="9081"/>
                    <a:pt x="665871" y="50991"/>
                  </a:cubicBezTo>
                  <a:lnTo>
                    <a:pt x="1573603" y="1024446"/>
                  </a:lnTo>
                  <a:cubicBezTo>
                    <a:pt x="1612656" y="1066356"/>
                    <a:pt x="1625991" y="1124459"/>
                    <a:pt x="1609798" y="1180656"/>
                  </a:cubicBezTo>
                  <a:cubicBezTo>
                    <a:pt x="1592653" y="1235901"/>
                    <a:pt x="1548838" y="1276859"/>
                    <a:pt x="1492641" y="1289241"/>
                  </a:cubicBezTo>
                  <a:lnTo>
                    <a:pt x="196288" y="1588326"/>
                  </a:lnTo>
                  <a:lnTo>
                    <a:pt x="195336" y="1585469"/>
                  </a:lnTo>
                  <a:lnTo>
                    <a:pt x="196288" y="1588326"/>
                  </a:lnTo>
                  <a:cubicBezTo>
                    <a:pt x="183905" y="1591184"/>
                    <a:pt x="171523" y="1592136"/>
                    <a:pt x="159141" y="1592136"/>
                  </a:cubicBezTo>
                  <a:close/>
                  <a:moveTo>
                    <a:pt x="549666" y="5271"/>
                  </a:moveTo>
                  <a:cubicBezTo>
                    <a:pt x="538236" y="5271"/>
                    <a:pt x="525853" y="6224"/>
                    <a:pt x="514423" y="9081"/>
                  </a:cubicBezTo>
                  <a:cubicBezTo>
                    <a:pt x="460131" y="21464"/>
                    <a:pt x="418221" y="60516"/>
                    <a:pt x="401076" y="114809"/>
                  </a:cubicBezTo>
                  <a:lnTo>
                    <a:pt x="12456" y="1387349"/>
                  </a:lnTo>
                  <a:cubicBezTo>
                    <a:pt x="-3737" y="1440689"/>
                    <a:pt x="8646" y="1496886"/>
                    <a:pt x="46746" y="1537844"/>
                  </a:cubicBezTo>
                  <a:cubicBezTo>
                    <a:pt x="84846" y="1578801"/>
                    <a:pt x="140091" y="1595946"/>
                    <a:pt x="194383" y="1582611"/>
                  </a:cubicBezTo>
                  <a:lnTo>
                    <a:pt x="1490736" y="1283526"/>
                  </a:lnTo>
                  <a:cubicBezTo>
                    <a:pt x="1545028" y="1271144"/>
                    <a:pt x="1586938" y="1232091"/>
                    <a:pt x="1604083" y="1177799"/>
                  </a:cubicBezTo>
                  <a:cubicBezTo>
                    <a:pt x="1620276" y="1124459"/>
                    <a:pt x="1606941" y="1068261"/>
                    <a:pt x="1569793" y="1027304"/>
                  </a:cubicBezTo>
                  <a:lnTo>
                    <a:pt x="662061" y="54801"/>
                  </a:lnTo>
                  <a:cubicBezTo>
                    <a:pt x="632533" y="22416"/>
                    <a:pt x="592528" y="5271"/>
                    <a:pt x="549666" y="5271"/>
                  </a:cubicBezTo>
                  <a:close/>
                </a:path>
              </a:pathLst>
            </a:custGeom>
            <a:grpFill/>
            <a:ln w="9525" cap="flat">
              <a:noFill/>
              <a:prstDash val="solid"/>
              <a:miter/>
            </a:ln>
          </p:spPr>
          <p:txBody>
            <a:bodyPr rtlCol="0" anchor="ctr"/>
            <a:lstStyle/>
            <a:p>
              <a:endParaRPr lang="en-US" sz="1730"/>
            </a:p>
          </p:txBody>
        </p:sp>
        <p:sp>
          <p:nvSpPr>
            <p:cNvPr id="70" name="Freeform: Shape 69">
              <a:extLst>
                <a:ext uri="{FF2B5EF4-FFF2-40B4-BE49-F238E27FC236}">
                  <a16:creationId xmlns:a16="http://schemas.microsoft.com/office/drawing/2014/main" id="{188BFF0F-1D22-4EED-8860-C0B3607D7819}"/>
                </a:ext>
              </a:extLst>
            </p:cNvPr>
            <p:cNvSpPr/>
            <p:nvPr/>
          </p:nvSpPr>
          <p:spPr>
            <a:xfrm>
              <a:off x="5531644" y="2497017"/>
              <a:ext cx="1643695" cy="1534597"/>
            </a:xfrm>
            <a:custGeom>
              <a:avLst/>
              <a:gdLst>
                <a:gd name="connsiteX0" fmla="*/ 1483835 w 1643695"/>
                <a:gd name="connsiteY0" fmla="*/ 1534598 h 1534597"/>
                <a:gd name="connsiteX1" fmla="*/ 1466690 w 1643695"/>
                <a:gd name="connsiteY1" fmla="*/ 1533645 h 1534597"/>
                <a:gd name="connsiteX2" fmla="*/ 143668 w 1643695"/>
                <a:gd name="connsiteY2" fmla="*/ 1395532 h 1534597"/>
                <a:gd name="connsiteX3" fmla="*/ 14128 w 1643695"/>
                <a:gd name="connsiteY3" fmla="*/ 1301235 h 1534597"/>
                <a:gd name="connsiteX4" fmla="*/ 31273 w 1643695"/>
                <a:gd name="connsiteY4" fmla="*/ 1142167 h 1534597"/>
                <a:gd name="connsiteX5" fmla="*/ 813275 w 1643695"/>
                <a:gd name="connsiteY5" fmla="*/ 65842 h 1534597"/>
                <a:gd name="connsiteX6" fmla="*/ 959008 w 1643695"/>
                <a:gd name="connsiteY6" fmla="*/ 1072 h 1534597"/>
                <a:gd name="connsiteX7" fmla="*/ 1088548 w 1643695"/>
                <a:gd name="connsiteY7" fmla="*/ 95370 h 1534597"/>
                <a:gd name="connsiteX8" fmla="*/ 1629568 w 1643695"/>
                <a:gd name="connsiteY8" fmla="*/ 1310760 h 1534597"/>
                <a:gd name="connsiteX9" fmla="*/ 1612423 w 1643695"/>
                <a:gd name="connsiteY9" fmla="*/ 1469827 h 1534597"/>
                <a:gd name="connsiteX10" fmla="*/ 1483835 w 1643695"/>
                <a:gd name="connsiteY10" fmla="*/ 1534598 h 1534597"/>
                <a:gd name="connsiteX11" fmla="*/ 940910 w 1643695"/>
                <a:gd name="connsiteY11" fmla="*/ 5835 h 1534597"/>
                <a:gd name="connsiteX12" fmla="*/ 816133 w 1643695"/>
                <a:gd name="connsiteY12" fmla="*/ 69652 h 1534597"/>
                <a:gd name="connsiteX13" fmla="*/ 34130 w 1643695"/>
                <a:gd name="connsiteY13" fmla="*/ 1145977 h 1534597"/>
                <a:gd name="connsiteX14" fmla="*/ 17938 w 1643695"/>
                <a:gd name="connsiteY14" fmla="*/ 1299330 h 1534597"/>
                <a:gd name="connsiteX15" fmla="*/ 142715 w 1643695"/>
                <a:gd name="connsiteY15" fmla="*/ 1389817 h 1534597"/>
                <a:gd name="connsiteX16" fmla="*/ 1465738 w 1643695"/>
                <a:gd name="connsiteY16" fmla="*/ 1528882 h 1534597"/>
                <a:gd name="connsiteX17" fmla="*/ 1606708 w 1643695"/>
                <a:gd name="connsiteY17" fmla="*/ 1466017 h 1534597"/>
                <a:gd name="connsiteX18" fmla="*/ 1622900 w 1643695"/>
                <a:gd name="connsiteY18" fmla="*/ 1312665 h 1534597"/>
                <a:gd name="connsiteX19" fmla="*/ 1082833 w 1643695"/>
                <a:gd name="connsiteY19" fmla="*/ 97275 h 1534597"/>
                <a:gd name="connsiteX20" fmla="*/ 958055 w 1643695"/>
                <a:gd name="connsiteY20" fmla="*/ 6787 h 1534597"/>
                <a:gd name="connsiteX21" fmla="*/ 940910 w 1643695"/>
                <a:gd name="connsiteY21" fmla="*/ 5835 h 153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3695" h="1534597">
                  <a:moveTo>
                    <a:pt x="1483835" y="1534598"/>
                  </a:moveTo>
                  <a:cubicBezTo>
                    <a:pt x="1478120" y="1534598"/>
                    <a:pt x="1472405" y="1534598"/>
                    <a:pt x="1466690" y="1533645"/>
                  </a:cubicBezTo>
                  <a:lnTo>
                    <a:pt x="143668" y="1395532"/>
                  </a:lnTo>
                  <a:cubicBezTo>
                    <a:pt x="86518" y="1389817"/>
                    <a:pt x="37940" y="1354575"/>
                    <a:pt x="14128" y="1301235"/>
                  </a:cubicBezTo>
                  <a:cubicBezTo>
                    <a:pt x="-9685" y="1248848"/>
                    <a:pt x="-3017" y="1188840"/>
                    <a:pt x="31273" y="1142167"/>
                  </a:cubicBezTo>
                  <a:lnTo>
                    <a:pt x="813275" y="65842"/>
                  </a:lnTo>
                  <a:cubicBezTo>
                    <a:pt x="847565" y="19170"/>
                    <a:pt x="901858" y="-5595"/>
                    <a:pt x="959008" y="1072"/>
                  </a:cubicBezTo>
                  <a:cubicBezTo>
                    <a:pt x="1016158" y="6787"/>
                    <a:pt x="1064735" y="42030"/>
                    <a:pt x="1088548" y="95370"/>
                  </a:cubicBezTo>
                  <a:lnTo>
                    <a:pt x="1629568" y="1310760"/>
                  </a:lnTo>
                  <a:cubicBezTo>
                    <a:pt x="1653380" y="1363148"/>
                    <a:pt x="1646713" y="1423155"/>
                    <a:pt x="1612423" y="1469827"/>
                  </a:cubicBezTo>
                  <a:cubicBezTo>
                    <a:pt x="1581943" y="1510785"/>
                    <a:pt x="1534318" y="1534598"/>
                    <a:pt x="1483835" y="1534598"/>
                  </a:cubicBezTo>
                  <a:close/>
                  <a:moveTo>
                    <a:pt x="940910" y="5835"/>
                  </a:moveTo>
                  <a:cubicBezTo>
                    <a:pt x="891380" y="5835"/>
                    <a:pt x="845660" y="28695"/>
                    <a:pt x="816133" y="69652"/>
                  </a:cubicBezTo>
                  <a:lnTo>
                    <a:pt x="34130" y="1145977"/>
                  </a:lnTo>
                  <a:cubicBezTo>
                    <a:pt x="1745" y="1190745"/>
                    <a:pt x="-4922" y="1248848"/>
                    <a:pt x="17938" y="1299330"/>
                  </a:cubicBezTo>
                  <a:cubicBezTo>
                    <a:pt x="40798" y="1350765"/>
                    <a:pt x="87470" y="1384102"/>
                    <a:pt x="142715" y="1389817"/>
                  </a:cubicBezTo>
                  <a:lnTo>
                    <a:pt x="1465738" y="1528882"/>
                  </a:lnTo>
                  <a:cubicBezTo>
                    <a:pt x="1520983" y="1534598"/>
                    <a:pt x="1574323" y="1510785"/>
                    <a:pt x="1606708" y="1466017"/>
                  </a:cubicBezTo>
                  <a:cubicBezTo>
                    <a:pt x="1639093" y="1421250"/>
                    <a:pt x="1645760" y="1363148"/>
                    <a:pt x="1622900" y="1312665"/>
                  </a:cubicBezTo>
                  <a:lnTo>
                    <a:pt x="1082833" y="97275"/>
                  </a:lnTo>
                  <a:cubicBezTo>
                    <a:pt x="1059973" y="45840"/>
                    <a:pt x="1013300" y="12502"/>
                    <a:pt x="958055" y="6787"/>
                  </a:cubicBezTo>
                  <a:cubicBezTo>
                    <a:pt x="952340" y="5835"/>
                    <a:pt x="946625" y="5835"/>
                    <a:pt x="940910" y="5835"/>
                  </a:cubicBezTo>
                  <a:close/>
                </a:path>
              </a:pathLst>
            </a:custGeom>
            <a:grpFill/>
            <a:ln w="9525" cap="flat">
              <a:noFill/>
              <a:prstDash val="solid"/>
              <a:miter/>
            </a:ln>
          </p:spPr>
          <p:txBody>
            <a:bodyPr rtlCol="0" anchor="ctr"/>
            <a:lstStyle/>
            <a:p>
              <a:endParaRPr lang="en-US" sz="1730"/>
            </a:p>
          </p:txBody>
        </p:sp>
        <p:sp>
          <p:nvSpPr>
            <p:cNvPr id="71" name="Freeform: Shape 70">
              <a:extLst>
                <a:ext uri="{FF2B5EF4-FFF2-40B4-BE49-F238E27FC236}">
                  <a16:creationId xmlns:a16="http://schemas.microsoft.com/office/drawing/2014/main" id="{DB04FF8B-5663-4D9F-8998-56DE0135037F}"/>
                </a:ext>
              </a:extLst>
            </p:cNvPr>
            <p:cNvSpPr/>
            <p:nvPr/>
          </p:nvSpPr>
          <p:spPr>
            <a:xfrm>
              <a:off x="5484232" y="2627034"/>
              <a:ext cx="1525159" cy="1644610"/>
            </a:xfrm>
            <a:custGeom>
              <a:avLst/>
              <a:gdLst>
                <a:gd name="connsiteX0" fmla="*/ 1365512 w 1525159"/>
                <a:gd name="connsiteY0" fmla="*/ 1644610 h 1644610"/>
                <a:gd name="connsiteX1" fmla="*/ 1297885 w 1525159"/>
                <a:gd name="connsiteY1" fmla="*/ 1629370 h 1644610"/>
                <a:gd name="connsiteX2" fmla="*/ 92020 w 1525159"/>
                <a:gd name="connsiteY2" fmla="*/ 1067395 h 1644610"/>
                <a:gd name="connsiteX3" fmla="*/ 580 w 1525159"/>
                <a:gd name="connsiteY3" fmla="*/ 936903 h 1644610"/>
                <a:gd name="connsiteX4" fmla="*/ 68207 w 1525159"/>
                <a:gd name="connsiteY4" fmla="*/ 792123 h 1644610"/>
                <a:gd name="connsiteX5" fmla="*/ 1157867 w 1525159"/>
                <a:gd name="connsiteY5" fmla="*/ 29170 h 1644610"/>
                <a:gd name="connsiteX6" fmla="*/ 1316935 w 1525159"/>
                <a:gd name="connsiteY6" fmla="*/ 14883 h 1644610"/>
                <a:gd name="connsiteX7" fmla="*/ 1408375 w 1525159"/>
                <a:gd name="connsiteY7" fmla="*/ 145375 h 1644610"/>
                <a:gd name="connsiteX8" fmla="*/ 1524580 w 1525159"/>
                <a:gd name="connsiteY8" fmla="*/ 1470303 h 1644610"/>
                <a:gd name="connsiteX9" fmla="*/ 1456952 w 1525159"/>
                <a:gd name="connsiteY9" fmla="*/ 1615083 h 1644610"/>
                <a:gd name="connsiteX10" fmla="*/ 1365512 w 1525159"/>
                <a:gd name="connsiteY10" fmla="*/ 1644610 h 1644610"/>
                <a:gd name="connsiteX11" fmla="*/ 1249307 w 1525159"/>
                <a:gd name="connsiteY11" fmla="*/ 4405 h 1644610"/>
                <a:gd name="connsiteX12" fmla="*/ 1160725 w 1525159"/>
                <a:gd name="connsiteY12" fmla="*/ 32980 h 1644610"/>
                <a:gd name="connsiteX13" fmla="*/ 71065 w 1525159"/>
                <a:gd name="connsiteY13" fmla="*/ 795933 h 1644610"/>
                <a:gd name="connsiteX14" fmla="*/ 6295 w 1525159"/>
                <a:gd name="connsiteY14" fmla="*/ 935950 h 1644610"/>
                <a:gd name="connsiteX15" fmla="*/ 94877 w 1525159"/>
                <a:gd name="connsiteY15" fmla="*/ 1062633 h 1644610"/>
                <a:gd name="connsiteX16" fmla="*/ 1300742 w 1525159"/>
                <a:gd name="connsiteY16" fmla="*/ 1624608 h 1644610"/>
                <a:gd name="connsiteX17" fmla="*/ 1454095 w 1525159"/>
                <a:gd name="connsiteY17" fmla="*/ 1611273 h 1644610"/>
                <a:gd name="connsiteX18" fmla="*/ 1518865 w 1525159"/>
                <a:gd name="connsiteY18" fmla="*/ 1471255 h 1644610"/>
                <a:gd name="connsiteX19" fmla="*/ 1403612 w 1525159"/>
                <a:gd name="connsiteY19" fmla="*/ 145375 h 1644610"/>
                <a:gd name="connsiteX20" fmla="*/ 1315030 w 1525159"/>
                <a:gd name="connsiteY20" fmla="*/ 18693 h 1644610"/>
                <a:gd name="connsiteX21" fmla="*/ 1249307 w 1525159"/>
                <a:gd name="connsiteY21" fmla="*/ 4405 h 164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25159" h="1644610">
                  <a:moveTo>
                    <a:pt x="1365512" y="1644610"/>
                  </a:moveTo>
                  <a:cubicBezTo>
                    <a:pt x="1342652" y="1644610"/>
                    <a:pt x="1319792" y="1639848"/>
                    <a:pt x="1297885" y="1629370"/>
                  </a:cubicBezTo>
                  <a:lnTo>
                    <a:pt x="92020" y="1067395"/>
                  </a:lnTo>
                  <a:cubicBezTo>
                    <a:pt x="39632" y="1042630"/>
                    <a:pt x="5342" y="994053"/>
                    <a:pt x="580" y="936903"/>
                  </a:cubicBezTo>
                  <a:cubicBezTo>
                    <a:pt x="-4183" y="879753"/>
                    <a:pt x="20582" y="825460"/>
                    <a:pt x="68207" y="792123"/>
                  </a:cubicBezTo>
                  <a:lnTo>
                    <a:pt x="1157867" y="29170"/>
                  </a:lnTo>
                  <a:cubicBezTo>
                    <a:pt x="1205492" y="-4167"/>
                    <a:pt x="1264547" y="-8930"/>
                    <a:pt x="1316935" y="14883"/>
                  </a:cubicBezTo>
                  <a:cubicBezTo>
                    <a:pt x="1369322" y="39648"/>
                    <a:pt x="1403612" y="88225"/>
                    <a:pt x="1408375" y="145375"/>
                  </a:cubicBezTo>
                  <a:lnTo>
                    <a:pt x="1524580" y="1470303"/>
                  </a:lnTo>
                  <a:cubicBezTo>
                    <a:pt x="1529342" y="1527453"/>
                    <a:pt x="1504577" y="1581745"/>
                    <a:pt x="1456952" y="1615083"/>
                  </a:cubicBezTo>
                  <a:cubicBezTo>
                    <a:pt x="1429330" y="1634133"/>
                    <a:pt x="1397897" y="1644610"/>
                    <a:pt x="1365512" y="1644610"/>
                  </a:cubicBezTo>
                  <a:close/>
                  <a:moveTo>
                    <a:pt x="1249307" y="4405"/>
                  </a:moveTo>
                  <a:cubicBezTo>
                    <a:pt x="1218827" y="4405"/>
                    <a:pt x="1187395" y="13930"/>
                    <a:pt x="1160725" y="32980"/>
                  </a:cubicBezTo>
                  <a:lnTo>
                    <a:pt x="71065" y="795933"/>
                  </a:lnTo>
                  <a:cubicBezTo>
                    <a:pt x="25345" y="828318"/>
                    <a:pt x="580" y="880705"/>
                    <a:pt x="6295" y="935950"/>
                  </a:cubicBezTo>
                  <a:cubicBezTo>
                    <a:pt x="12010" y="991195"/>
                    <a:pt x="44395" y="1038820"/>
                    <a:pt x="94877" y="1062633"/>
                  </a:cubicBezTo>
                  <a:lnTo>
                    <a:pt x="1300742" y="1624608"/>
                  </a:lnTo>
                  <a:cubicBezTo>
                    <a:pt x="1351225" y="1648420"/>
                    <a:pt x="1408375" y="1642705"/>
                    <a:pt x="1454095" y="1611273"/>
                  </a:cubicBezTo>
                  <a:cubicBezTo>
                    <a:pt x="1499815" y="1578888"/>
                    <a:pt x="1524580" y="1527453"/>
                    <a:pt x="1518865" y="1471255"/>
                  </a:cubicBezTo>
                  <a:lnTo>
                    <a:pt x="1403612" y="145375"/>
                  </a:lnTo>
                  <a:cubicBezTo>
                    <a:pt x="1398850" y="90130"/>
                    <a:pt x="1365512" y="42505"/>
                    <a:pt x="1315030" y="18693"/>
                  </a:cubicBezTo>
                  <a:cubicBezTo>
                    <a:pt x="1294075" y="9168"/>
                    <a:pt x="1271215" y="4405"/>
                    <a:pt x="1249307" y="4405"/>
                  </a:cubicBezTo>
                  <a:close/>
                </a:path>
              </a:pathLst>
            </a:custGeom>
            <a:grpFill/>
            <a:ln w="9525" cap="flat">
              <a:noFill/>
              <a:prstDash val="solid"/>
              <a:miter/>
            </a:ln>
          </p:spPr>
          <p:txBody>
            <a:bodyPr rtlCol="0" anchor="ctr"/>
            <a:lstStyle/>
            <a:p>
              <a:endParaRPr lang="en-US" sz="1730"/>
            </a:p>
          </p:txBody>
        </p:sp>
        <p:sp>
          <p:nvSpPr>
            <p:cNvPr id="72" name="Freeform: Shape 71">
              <a:extLst>
                <a:ext uri="{FF2B5EF4-FFF2-40B4-BE49-F238E27FC236}">
                  <a16:creationId xmlns:a16="http://schemas.microsoft.com/office/drawing/2014/main" id="{C0D23933-3442-4AC6-93FA-7696EEE1947F}"/>
                </a:ext>
              </a:extLst>
            </p:cNvPr>
            <p:cNvSpPr/>
            <p:nvPr/>
          </p:nvSpPr>
          <p:spPr>
            <a:xfrm>
              <a:off x="5498775" y="2833512"/>
              <a:ext cx="1599894" cy="1610534"/>
            </a:xfrm>
            <a:custGeom>
              <a:avLst/>
              <a:gdLst>
                <a:gd name="connsiteX0" fmla="*/ 1116654 w 1599894"/>
                <a:gd name="connsiteY0" fmla="*/ 1610535 h 1610534"/>
                <a:gd name="connsiteX1" fmla="*/ 1006164 w 1599894"/>
                <a:gd name="connsiteY1" fmla="*/ 1565767 h 1610534"/>
                <a:gd name="connsiteX2" fmla="*/ 48901 w 1599894"/>
                <a:gd name="connsiteY2" fmla="*/ 641842 h 1610534"/>
                <a:gd name="connsiteX3" fmla="*/ 5086 w 1599894"/>
                <a:gd name="connsiteY3" fmla="*/ 488490 h 1610534"/>
                <a:gd name="connsiteX4" fmla="*/ 116529 w 1599894"/>
                <a:gd name="connsiteY4" fmla="*/ 373237 h 1610534"/>
                <a:gd name="connsiteX5" fmla="*/ 1395736 w 1599894"/>
                <a:gd name="connsiteY5" fmla="*/ 6525 h 1610534"/>
                <a:gd name="connsiteX6" fmla="*/ 1550994 w 1599894"/>
                <a:gd name="connsiteY6" fmla="*/ 45577 h 1610534"/>
                <a:gd name="connsiteX7" fmla="*/ 1594809 w 1599894"/>
                <a:gd name="connsiteY7" fmla="*/ 198930 h 1610534"/>
                <a:gd name="connsiteX8" fmla="*/ 1271911 w 1599894"/>
                <a:gd name="connsiteY8" fmla="*/ 1488615 h 1610534"/>
                <a:gd name="connsiteX9" fmla="*/ 1160469 w 1599894"/>
                <a:gd name="connsiteY9" fmla="*/ 1603867 h 1610534"/>
                <a:gd name="connsiteX10" fmla="*/ 1116654 w 1599894"/>
                <a:gd name="connsiteY10" fmla="*/ 1610535 h 1610534"/>
                <a:gd name="connsiteX11" fmla="*/ 1439551 w 1599894"/>
                <a:gd name="connsiteY11" fmla="*/ 4620 h 1610534"/>
                <a:gd name="connsiteX12" fmla="*/ 1396689 w 1599894"/>
                <a:gd name="connsiteY12" fmla="*/ 10335 h 1610534"/>
                <a:gd name="connsiteX13" fmla="*/ 117481 w 1599894"/>
                <a:gd name="connsiteY13" fmla="*/ 378000 h 1610534"/>
                <a:gd name="connsiteX14" fmla="*/ 9849 w 1599894"/>
                <a:gd name="connsiteY14" fmla="*/ 489442 h 1610534"/>
                <a:gd name="connsiteX15" fmla="*/ 52711 w 1599894"/>
                <a:gd name="connsiteY15" fmla="*/ 638033 h 1610534"/>
                <a:gd name="connsiteX16" fmla="*/ 1009974 w 1599894"/>
                <a:gd name="connsiteY16" fmla="*/ 1561958 h 1610534"/>
                <a:gd name="connsiteX17" fmla="*/ 1159516 w 1599894"/>
                <a:gd name="connsiteY17" fmla="*/ 1599105 h 1610534"/>
                <a:gd name="connsiteX18" fmla="*/ 1267149 w 1599894"/>
                <a:gd name="connsiteY18" fmla="*/ 1487663 h 1610534"/>
                <a:gd name="connsiteX19" fmla="*/ 1589094 w 1599894"/>
                <a:gd name="connsiteY19" fmla="*/ 197025 h 1610534"/>
                <a:gd name="connsiteX20" fmla="*/ 1546231 w 1599894"/>
                <a:gd name="connsiteY20" fmla="*/ 48435 h 1610534"/>
                <a:gd name="connsiteX21" fmla="*/ 1439551 w 1599894"/>
                <a:gd name="connsiteY21" fmla="*/ 4620 h 1610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99894" h="1610534">
                  <a:moveTo>
                    <a:pt x="1116654" y="1610535"/>
                  </a:moveTo>
                  <a:cubicBezTo>
                    <a:pt x="1075696" y="1610535"/>
                    <a:pt x="1036644" y="1595295"/>
                    <a:pt x="1006164" y="1565767"/>
                  </a:cubicBezTo>
                  <a:lnTo>
                    <a:pt x="48901" y="641842"/>
                  </a:lnTo>
                  <a:cubicBezTo>
                    <a:pt x="6991" y="601837"/>
                    <a:pt x="-9201" y="544687"/>
                    <a:pt x="5086" y="488490"/>
                  </a:cubicBezTo>
                  <a:cubicBezTo>
                    <a:pt x="19374" y="432292"/>
                    <a:pt x="60331" y="389430"/>
                    <a:pt x="116529" y="373237"/>
                  </a:cubicBezTo>
                  <a:lnTo>
                    <a:pt x="1395736" y="6525"/>
                  </a:lnTo>
                  <a:cubicBezTo>
                    <a:pt x="1450981" y="-9668"/>
                    <a:pt x="1509084" y="4620"/>
                    <a:pt x="1550994" y="45577"/>
                  </a:cubicBezTo>
                  <a:cubicBezTo>
                    <a:pt x="1592904" y="85582"/>
                    <a:pt x="1609096" y="142732"/>
                    <a:pt x="1594809" y="198930"/>
                  </a:cubicBezTo>
                  <a:lnTo>
                    <a:pt x="1271911" y="1488615"/>
                  </a:lnTo>
                  <a:cubicBezTo>
                    <a:pt x="1257624" y="1544813"/>
                    <a:pt x="1216666" y="1587675"/>
                    <a:pt x="1160469" y="1603867"/>
                  </a:cubicBezTo>
                  <a:cubicBezTo>
                    <a:pt x="1146181" y="1607678"/>
                    <a:pt x="1130941" y="1610535"/>
                    <a:pt x="1116654" y="1610535"/>
                  </a:cubicBezTo>
                  <a:close/>
                  <a:moveTo>
                    <a:pt x="1439551" y="4620"/>
                  </a:moveTo>
                  <a:cubicBezTo>
                    <a:pt x="1425264" y="4620"/>
                    <a:pt x="1410976" y="6525"/>
                    <a:pt x="1396689" y="10335"/>
                  </a:cubicBezTo>
                  <a:lnTo>
                    <a:pt x="117481" y="378000"/>
                  </a:lnTo>
                  <a:cubicBezTo>
                    <a:pt x="64141" y="393240"/>
                    <a:pt x="24136" y="435150"/>
                    <a:pt x="9849" y="489442"/>
                  </a:cubicBezTo>
                  <a:cubicBezTo>
                    <a:pt x="-3487" y="543735"/>
                    <a:pt x="12706" y="598980"/>
                    <a:pt x="52711" y="638033"/>
                  </a:cubicBezTo>
                  <a:lnTo>
                    <a:pt x="1009974" y="1561958"/>
                  </a:lnTo>
                  <a:cubicBezTo>
                    <a:pt x="1049979" y="1601010"/>
                    <a:pt x="1106176" y="1614345"/>
                    <a:pt x="1159516" y="1599105"/>
                  </a:cubicBezTo>
                  <a:cubicBezTo>
                    <a:pt x="1212856" y="1583865"/>
                    <a:pt x="1252861" y="1541955"/>
                    <a:pt x="1267149" y="1487663"/>
                  </a:cubicBezTo>
                  <a:lnTo>
                    <a:pt x="1589094" y="197025"/>
                  </a:lnTo>
                  <a:cubicBezTo>
                    <a:pt x="1602429" y="142732"/>
                    <a:pt x="1586236" y="87487"/>
                    <a:pt x="1546231" y="48435"/>
                  </a:cubicBezTo>
                  <a:cubicBezTo>
                    <a:pt x="1516704" y="19860"/>
                    <a:pt x="1478604" y="4620"/>
                    <a:pt x="1439551" y="4620"/>
                  </a:cubicBezTo>
                  <a:close/>
                </a:path>
              </a:pathLst>
            </a:custGeom>
            <a:grpFill/>
            <a:ln w="9525" cap="flat">
              <a:noFill/>
              <a:prstDash val="solid"/>
              <a:miter/>
            </a:ln>
          </p:spPr>
          <p:txBody>
            <a:bodyPr rtlCol="0" anchor="ctr"/>
            <a:lstStyle/>
            <a:p>
              <a:endParaRPr lang="en-US" sz="1730"/>
            </a:p>
          </p:txBody>
        </p:sp>
        <p:sp>
          <p:nvSpPr>
            <p:cNvPr id="73" name="Freeform: Shape 72">
              <a:extLst>
                <a:ext uri="{FF2B5EF4-FFF2-40B4-BE49-F238E27FC236}">
                  <a16:creationId xmlns:a16="http://schemas.microsoft.com/office/drawing/2014/main" id="{DC167EC8-E930-4642-820D-FDD0E7335674}"/>
                </a:ext>
              </a:extLst>
            </p:cNvPr>
            <p:cNvSpPr/>
            <p:nvPr/>
          </p:nvSpPr>
          <p:spPr>
            <a:xfrm>
              <a:off x="5574695" y="3024613"/>
              <a:ext cx="1649985" cy="1506110"/>
            </a:xfrm>
            <a:custGeom>
              <a:avLst/>
              <a:gdLst>
                <a:gd name="connsiteX0" fmla="*/ 764509 w 1649985"/>
                <a:gd name="connsiteY0" fmla="*/ 1506111 h 1506110"/>
                <a:gd name="connsiteX1" fmla="*/ 755937 w 1649985"/>
                <a:gd name="connsiteY1" fmla="*/ 1506111 h 1506110"/>
                <a:gd name="connsiteX2" fmla="*/ 621634 w 1649985"/>
                <a:gd name="connsiteY2" fmla="*/ 1419433 h 1506110"/>
                <a:gd name="connsiteX3" fmla="*/ 17749 w 1649985"/>
                <a:gd name="connsiteY3" fmla="*/ 232618 h 1506110"/>
                <a:gd name="connsiteX4" fmla="*/ 26322 w 1649985"/>
                <a:gd name="connsiteY4" fmla="*/ 72598 h 1506110"/>
                <a:gd name="connsiteX5" fmla="*/ 169197 w 1649985"/>
                <a:gd name="connsiteY5" fmla="*/ 208 h 1506110"/>
                <a:gd name="connsiteX6" fmla="*/ 1497934 w 1649985"/>
                <a:gd name="connsiteY6" fmla="*/ 69741 h 1506110"/>
                <a:gd name="connsiteX7" fmla="*/ 1632237 w 1649985"/>
                <a:gd name="connsiteY7" fmla="*/ 156418 h 1506110"/>
                <a:gd name="connsiteX8" fmla="*/ 1623664 w 1649985"/>
                <a:gd name="connsiteY8" fmla="*/ 316438 h 1506110"/>
                <a:gd name="connsiteX9" fmla="*/ 898812 w 1649985"/>
                <a:gd name="connsiteY9" fmla="*/ 1431816 h 1506110"/>
                <a:gd name="connsiteX10" fmla="*/ 764509 w 1649985"/>
                <a:gd name="connsiteY10" fmla="*/ 1506111 h 1506110"/>
                <a:gd name="connsiteX11" fmla="*/ 22512 w 1649985"/>
                <a:gd name="connsiteY11" fmla="*/ 230713 h 1506110"/>
                <a:gd name="connsiteX12" fmla="*/ 626397 w 1649985"/>
                <a:gd name="connsiteY12" fmla="*/ 1415623 h 1506110"/>
                <a:gd name="connsiteX13" fmla="*/ 755937 w 1649985"/>
                <a:gd name="connsiteY13" fmla="*/ 1499443 h 1506110"/>
                <a:gd name="connsiteX14" fmla="*/ 893097 w 1649985"/>
                <a:gd name="connsiteY14" fmla="*/ 1428958 h 1506110"/>
                <a:gd name="connsiteX15" fmla="*/ 1617949 w 1649985"/>
                <a:gd name="connsiteY15" fmla="*/ 313581 h 1506110"/>
                <a:gd name="connsiteX16" fmla="*/ 1625569 w 1649985"/>
                <a:gd name="connsiteY16" fmla="*/ 159276 h 1506110"/>
                <a:gd name="connsiteX17" fmla="*/ 1496029 w 1649985"/>
                <a:gd name="connsiteY17" fmla="*/ 75456 h 1506110"/>
                <a:gd name="connsiteX18" fmla="*/ 168244 w 1649985"/>
                <a:gd name="connsiteY18" fmla="*/ 5923 h 1506110"/>
                <a:gd name="connsiteX19" fmla="*/ 31084 w 1649985"/>
                <a:gd name="connsiteY19" fmla="*/ 76408 h 1506110"/>
                <a:gd name="connsiteX20" fmla="*/ 22512 w 1649985"/>
                <a:gd name="connsiteY20" fmla="*/ 230713 h 15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49985" h="1506110">
                  <a:moveTo>
                    <a:pt x="764509" y="1506111"/>
                  </a:moveTo>
                  <a:cubicBezTo>
                    <a:pt x="761652" y="1506111"/>
                    <a:pt x="758794" y="1506111"/>
                    <a:pt x="755937" y="1506111"/>
                  </a:cubicBezTo>
                  <a:cubicBezTo>
                    <a:pt x="697834" y="1503253"/>
                    <a:pt x="648304" y="1470868"/>
                    <a:pt x="621634" y="1419433"/>
                  </a:cubicBezTo>
                  <a:lnTo>
                    <a:pt x="17749" y="232618"/>
                  </a:lnTo>
                  <a:cubicBezTo>
                    <a:pt x="-8921" y="181183"/>
                    <a:pt x="-5111" y="121176"/>
                    <a:pt x="26322" y="72598"/>
                  </a:cubicBezTo>
                  <a:cubicBezTo>
                    <a:pt x="57754" y="24021"/>
                    <a:pt x="111094" y="-2649"/>
                    <a:pt x="169197" y="208"/>
                  </a:cubicBezTo>
                  <a:lnTo>
                    <a:pt x="1497934" y="69741"/>
                  </a:lnTo>
                  <a:cubicBezTo>
                    <a:pt x="1556037" y="72598"/>
                    <a:pt x="1605567" y="104983"/>
                    <a:pt x="1632237" y="156418"/>
                  </a:cubicBezTo>
                  <a:cubicBezTo>
                    <a:pt x="1658907" y="207853"/>
                    <a:pt x="1655097" y="267861"/>
                    <a:pt x="1623664" y="316438"/>
                  </a:cubicBezTo>
                  <a:lnTo>
                    <a:pt x="898812" y="1431816"/>
                  </a:lnTo>
                  <a:cubicBezTo>
                    <a:pt x="868332" y="1478488"/>
                    <a:pt x="818802" y="1506111"/>
                    <a:pt x="764509" y="1506111"/>
                  </a:cubicBezTo>
                  <a:close/>
                  <a:moveTo>
                    <a:pt x="22512" y="230713"/>
                  </a:moveTo>
                  <a:lnTo>
                    <a:pt x="626397" y="1415623"/>
                  </a:lnTo>
                  <a:cubicBezTo>
                    <a:pt x="652114" y="1465153"/>
                    <a:pt x="699739" y="1496586"/>
                    <a:pt x="755937" y="1499443"/>
                  </a:cubicBezTo>
                  <a:cubicBezTo>
                    <a:pt x="812134" y="1502301"/>
                    <a:pt x="862617" y="1476583"/>
                    <a:pt x="893097" y="1428958"/>
                  </a:cubicBezTo>
                  <a:lnTo>
                    <a:pt x="1617949" y="313581"/>
                  </a:lnTo>
                  <a:cubicBezTo>
                    <a:pt x="1648429" y="266908"/>
                    <a:pt x="1651287" y="208806"/>
                    <a:pt x="1625569" y="159276"/>
                  </a:cubicBezTo>
                  <a:cubicBezTo>
                    <a:pt x="1599852" y="109746"/>
                    <a:pt x="1552227" y="78313"/>
                    <a:pt x="1496029" y="75456"/>
                  </a:cubicBezTo>
                  <a:lnTo>
                    <a:pt x="168244" y="5923"/>
                  </a:lnTo>
                  <a:cubicBezTo>
                    <a:pt x="112999" y="3066"/>
                    <a:pt x="61564" y="28783"/>
                    <a:pt x="31084" y="76408"/>
                  </a:cubicBezTo>
                  <a:cubicBezTo>
                    <a:pt x="604" y="123081"/>
                    <a:pt x="-3206" y="181183"/>
                    <a:pt x="22512" y="230713"/>
                  </a:cubicBezTo>
                  <a:close/>
                </a:path>
              </a:pathLst>
            </a:custGeom>
            <a:grpFill/>
            <a:ln w="9525" cap="flat">
              <a:noFill/>
              <a:prstDash val="solid"/>
              <a:miter/>
            </a:ln>
          </p:spPr>
          <p:txBody>
            <a:bodyPr rtlCol="0" anchor="ctr"/>
            <a:lstStyle/>
            <a:p>
              <a:endParaRPr lang="en-US" sz="1730"/>
            </a:p>
          </p:txBody>
        </p:sp>
        <p:sp>
          <p:nvSpPr>
            <p:cNvPr id="74" name="Freeform: Shape 73">
              <a:extLst>
                <a:ext uri="{FF2B5EF4-FFF2-40B4-BE49-F238E27FC236}">
                  <a16:creationId xmlns:a16="http://schemas.microsoft.com/office/drawing/2014/main" id="{84E621B6-517E-4FA3-B245-DCC6EF568FBA}"/>
                </a:ext>
              </a:extLst>
            </p:cNvPr>
            <p:cNvSpPr/>
            <p:nvPr/>
          </p:nvSpPr>
          <p:spPr>
            <a:xfrm>
              <a:off x="5703352" y="2884241"/>
              <a:ext cx="1552692" cy="1637910"/>
            </a:xfrm>
            <a:custGeom>
              <a:avLst/>
              <a:gdLst>
                <a:gd name="connsiteX0" fmla="*/ 345340 w 1552692"/>
                <a:gd name="connsiteY0" fmla="*/ 1637910 h 1637910"/>
                <a:gd name="connsiteX1" fmla="*/ 285332 w 1552692"/>
                <a:gd name="connsiteY1" fmla="*/ 1626480 h 1637910"/>
                <a:gd name="connsiteX2" fmla="*/ 187225 w 1552692"/>
                <a:gd name="connsiteY2" fmla="*/ 1500750 h 1637910"/>
                <a:gd name="connsiteX3" fmla="*/ 1487 w 1552692"/>
                <a:gd name="connsiteY3" fmla="*/ 182490 h 1637910"/>
                <a:gd name="connsiteX4" fmla="*/ 61495 w 1552692"/>
                <a:gd name="connsiteY4" fmla="*/ 33900 h 1637910"/>
                <a:gd name="connsiteX5" fmla="*/ 219610 w 1552692"/>
                <a:gd name="connsiteY5" fmla="*/ 11993 h 1637910"/>
                <a:gd name="connsiteX6" fmla="*/ 1453097 w 1552692"/>
                <a:gd name="connsiteY6" fmla="*/ 510150 h 1637910"/>
                <a:gd name="connsiteX7" fmla="*/ 1551205 w 1552692"/>
                <a:gd name="connsiteY7" fmla="*/ 635880 h 1637910"/>
                <a:gd name="connsiteX8" fmla="*/ 1491197 w 1552692"/>
                <a:gd name="connsiteY8" fmla="*/ 784470 h 1637910"/>
                <a:gd name="connsiteX9" fmla="*/ 442495 w 1552692"/>
                <a:gd name="connsiteY9" fmla="*/ 1603620 h 1637910"/>
                <a:gd name="connsiteX10" fmla="*/ 345340 w 1552692"/>
                <a:gd name="connsiteY10" fmla="*/ 1637910 h 1637910"/>
                <a:gd name="connsiteX11" fmla="*/ 7202 w 1552692"/>
                <a:gd name="connsiteY11" fmla="*/ 182490 h 1637910"/>
                <a:gd name="connsiteX12" fmla="*/ 191987 w 1552692"/>
                <a:gd name="connsiteY12" fmla="*/ 1499798 h 1637910"/>
                <a:gd name="connsiteX13" fmla="*/ 287237 w 1552692"/>
                <a:gd name="connsiteY13" fmla="*/ 1621718 h 1637910"/>
                <a:gd name="connsiteX14" fmla="*/ 439637 w 1552692"/>
                <a:gd name="connsiteY14" fmla="*/ 1599810 h 1637910"/>
                <a:gd name="connsiteX15" fmla="*/ 1488340 w 1552692"/>
                <a:gd name="connsiteY15" fmla="*/ 780660 h 1637910"/>
                <a:gd name="connsiteX16" fmla="*/ 1546442 w 1552692"/>
                <a:gd name="connsiteY16" fmla="*/ 637785 h 1637910"/>
                <a:gd name="connsiteX17" fmla="*/ 1451192 w 1552692"/>
                <a:gd name="connsiteY17" fmla="*/ 515865 h 1637910"/>
                <a:gd name="connsiteX18" fmla="*/ 217705 w 1552692"/>
                <a:gd name="connsiteY18" fmla="*/ 17708 h 1637910"/>
                <a:gd name="connsiteX19" fmla="*/ 65305 w 1552692"/>
                <a:gd name="connsiteY19" fmla="*/ 39615 h 1637910"/>
                <a:gd name="connsiteX20" fmla="*/ 7202 w 1552692"/>
                <a:gd name="connsiteY20" fmla="*/ 182490 h 16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2692" h="1637910">
                  <a:moveTo>
                    <a:pt x="345340" y="1637910"/>
                  </a:moveTo>
                  <a:cubicBezTo>
                    <a:pt x="325337" y="1637910"/>
                    <a:pt x="304382" y="1634100"/>
                    <a:pt x="285332" y="1626480"/>
                  </a:cubicBezTo>
                  <a:cubicBezTo>
                    <a:pt x="231992" y="1604573"/>
                    <a:pt x="194845" y="1557900"/>
                    <a:pt x="187225" y="1500750"/>
                  </a:cubicBezTo>
                  <a:lnTo>
                    <a:pt x="1487" y="182490"/>
                  </a:lnTo>
                  <a:cubicBezTo>
                    <a:pt x="-6133" y="125340"/>
                    <a:pt x="15775" y="70095"/>
                    <a:pt x="61495" y="33900"/>
                  </a:cubicBezTo>
                  <a:cubicBezTo>
                    <a:pt x="107215" y="-1342"/>
                    <a:pt x="166270" y="-9915"/>
                    <a:pt x="219610" y="11993"/>
                  </a:cubicBezTo>
                  <a:lnTo>
                    <a:pt x="1453097" y="510150"/>
                  </a:lnTo>
                  <a:cubicBezTo>
                    <a:pt x="1506437" y="532058"/>
                    <a:pt x="1543585" y="578730"/>
                    <a:pt x="1551205" y="635880"/>
                  </a:cubicBezTo>
                  <a:cubicBezTo>
                    <a:pt x="1558825" y="693030"/>
                    <a:pt x="1536917" y="748275"/>
                    <a:pt x="1491197" y="784470"/>
                  </a:cubicBezTo>
                  <a:lnTo>
                    <a:pt x="442495" y="1603620"/>
                  </a:lnTo>
                  <a:cubicBezTo>
                    <a:pt x="414872" y="1626480"/>
                    <a:pt x="380582" y="1637910"/>
                    <a:pt x="345340" y="1637910"/>
                  </a:cubicBezTo>
                  <a:close/>
                  <a:moveTo>
                    <a:pt x="7202" y="182490"/>
                  </a:moveTo>
                  <a:lnTo>
                    <a:pt x="191987" y="1499798"/>
                  </a:lnTo>
                  <a:cubicBezTo>
                    <a:pt x="199607" y="1555043"/>
                    <a:pt x="234850" y="1600763"/>
                    <a:pt x="287237" y="1621718"/>
                  </a:cubicBezTo>
                  <a:cubicBezTo>
                    <a:pt x="338672" y="1642673"/>
                    <a:pt x="395822" y="1635053"/>
                    <a:pt x="439637" y="1599810"/>
                  </a:cubicBezTo>
                  <a:lnTo>
                    <a:pt x="1488340" y="780660"/>
                  </a:lnTo>
                  <a:cubicBezTo>
                    <a:pt x="1532155" y="746370"/>
                    <a:pt x="1554062" y="693030"/>
                    <a:pt x="1546442" y="637785"/>
                  </a:cubicBezTo>
                  <a:cubicBezTo>
                    <a:pt x="1538822" y="582540"/>
                    <a:pt x="1503580" y="536820"/>
                    <a:pt x="1451192" y="515865"/>
                  </a:cubicBezTo>
                  <a:lnTo>
                    <a:pt x="217705" y="17708"/>
                  </a:lnTo>
                  <a:cubicBezTo>
                    <a:pt x="166270" y="-3247"/>
                    <a:pt x="109120" y="4373"/>
                    <a:pt x="65305" y="39615"/>
                  </a:cubicBezTo>
                  <a:cubicBezTo>
                    <a:pt x="20537" y="72953"/>
                    <a:pt x="-418" y="127245"/>
                    <a:pt x="7202" y="182490"/>
                  </a:cubicBezTo>
                  <a:close/>
                </a:path>
              </a:pathLst>
            </a:custGeom>
            <a:grpFill/>
            <a:ln w="9525" cap="flat">
              <a:noFill/>
              <a:prstDash val="solid"/>
              <a:miter/>
            </a:ln>
          </p:spPr>
          <p:txBody>
            <a:bodyPr rtlCol="0" anchor="ctr"/>
            <a:lstStyle/>
            <a:p>
              <a:endParaRPr lang="en-US" sz="1730"/>
            </a:p>
          </p:txBody>
        </p:sp>
        <p:sp>
          <p:nvSpPr>
            <p:cNvPr id="75" name="Freeform: Shape 74">
              <a:extLst>
                <a:ext uri="{FF2B5EF4-FFF2-40B4-BE49-F238E27FC236}">
                  <a16:creationId xmlns:a16="http://schemas.microsoft.com/office/drawing/2014/main" id="{9BC4E032-2A0F-4F5F-80CC-02979FEE6038}"/>
                </a:ext>
              </a:extLst>
            </p:cNvPr>
            <p:cNvSpPr/>
            <p:nvPr/>
          </p:nvSpPr>
          <p:spPr>
            <a:xfrm>
              <a:off x="5617251" y="2793839"/>
              <a:ext cx="1577256" cy="1626394"/>
            </a:xfrm>
            <a:custGeom>
              <a:avLst/>
              <a:gdLst>
                <a:gd name="connsiteX0" fmla="*/ 159026 w 1577256"/>
                <a:gd name="connsiteY0" fmla="*/ 1626395 h 1626394"/>
                <a:gd name="connsiteX1" fmla="*/ 55203 w 1577256"/>
                <a:gd name="connsiteY1" fmla="*/ 1587342 h 1626394"/>
                <a:gd name="connsiteX2" fmla="*/ 2816 w 1577256"/>
                <a:gd name="connsiteY2" fmla="*/ 1435895 h 1626394"/>
                <a:gd name="connsiteX3" fmla="*/ 256181 w 1577256"/>
                <a:gd name="connsiteY3" fmla="*/ 130017 h 1626394"/>
                <a:gd name="connsiteX4" fmla="*/ 360956 w 1577256"/>
                <a:gd name="connsiteY4" fmla="*/ 9050 h 1626394"/>
                <a:gd name="connsiteX5" fmla="*/ 518118 w 1577256"/>
                <a:gd name="connsiteY5" fmla="*/ 39530 h 1626394"/>
                <a:gd name="connsiteX6" fmla="*/ 1522053 w 1577256"/>
                <a:gd name="connsiteY6" fmla="*/ 912019 h 1626394"/>
                <a:gd name="connsiteX7" fmla="*/ 1574441 w 1577256"/>
                <a:gd name="connsiteY7" fmla="*/ 1063467 h 1626394"/>
                <a:gd name="connsiteX8" fmla="*/ 1469666 w 1577256"/>
                <a:gd name="connsiteY8" fmla="*/ 1184435 h 1626394"/>
                <a:gd name="connsiteX9" fmla="*/ 211413 w 1577256"/>
                <a:gd name="connsiteY9" fmla="*/ 1616870 h 1626394"/>
                <a:gd name="connsiteX10" fmla="*/ 159026 w 1577256"/>
                <a:gd name="connsiteY10" fmla="*/ 1626395 h 1626394"/>
                <a:gd name="connsiteX11" fmla="*/ 259038 w 1577256"/>
                <a:gd name="connsiteY11" fmla="*/ 130017 h 1626394"/>
                <a:gd name="connsiteX12" fmla="*/ 261896 w 1577256"/>
                <a:gd name="connsiteY12" fmla="*/ 130970 h 1626394"/>
                <a:gd name="connsiteX13" fmla="*/ 7578 w 1577256"/>
                <a:gd name="connsiteY13" fmla="*/ 1436847 h 1626394"/>
                <a:gd name="connsiteX14" fmla="*/ 58061 w 1577256"/>
                <a:gd name="connsiteY14" fmla="*/ 1582580 h 1626394"/>
                <a:gd name="connsiteX15" fmla="*/ 209508 w 1577256"/>
                <a:gd name="connsiteY15" fmla="*/ 1612107 h 1626394"/>
                <a:gd name="connsiteX16" fmla="*/ 1467761 w 1577256"/>
                <a:gd name="connsiteY16" fmla="*/ 1178720 h 1626394"/>
                <a:gd name="connsiteX17" fmla="*/ 1568726 w 1577256"/>
                <a:gd name="connsiteY17" fmla="*/ 1062515 h 1626394"/>
                <a:gd name="connsiteX18" fmla="*/ 1518243 w 1577256"/>
                <a:gd name="connsiteY18" fmla="*/ 916782 h 1626394"/>
                <a:gd name="connsiteX19" fmla="*/ 514308 w 1577256"/>
                <a:gd name="connsiteY19" fmla="*/ 43340 h 1626394"/>
                <a:gd name="connsiteX20" fmla="*/ 362861 w 1577256"/>
                <a:gd name="connsiteY20" fmla="*/ 13812 h 1626394"/>
                <a:gd name="connsiteX21" fmla="*/ 261896 w 1577256"/>
                <a:gd name="connsiteY21" fmla="*/ 130017 h 1626394"/>
                <a:gd name="connsiteX22" fmla="*/ 259038 w 1577256"/>
                <a:gd name="connsiteY22" fmla="*/ 130017 h 1626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77256" h="1626394">
                  <a:moveTo>
                    <a:pt x="159026" y="1626395"/>
                  </a:moveTo>
                  <a:cubicBezTo>
                    <a:pt x="120926" y="1626395"/>
                    <a:pt x="84731" y="1613060"/>
                    <a:pt x="55203" y="1587342"/>
                  </a:cubicBezTo>
                  <a:cubicBezTo>
                    <a:pt x="11388" y="1549242"/>
                    <a:pt x="-7662" y="1493045"/>
                    <a:pt x="2816" y="1435895"/>
                  </a:cubicBezTo>
                  <a:lnTo>
                    <a:pt x="256181" y="130017"/>
                  </a:lnTo>
                  <a:cubicBezTo>
                    <a:pt x="267611" y="72867"/>
                    <a:pt x="306663" y="28100"/>
                    <a:pt x="360956" y="9050"/>
                  </a:cubicBezTo>
                  <a:cubicBezTo>
                    <a:pt x="415248" y="-10000"/>
                    <a:pt x="474303" y="1430"/>
                    <a:pt x="518118" y="39530"/>
                  </a:cubicBezTo>
                  <a:lnTo>
                    <a:pt x="1522053" y="912019"/>
                  </a:lnTo>
                  <a:cubicBezTo>
                    <a:pt x="1565868" y="950119"/>
                    <a:pt x="1584918" y="1006317"/>
                    <a:pt x="1574441" y="1063467"/>
                  </a:cubicBezTo>
                  <a:cubicBezTo>
                    <a:pt x="1563011" y="1120617"/>
                    <a:pt x="1523958" y="1165385"/>
                    <a:pt x="1469666" y="1184435"/>
                  </a:cubicBezTo>
                  <a:lnTo>
                    <a:pt x="211413" y="1616870"/>
                  </a:lnTo>
                  <a:cubicBezTo>
                    <a:pt x="194268" y="1623537"/>
                    <a:pt x="176171" y="1626395"/>
                    <a:pt x="159026" y="1626395"/>
                  </a:cubicBezTo>
                  <a:close/>
                  <a:moveTo>
                    <a:pt x="259038" y="130017"/>
                  </a:moveTo>
                  <a:lnTo>
                    <a:pt x="261896" y="130970"/>
                  </a:lnTo>
                  <a:lnTo>
                    <a:pt x="7578" y="1436847"/>
                  </a:lnTo>
                  <a:cubicBezTo>
                    <a:pt x="-2899" y="1492092"/>
                    <a:pt x="16151" y="1546385"/>
                    <a:pt x="58061" y="1582580"/>
                  </a:cubicBezTo>
                  <a:cubicBezTo>
                    <a:pt x="99971" y="1618775"/>
                    <a:pt x="157121" y="1630205"/>
                    <a:pt x="209508" y="1612107"/>
                  </a:cubicBezTo>
                  <a:lnTo>
                    <a:pt x="1467761" y="1178720"/>
                  </a:lnTo>
                  <a:cubicBezTo>
                    <a:pt x="1520148" y="1160622"/>
                    <a:pt x="1558248" y="1116807"/>
                    <a:pt x="1568726" y="1062515"/>
                  </a:cubicBezTo>
                  <a:cubicBezTo>
                    <a:pt x="1579203" y="1007269"/>
                    <a:pt x="1560153" y="952977"/>
                    <a:pt x="1518243" y="916782"/>
                  </a:cubicBezTo>
                  <a:lnTo>
                    <a:pt x="514308" y="43340"/>
                  </a:lnTo>
                  <a:cubicBezTo>
                    <a:pt x="472398" y="7145"/>
                    <a:pt x="415248" y="-4285"/>
                    <a:pt x="362861" y="13812"/>
                  </a:cubicBezTo>
                  <a:cubicBezTo>
                    <a:pt x="310473" y="31910"/>
                    <a:pt x="272373" y="75725"/>
                    <a:pt x="261896" y="130017"/>
                  </a:cubicBezTo>
                  <a:lnTo>
                    <a:pt x="259038" y="130017"/>
                  </a:lnTo>
                  <a:close/>
                </a:path>
              </a:pathLst>
            </a:custGeom>
            <a:grpFill/>
            <a:ln w="9525" cap="flat">
              <a:noFill/>
              <a:prstDash val="solid"/>
              <a:miter/>
            </a:ln>
          </p:spPr>
          <p:txBody>
            <a:bodyPr rtlCol="0" anchor="ctr"/>
            <a:lstStyle/>
            <a:p>
              <a:endParaRPr lang="en-US" sz="1730"/>
            </a:p>
          </p:txBody>
        </p:sp>
        <p:sp>
          <p:nvSpPr>
            <p:cNvPr id="76" name="Freeform: Shape 75">
              <a:extLst>
                <a:ext uri="{FF2B5EF4-FFF2-40B4-BE49-F238E27FC236}">
                  <a16:creationId xmlns:a16="http://schemas.microsoft.com/office/drawing/2014/main" id="{66E38735-30F9-43CF-A0FB-835E4191BCA9}"/>
                </a:ext>
              </a:extLst>
            </p:cNvPr>
            <p:cNvSpPr/>
            <p:nvPr/>
          </p:nvSpPr>
          <p:spPr>
            <a:xfrm>
              <a:off x="5392895" y="2761931"/>
              <a:ext cx="1648777" cy="1472564"/>
            </a:xfrm>
            <a:custGeom>
              <a:avLst/>
              <a:gdLst>
                <a:gd name="connsiteX0" fmla="*/ 1490186 w 1648777"/>
                <a:gd name="connsiteY0" fmla="*/ 1472565 h 1472564"/>
                <a:gd name="connsiteX1" fmla="*/ 159544 w 1648777"/>
                <a:gd name="connsiteY1" fmla="*/ 1472565 h 1472564"/>
                <a:gd name="connsiteX2" fmla="*/ 21431 w 1648777"/>
                <a:gd name="connsiteY2" fmla="*/ 1392555 h 1472564"/>
                <a:gd name="connsiteX3" fmla="*/ 21431 w 1648777"/>
                <a:gd name="connsiteY3" fmla="*/ 1232535 h 1472564"/>
                <a:gd name="connsiteX4" fmla="*/ 686276 w 1648777"/>
                <a:gd name="connsiteY4" fmla="*/ 80010 h 1472564"/>
                <a:gd name="connsiteX5" fmla="*/ 824389 w 1648777"/>
                <a:gd name="connsiteY5" fmla="*/ 0 h 1472564"/>
                <a:gd name="connsiteX6" fmla="*/ 824389 w 1648777"/>
                <a:gd name="connsiteY6" fmla="*/ 0 h 1472564"/>
                <a:gd name="connsiteX7" fmla="*/ 962501 w 1648777"/>
                <a:gd name="connsiteY7" fmla="*/ 80010 h 1472564"/>
                <a:gd name="connsiteX8" fmla="*/ 1627346 w 1648777"/>
                <a:gd name="connsiteY8" fmla="*/ 1232535 h 1472564"/>
                <a:gd name="connsiteX9" fmla="*/ 1627346 w 1648777"/>
                <a:gd name="connsiteY9" fmla="*/ 1392555 h 1472564"/>
                <a:gd name="connsiteX10" fmla="*/ 1490186 w 1648777"/>
                <a:gd name="connsiteY10" fmla="*/ 1472565 h 1472564"/>
                <a:gd name="connsiteX11" fmla="*/ 691039 w 1648777"/>
                <a:gd name="connsiteY11" fmla="*/ 83820 h 1472564"/>
                <a:gd name="connsiteX12" fmla="*/ 26194 w 1648777"/>
                <a:gd name="connsiteY12" fmla="*/ 1236345 h 1472564"/>
                <a:gd name="connsiteX13" fmla="*/ 26194 w 1648777"/>
                <a:gd name="connsiteY13" fmla="*/ 1390650 h 1472564"/>
                <a:gd name="connsiteX14" fmla="*/ 159544 w 1648777"/>
                <a:gd name="connsiteY14" fmla="*/ 1467803 h 1472564"/>
                <a:gd name="connsiteX15" fmla="*/ 1490186 w 1648777"/>
                <a:gd name="connsiteY15" fmla="*/ 1467803 h 1472564"/>
                <a:gd name="connsiteX16" fmla="*/ 1623536 w 1648777"/>
                <a:gd name="connsiteY16" fmla="*/ 1390650 h 1472564"/>
                <a:gd name="connsiteX17" fmla="*/ 1623536 w 1648777"/>
                <a:gd name="connsiteY17" fmla="*/ 1236345 h 1472564"/>
                <a:gd name="connsiteX18" fmla="*/ 958691 w 1648777"/>
                <a:gd name="connsiteY18" fmla="*/ 83820 h 1472564"/>
                <a:gd name="connsiteX19" fmla="*/ 825341 w 1648777"/>
                <a:gd name="connsiteY19" fmla="*/ 6668 h 1472564"/>
                <a:gd name="connsiteX20" fmla="*/ 691039 w 1648777"/>
                <a:gd name="connsiteY20" fmla="*/ 83820 h 1472564"/>
                <a:gd name="connsiteX21" fmla="*/ 691039 w 1648777"/>
                <a:gd name="connsiteY21" fmla="*/ 83820 h 147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777" h="1472564">
                  <a:moveTo>
                    <a:pt x="1490186" y="1472565"/>
                  </a:moveTo>
                  <a:lnTo>
                    <a:pt x="159544" y="1472565"/>
                  </a:lnTo>
                  <a:cubicBezTo>
                    <a:pt x="101441" y="1472565"/>
                    <a:pt x="50006" y="1443038"/>
                    <a:pt x="21431" y="1392555"/>
                  </a:cubicBezTo>
                  <a:cubicBezTo>
                    <a:pt x="-7144" y="1342073"/>
                    <a:pt x="-7144" y="1283018"/>
                    <a:pt x="21431" y="1232535"/>
                  </a:cubicBezTo>
                  <a:lnTo>
                    <a:pt x="686276" y="80010"/>
                  </a:lnTo>
                  <a:cubicBezTo>
                    <a:pt x="714851" y="29528"/>
                    <a:pt x="767239" y="0"/>
                    <a:pt x="824389" y="0"/>
                  </a:cubicBezTo>
                  <a:cubicBezTo>
                    <a:pt x="824389" y="0"/>
                    <a:pt x="824389" y="0"/>
                    <a:pt x="824389" y="0"/>
                  </a:cubicBezTo>
                  <a:cubicBezTo>
                    <a:pt x="882491" y="0"/>
                    <a:pt x="933926" y="29528"/>
                    <a:pt x="962501" y="80010"/>
                  </a:cubicBezTo>
                  <a:lnTo>
                    <a:pt x="1627346" y="1232535"/>
                  </a:lnTo>
                  <a:cubicBezTo>
                    <a:pt x="1655921" y="1283018"/>
                    <a:pt x="1655921" y="1342073"/>
                    <a:pt x="1627346" y="1392555"/>
                  </a:cubicBezTo>
                  <a:cubicBezTo>
                    <a:pt x="1599724" y="1443038"/>
                    <a:pt x="1548289" y="1472565"/>
                    <a:pt x="1490186" y="1472565"/>
                  </a:cubicBezTo>
                  <a:close/>
                  <a:moveTo>
                    <a:pt x="691039" y="83820"/>
                  </a:moveTo>
                  <a:lnTo>
                    <a:pt x="26194" y="1236345"/>
                  </a:lnTo>
                  <a:cubicBezTo>
                    <a:pt x="-1429" y="1284923"/>
                    <a:pt x="-1429" y="1342073"/>
                    <a:pt x="26194" y="1390650"/>
                  </a:cubicBezTo>
                  <a:cubicBezTo>
                    <a:pt x="53816" y="1439228"/>
                    <a:pt x="104299" y="1467803"/>
                    <a:pt x="159544" y="1467803"/>
                  </a:cubicBezTo>
                  <a:lnTo>
                    <a:pt x="1490186" y="1467803"/>
                  </a:lnTo>
                  <a:cubicBezTo>
                    <a:pt x="1546384" y="1467803"/>
                    <a:pt x="1595914" y="1439228"/>
                    <a:pt x="1623536" y="1390650"/>
                  </a:cubicBezTo>
                  <a:cubicBezTo>
                    <a:pt x="1651159" y="1342073"/>
                    <a:pt x="1651159" y="1284923"/>
                    <a:pt x="1623536" y="1236345"/>
                  </a:cubicBezTo>
                  <a:lnTo>
                    <a:pt x="958691" y="83820"/>
                  </a:lnTo>
                  <a:cubicBezTo>
                    <a:pt x="931069" y="35243"/>
                    <a:pt x="880586" y="6668"/>
                    <a:pt x="825341" y="6668"/>
                  </a:cubicBezTo>
                  <a:cubicBezTo>
                    <a:pt x="769144" y="6668"/>
                    <a:pt x="719614" y="35243"/>
                    <a:pt x="691039" y="83820"/>
                  </a:cubicBezTo>
                  <a:lnTo>
                    <a:pt x="691039" y="83820"/>
                  </a:lnTo>
                  <a:close/>
                </a:path>
              </a:pathLst>
            </a:custGeom>
            <a:grpFill/>
            <a:ln w="9525" cap="flat">
              <a:noFill/>
              <a:prstDash val="solid"/>
              <a:miter/>
            </a:ln>
          </p:spPr>
          <p:txBody>
            <a:bodyPr rtlCol="0" anchor="ctr"/>
            <a:lstStyle/>
            <a:p>
              <a:endParaRPr lang="en-US" sz="1730"/>
            </a:p>
          </p:txBody>
        </p:sp>
      </p:grpSp>
      <p:sp>
        <p:nvSpPr>
          <p:cNvPr id="3" name="Footer Placeholder 1">
            <a:extLst>
              <a:ext uri="{FF2B5EF4-FFF2-40B4-BE49-F238E27FC236}">
                <a16:creationId xmlns:a16="http://schemas.microsoft.com/office/drawing/2014/main" id="{8B88EB9B-5426-4E42-BCAA-53723B726B44}"/>
              </a:ext>
            </a:extLst>
          </p:cNvPr>
          <p:cNvSpPr txBox="1">
            <a:spLocks/>
          </p:cNvSpPr>
          <p:nvPr userDrawn="1"/>
        </p:nvSpPr>
        <p:spPr>
          <a:xfrm>
            <a:off x="442466"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a:t>© Copyright Microsoft Corporation. All rights reserved.</a:t>
            </a:r>
          </a:p>
        </p:txBody>
      </p:sp>
    </p:spTree>
    <p:extLst>
      <p:ext uri="{BB962C8B-B14F-4D97-AF65-F5344CB8AC3E}">
        <p14:creationId xmlns:p14="http://schemas.microsoft.com/office/powerpoint/2010/main" val="365010784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_4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four rows</a:t>
            </a:r>
          </a:p>
        </p:txBody>
      </p:sp>
      <p:sp>
        <p:nvSpPr>
          <p:cNvPr id="15" name="Text Placeholder 5">
            <a:extLst>
              <a:ext uri="{FF2B5EF4-FFF2-40B4-BE49-F238E27FC236}">
                <a16:creationId xmlns:a16="http://schemas.microsoft.com/office/drawing/2014/main" id="{C26D22CE-EFD0-4FAA-95AC-F37D3BED6618}"/>
              </a:ext>
            </a:extLst>
          </p:cNvPr>
          <p:cNvSpPr>
            <a:spLocks noGrp="1"/>
          </p:cNvSpPr>
          <p:nvPr>
            <p:ph type="body" sz="quarter" idx="20"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389695" y="2763870"/>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908050"/>
            <a:ext cx="10383899"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389695" y="371059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854778"/>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389695" y="46573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801506"/>
            <a:ext cx="10383899"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4" name="Footer Placeholder 1">
            <a:extLst>
              <a:ext uri="{FF2B5EF4-FFF2-40B4-BE49-F238E27FC236}">
                <a16:creationId xmlns:a16="http://schemas.microsoft.com/office/drawing/2014/main" id="{5F35E7E5-1784-40DE-92EF-E9874E810C34}"/>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5216485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_5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a:t>
            </a:r>
          </a:p>
        </p:txBody>
      </p:sp>
      <p:sp>
        <p:nvSpPr>
          <p:cNvPr id="17" name="Text Placeholder 5">
            <a:extLst>
              <a:ext uri="{FF2B5EF4-FFF2-40B4-BE49-F238E27FC236}">
                <a16:creationId xmlns:a16="http://schemas.microsoft.com/office/drawing/2014/main" id="{9615BA4B-6D68-4728-AF5E-96CF426BDBDE}"/>
              </a:ext>
            </a:extLst>
          </p:cNvPr>
          <p:cNvSpPr>
            <a:spLocks noGrp="1"/>
          </p:cNvSpPr>
          <p:nvPr>
            <p:ph type="body" sz="quarter" idx="22"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2"/>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389695" y="2601426"/>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722313"/>
            <a:ext cx="10383899" cy="519217"/>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389695" y="3362417"/>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483304"/>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389695" y="4123408"/>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244295"/>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389695" y="4884399"/>
            <a:ext cx="1037021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5005283"/>
            <a:ext cx="10383899" cy="519217"/>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ED9039A-1F5F-4C3E-8088-C5C6AC71B3E2}"/>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2081643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option_6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six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1389459" y="1961323"/>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48823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588661"/>
            <a:ext cx="10383899"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115573"/>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215999"/>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74291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843337"/>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370249"/>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470675"/>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4997587"/>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098014"/>
            <a:ext cx="10383899"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46CCDEFC-B6DB-4055-A5EC-0C75CF24B53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42684387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xt option_7 row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seven rows</a:t>
            </a:r>
          </a:p>
        </p:txBody>
      </p:sp>
      <p:sp>
        <p:nvSpPr>
          <p:cNvPr id="21" name="Text Placeholder 5">
            <a:extLst>
              <a:ext uri="{FF2B5EF4-FFF2-40B4-BE49-F238E27FC236}">
                <a16:creationId xmlns:a16="http://schemas.microsoft.com/office/drawing/2014/main" id="{52987478-529C-46E1-AA3F-32BE6FD91D75}"/>
              </a:ext>
            </a:extLst>
          </p:cNvPr>
          <p:cNvSpPr>
            <a:spLocks noGrp="1"/>
          </p:cNvSpPr>
          <p:nvPr>
            <p:ph type="body" sz="quarter" idx="31" hasCustomPrompt="1"/>
          </p:nvPr>
        </p:nvSpPr>
        <p:spPr>
          <a:xfrm>
            <a:off x="418643" y="1168400"/>
            <a:ext cx="11341267" cy="307777"/>
          </a:xfrm>
          <a:prstGeom prst="rect">
            <a:avLst/>
          </a:prstGeom>
        </p:spPr>
        <p:txBody>
          <a:bodyPr vert="horz" lIns="0" tIns="0" rIns="0" bIns="0" rtlCol="0">
            <a:spAutoFit/>
          </a:bodyPr>
          <a:lstStyle>
            <a:lvl1pPr>
              <a:defRPr lang="en-US" sz="2000" dirty="0"/>
            </a:lvl1pPr>
          </a:lstStyle>
          <a:p>
            <a:pPr lvl="0"/>
            <a:r>
              <a:rPr lang="en-US"/>
              <a:t>Add text here</a:t>
            </a:r>
          </a:p>
        </p:txBody>
      </p:sp>
      <p:sp>
        <p:nvSpPr>
          <p:cNvPr id="5" name="Text Placeholder 4"/>
          <p:cNvSpPr>
            <a:spLocks noGrp="1"/>
          </p:cNvSpPr>
          <p:nvPr>
            <p:ph type="body" sz="quarter" idx="11" hasCustomPrompt="1"/>
          </p:nvPr>
        </p:nvSpPr>
        <p:spPr>
          <a:xfrm>
            <a:off x="418643" y="1961323"/>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434818" y="243560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418643" y="2483405"/>
            <a:ext cx="11354715" cy="426486"/>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434818" y="2957689"/>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418643" y="3005487"/>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434818" y="3479771"/>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418643" y="3527569"/>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434818" y="4001853"/>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418643" y="4049651"/>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434818" y="5046017"/>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418643" y="4571733"/>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E463BEA0-0EFD-486F-81C5-596C2AEEBC26}"/>
              </a:ext>
              <a:ext uri="{C183D7F6-B498-43B3-948B-1728B52AA6E4}">
                <adec:decorative xmlns:adec="http://schemas.microsoft.com/office/drawing/2017/decorative" val="1"/>
              </a:ext>
            </a:extLst>
          </p:cNvPr>
          <p:cNvCxnSpPr>
            <a:cxnSpLocks/>
          </p:cNvCxnSpPr>
          <p:nvPr userDrawn="1"/>
        </p:nvCxnSpPr>
        <p:spPr>
          <a:xfrm>
            <a:off x="434818" y="4523935"/>
            <a:ext cx="1132509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935E9A39-1ACF-4C89-9498-11C0EFB1E38A}"/>
              </a:ext>
            </a:extLst>
          </p:cNvPr>
          <p:cNvSpPr>
            <a:spLocks noGrp="1"/>
          </p:cNvSpPr>
          <p:nvPr>
            <p:ph type="body" sz="quarter" idx="32" hasCustomPrompt="1"/>
          </p:nvPr>
        </p:nvSpPr>
        <p:spPr>
          <a:xfrm>
            <a:off x="418643" y="5093812"/>
            <a:ext cx="11354715" cy="426486"/>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C3EEA8B3-EE5E-4360-9233-7B76A3C14833}"/>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2827451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three rows &amp; two columns</a:t>
            </a:r>
          </a:p>
        </p:txBody>
      </p:sp>
      <p:sp>
        <p:nvSpPr>
          <p:cNvPr id="22" name="Text Placeholder 5">
            <a:extLst>
              <a:ext uri="{FF2B5EF4-FFF2-40B4-BE49-F238E27FC236}">
                <a16:creationId xmlns:a16="http://schemas.microsoft.com/office/drawing/2014/main" id="{FDDCE837-1494-4915-B6F7-9703BBD92279}"/>
              </a:ext>
            </a:extLst>
          </p:cNvPr>
          <p:cNvSpPr>
            <a:spLocks noGrp="1"/>
          </p:cNvSpPr>
          <p:nvPr>
            <p:ph type="body" sz="quarter" idx="34"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389458"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389458"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151335" y="1961322"/>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151335" y="3181990"/>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151335" y="3311765"/>
            <a:ext cx="4608576" cy="1090893"/>
          </a:xfrm>
          <a:prstGeom prst="rect">
            <a:avLst/>
          </a:prstGeo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151335" y="4532433"/>
            <a:ext cx="460857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151335" y="4662207"/>
            <a:ext cx="4608576" cy="1090893"/>
          </a:xfrm>
          <a:prstGeom prst="rect">
            <a:avLst/>
          </a:prstGeo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2C11A81E-5507-4620-971A-1D6A21B461F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with subheadin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440494"/>
            <a:ext cx="11341268" cy="680196"/>
          </a:xfrm>
        </p:spPr>
        <p:txBody>
          <a:bodyPr/>
          <a:lstStyle>
            <a:lvl1pPr>
              <a:defRPr/>
            </a:lvl1pPr>
          </a:lstStyle>
          <a:p>
            <a:r>
              <a:rPr lang="en-US"/>
              <a:t>Text layout: five rows &amp; two columns</a:t>
            </a:r>
          </a:p>
        </p:txBody>
      </p:sp>
      <p:sp>
        <p:nvSpPr>
          <p:cNvPr id="27" name="Text Placeholder 5">
            <a:extLst>
              <a:ext uri="{FF2B5EF4-FFF2-40B4-BE49-F238E27FC236}">
                <a16:creationId xmlns:a16="http://schemas.microsoft.com/office/drawing/2014/main" id="{CC7F1F9F-BDA7-4D48-A208-64EE1E48039F}"/>
              </a:ext>
            </a:extLst>
          </p:cNvPr>
          <p:cNvSpPr>
            <a:spLocks noGrp="1"/>
          </p:cNvSpPr>
          <p:nvPr>
            <p:ph type="body" sz="quarter" idx="36" hasCustomPrompt="1"/>
          </p:nvPr>
        </p:nvSpPr>
        <p:spPr>
          <a:xfrm>
            <a:off x="418643" y="1168400"/>
            <a:ext cx="11341267" cy="307777"/>
          </a:xfrm>
          <a:prstGeom prst="rect">
            <a:avLst/>
          </a:prstGeom>
        </p:spPr>
        <p:txBody>
          <a:bodyPr lIns="0" tIns="0" rIns="0" bIns="0"/>
          <a:lstStyle>
            <a:lvl1pPr>
              <a:defRPr sz="2000"/>
            </a:lvl1pPr>
          </a:lstStyle>
          <a:p>
            <a:pPr lvl="0"/>
            <a:r>
              <a:rPr lang="en-US"/>
              <a:t>Add text here</a:t>
            </a:r>
          </a:p>
        </p:txBody>
      </p:sp>
      <p:sp>
        <p:nvSpPr>
          <p:cNvPr id="5" name="Text Placeholder 4"/>
          <p:cNvSpPr>
            <a:spLocks noGrp="1"/>
          </p:cNvSpPr>
          <p:nvPr>
            <p:ph type="body" sz="quarter" idx="11" hasCustomPrompt="1"/>
          </p:nvPr>
        </p:nvSpPr>
        <p:spPr>
          <a:xfrm>
            <a:off x="1389459"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389459"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389459"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389459"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389459"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51841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26339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350009"/>
            <a:ext cx="4393416" cy="658368"/>
          </a:xfrm>
          <a:prstGeom prst="rect">
            <a:avLst/>
          </a:prstGeo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09498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18159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392657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013189"/>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475816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4844781"/>
            <a:ext cx="4393416" cy="658368"/>
          </a:xfrm>
          <a:prstGeom prst="rect">
            <a:avLst/>
          </a:prstGeo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4" name="Footer Placeholder 1">
            <a:extLst>
              <a:ext uri="{FF2B5EF4-FFF2-40B4-BE49-F238E27FC236}">
                <a16:creationId xmlns:a16="http://schemas.microsoft.com/office/drawing/2014/main" id="{66CECB44-B887-48A3-8002-B5226DEF3E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5"/>
            <a:ext cx="5578933"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9099" y="2628195"/>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9099" y="3664462"/>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9099" y="4700731"/>
            <a:ext cx="5578475"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229350" y="1457325"/>
            <a:ext cx="5539341" cy="1047599"/>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3F9A6BFB-B229-4081-846A-99BCC21608D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s layout with subheadin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Two columns layout</a:t>
            </a:r>
          </a:p>
        </p:txBody>
      </p:sp>
      <p:sp>
        <p:nvSpPr>
          <p:cNvPr id="17" name="Text Placeholder 5">
            <a:extLst>
              <a:ext uri="{FF2B5EF4-FFF2-40B4-BE49-F238E27FC236}">
                <a16:creationId xmlns:a16="http://schemas.microsoft.com/office/drawing/2014/main" id="{55780EB8-2D5B-4DBB-BC6B-E570FB51FFD3}"/>
              </a:ext>
            </a:extLst>
          </p:cNvPr>
          <p:cNvSpPr>
            <a:spLocks noGrp="1"/>
          </p:cNvSpPr>
          <p:nvPr>
            <p:ph type="body" sz="quarter" idx="17" hasCustomPrompt="1"/>
          </p:nvPr>
        </p:nvSpPr>
        <p:spPr>
          <a:xfrm>
            <a:off x="432088" y="1168400"/>
            <a:ext cx="11341267" cy="307777"/>
          </a:xfrm>
          <a:prstGeom prst="rect">
            <a:avLst/>
          </a:prstGeom>
        </p:spPr>
        <p:txBody>
          <a:bodyPr lIns="0" tIns="0" rIns="0" bIns="0"/>
          <a:lstStyle>
            <a:lvl1pPr>
              <a:defRPr sz="2000"/>
            </a:lvl1pPr>
          </a:lstStyle>
          <a:p>
            <a:pPr lvl="0"/>
            <a:r>
              <a:rPr lang="en-US"/>
              <a:t>Add text here</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929257"/>
            <a:ext cx="5578933"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82527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729776"/>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861538"/>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766043"/>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897807"/>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929257"/>
            <a:ext cx="5572801" cy="852444"/>
          </a:xfrm>
          <a:prstGeom prst="rect">
            <a:avLst/>
          </a:prstGeom>
          <a:solidFill>
            <a:schemeClr val="accent1"/>
          </a:solidFill>
        </p:spPr>
        <p:txBody>
          <a:bodyPr lIns="91440" tIns="91440" rIns="91440" anchor="ctr">
            <a:noAutofit/>
          </a:bodyPr>
          <a:lstStyle>
            <a:lvl1pPr>
              <a:lnSpc>
                <a:spcPct val="100000"/>
              </a:lnSpc>
              <a:spcBef>
                <a:spcPts val="0"/>
              </a:spcBef>
              <a:spcAft>
                <a:spcPts val="0"/>
              </a:spcAft>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82527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729776"/>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861539"/>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766043"/>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897807"/>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DAA1992-5E0F-40A3-8DB6-210B74582E0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6449063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8706E9C-EDA2-4EE8-A4D5-886B6F42AFF8}"/>
              </a:ext>
            </a:extLst>
          </p:cNvPr>
          <p:cNvSpPr>
            <a:spLocks noGrp="1"/>
          </p:cNvSpPr>
          <p:nvPr userDrawn="1">
            <p:ph type="title" hasCustomPrompt="1"/>
          </p:nvPr>
        </p:nvSpPr>
        <p:spPr>
          <a:xfrm>
            <a:off x="418643" y="440494"/>
            <a:ext cx="11341268" cy="680196"/>
          </a:xfrm>
        </p:spPr>
        <p:txBody>
          <a:bodyPr/>
          <a:lstStyle>
            <a:lvl1pPr>
              <a:defRPr/>
            </a:lvl1pPr>
          </a:lstStyle>
          <a:p>
            <a:r>
              <a:rPr lang="en-US"/>
              <a:t>Three columns layout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chemeClr val="accent1"/>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a:t>Caption title Segoe UI </a:t>
            </a:r>
            <a:r>
              <a:rPr lang="en-US" err="1"/>
              <a:t>Semibold</a:t>
            </a:r>
            <a:endParaRPr lang="en-US"/>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a:t>Caption body copy Segoe UI Regular 12/14. The quick brown fox jumps over the lazy dog.</a:t>
            </a:r>
          </a:p>
        </p:txBody>
      </p:sp>
      <p:sp>
        <p:nvSpPr>
          <p:cNvPr id="3" name="Footer Placeholder 1">
            <a:extLst>
              <a:ext uri="{FF2B5EF4-FFF2-40B4-BE49-F238E27FC236}">
                <a16:creationId xmlns:a16="http://schemas.microsoft.com/office/drawing/2014/main" id="{5A8C1FEA-45D6-476A-8044-2C9E87D3782E}"/>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a:t>Click to edit Master text styles</a:t>
            </a:r>
          </a:p>
        </p:txBody>
      </p:sp>
      <p:sp>
        <p:nvSpPr>
          <p:cNvPr id="8" name="Footer Placeholder 1">
            <a:extLst>
              <a:ext uri="{FF2B5EF4-FFF2-40B4-BE49-F238E27FC236}">
                <a16:creationId xmlns:a16="http://schemas.microsoft.com/office/drawing/2014/main" id="{7F38B04C-51F1-4590-84FC-A2A65AD60A07}"/>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5" name="Footer Placeholder 1">
            <a:extLst>
              <a:ext uri="{FF2B5EF4-FFF2-40B4-BE49-F238E27FC236}">
                <a16:creationId xmlns:a16="http://schemas.microsoft.com/office/drawing/2014/main" id="{EC2D8BCE-5DFE-4182-9B53-DC1422F668B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chemeClr val="accent1"/>
          </a:solidFill>
        </p:spPr>
        <p:txBody>
          <a:bodyPr tIns="0" rIns="0" bIns="0" anchor="ctr">
            <a:noAutofit/>
          </a:bodyPr>
          <a:lstStyle>
            <a:lvl1pPr algn="ctr">
              <a:defRPr sz="2400">
                <a:solidFill>
                  <a:schemeClr val="bg1"/>
                </a:solidFill>
              </a:defRPr>
            </a:lvl1pPr>
          </a:lstStyle>
          <a:p>
            <a:pPr lvl="0"/>
            <a:r>
              <a:rPr lang="en-US"/>
              <a:t>Click to edit Master text styles</a:t>
            </a:r>
          </a:p>
        </p:txBody>
      </p:sp>
      <p:sp>
        <p:nvSpPr>
          <p:cNvPr id="10" name="Footer Placeholder 1">
            <a:extLst>
              <a:ext uri="{FF2B5EF4-FFF2-40B4-BE49-F238E27FC236}">
                <a16:creationId xmlns:a16="http://schemas.microsoft.com/office/drawing/2014/main" id="{557B6B4B-EEB3-4D96-BE6F-33AB2C52662B}"/>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ubway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1E50-1996-483F-BDD0-DE09A68472A4}"/>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4" name="Content Placeholder 3">
            <a:extLst>
              <a:ext uri="{FF2B5EF4-FFF2-40B4-BE49-F238E27FC236}">
                <a16:creationId xmlns:a16="http://schemas.microsoft.com/office/drawing/2014/main" id="{D788E95C-185C-4F8A-8DE9-0DDAEC21C04E}"/>
              </a:ext>
            </a:extLst>
          </p:cNvPr>
          <p:cNvSpPr>
            <a:spLocks noGrp="1"/>
          </p:cNvSpPr>
          <p:nvPr>
            <p:ph sz="quarter" idx="10"/>
          </p:nvPr>
        </p:nvSpPr>
        <p:spPr>
          <a:xfrm>
            <a:off x="418642" y="1457325"/>
            <a:ext cx="11354257" cy="1779974"/>
          </a:xfrm>
          <a:prstGeom prst="rect">
            <a:avLst/>
          </a:prstGeom>
        </p:spPr>
        <p:txBody>
          <a:bodyPr lIns="0" rIns="0"/>
          <a:lstStyle>
            <a:lvl1pPr>
              <a:defRPr/>
            </a:lvl1pPr>
            <a:lvl2pPr>
              <a:defRPr lang="en-US" sz="2000" kern="1200" spc="0" baseline="0" dirty="0" smtClean="0">
                <a:solidFill>
                  <a:schemeClr val="tx1"/>
                </a:solidFill>
                <a:latin typeface="+mn-lt"/>
                <a:ea typeface="+mn-ea"/>
                <a:cs typeface="+mn-cs"/>
              </a:defRPr>
            </a:lvl2pPr>
          </a:lstStyle>
          <a:p>
            <a:pPr marL="0" marR="0" lvl="0" indent="0" algn="l" defTabSz="914367" rtl="0" eaLnBrk="1" fontAlgn="auto" latinLnBrk="0" hangingPunct="1">
              <a:lnSpc>
                <a:spcPct val="100000"/>
              </a:lnSpc>
              <a:spcBef>
                <a:spcPts val="392"/>
              </a:spcBef>
              <a:spcAft>
                <a:spcPts val="588"/>
              </a:spcAft>
              <a:buClrTx/>
              <a:buSzPct val="90000"/>
              <a:buFontTx/>
              <a:buNone/>
              <a:tabLst/>
            </a:pPr>
            <a:r>
              <a:rPr lang="en-US"/>
              <a:t>Click to edit Master text styles</a:t>
            </a:r>
          </a:p>
          <a:p>
            <a:pPr marL="0" marR="0" lvl="1" indent="0" algn="l" defTabSz="914367" rtl="0" eaLnBrk="1" fontAlgn="auto" latinLnBrk="0" hangingPunct="1">
              <a:lnSpc>
                <a:spcPct val="100000"/>
              </a:lnSpc>
              <a:spcBef>
                <a:spcPts val="392"/>
              </a:spcBef>
              <a:spcAft>
                <a:spcPts val="588"/>
              </a:spcAft>
              <a:buClrTx/>
              <a:buSzPct val="90000"/>
              <a:buFontTx/>
              <a:buNone/>
              <a:tabLst/>
            </a:pPr>
            <a:r>
              <a:rPr lang="en-US"/>
              <a:t>Second level</a:t>
            </a:r>
          </a:p>
          <a:p>
            <a:pPr marL="0" marR="0" lvl="2" indent="0" algn="l" defTabSz="914367" rtl="0" eaLnBrk="1" fontAlgn="auto" latinLnBrk="0" hangingPunct="1">
              <a:lnSpc>
                <a:spcPct val="100000"/>
              </a:lnSpc>
              <a:spcBef>
                <a:spcPts val="392"/>
              </a:spcBef>
              <a:spcAft>
                <a:spcPts val="588"/>
              </a:spcAft>
              <a:buClrTx/>
              <a:buSzPct val="90000"/>
              <a:buFontTx/>
              <a:buNone/>
              <a:tabLst/>
            </a:pPr>
            <a:r>
              <a:rPr lang="en-US"/>
              <a:t>Third level</a:t>
            </a:r>
          </a:p>
          <a:p>
            <a:pPr marL="0" marR="0" lvl="3" indent="0" algn="l" defTabSz="914367" rtl="0" eaLnBrk="1" fontAlgn="auto" latinLnBrk="0" hangingPunct="1">
              <a:lnSpc>
                <a:spcPct val="100000"/>
              </a:lnSpc>
              <a:spcBef>
                <a:spcPts val="392"/>
              </a:spcBef>
              <a:spcAft>
                <a:spcPts val="588"/>
              </a:spcAft>
              <a:buClrTx/>
              <a:buSzPct val="90000"/>
              <a:buFontTx/>
              <a:buNone/>
              <a:tabLst/>
            </a:pPr>
            <a:r>
              <a:rPr lang="en-US"/>
              <a:t>Fourth level</a:t>
            </a:r>
          </a:p>
          <a:p>
            <a:pPr marL="0" marR="0" lvl="4" indent="0" algn="l" defTabSz="914367" rtl="0" eaLnBrk="1" fontAlgn="auto" latinLnBrk="0" hangingPunct="1">
              <a:lnSpc>
                <a:spcPct val="100000"/>
              </a:lnSpc>
              <a:spcBef>
                <a:spcPts val="392"/>
              </a:spcBef>
              <a:spcAft>
                <a:spcPts val="588"/>
              </a:spcAft>
              <a:buClrTx/>
              <a:buSzPct val="90000"/>
              <a:buFontTx/>
              <a:buNone/>
              <a:tabLst/>
            </a:pPr>
            <a:r>
              <a:rPr lang="en-US"/>
              <a:t>Fifth level</a:t>
            </a:r>
          </a:p>
        </p:txBody>
      </p:sp>
      <p:sp>
        <p:nvSpPr>
          <p:cNvPr id="11" name="Footer Placeholder 1">
            <a:extLst>
              <a:ext uri="{FF2B5EF4-FFF2-40B4-BE49-F238E27FC236}">
                <a16:creationId xmlns:a16="http://schemas.microsoft.com/office/drawing/2014/main" id="{D46DE548-3285-4C4B-BE98-A5590C16A7E6}"/>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6910312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ubway_Software Co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00C6D-8926-49F1-8719-6EA600510E41}"/>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6B7993F-2CF5-4383-8448-366538173E81}"/>
              </a:ext>
            </a:extLst>
          </p:cNvPr>
          <p:cNvSpPr>
            <a:spLocks noGrp="1"/>
          </p:cNvSpPr>
          <p:nvPr>
            <p:ph type="body" sz="quarter" idx="10" hasCustomPrompt="1"/>
          </p:nvPr>
        </p:nvSpPr>
        <p:spPr>
          <a:xfrm>
            <a:off x="418643" y="1457325"/>
            <a:ext cx="11354257" cy="1723549"/>
          </a:xfrm>
          <a:prstGeom prst="rect">
            <a:avLst/>
          </a:prstGeom>
          <a:ln w="19050">
            <a:solidFill>
              <a:schemeClr val="accent4"/>
            </a:solidFill>
          </a:ln>
        </p:spPr>
        <p:txBody>
          <a:bodyPr lIns="137160" tIns="91440" rIns="137160"/>
          <a:lstStyle>
            <a:lvl1pPr>
              <a:defRPr sz="2000">
                <a:latin typeface="Consolas" panose="020B0609020204030204" pitchFamily="49" charset="0"/>
              </a:defRPr>
            </a:lvl1pPr>
          </a:lstStyle>
          <a:p>
            <a:pPr lvl="0"/>
            <a:r>
              <a:rPr lang="en-US"/>
              <a:t>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 The quick brown fox jumps over the lazy dog.</a:t>
            </a:r>
          </a:p>
        </p:txBody>
      </p:sp>
      <p:sp>
        <p:nvSpPr>
          <p:cNvPr id="3" name="Footer Placeholder 1">
            <a:extLst>
              <a:ext uri="{FF2B5EF4-FFF2-40B4-BE49-F238E27FC236}">
                <a16:creationId xmlns:a16="http://schemas.microsoft.com/office/drawing/2014/main" id="{CC29DFB0-EA8D-4603-A484-D9FB4215E01F}"/>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752988049"/>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ubway_Title and conten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27730-B186-4E09-8CC9-E0BAF08258EE}"/>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A50C3FC3-08E1-4ECD-93F7-BEA589366B9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908952400"/>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ubway_Title and conten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Footer Placeholder 1">
            <a:extLst>
              <a:ext uri="{FF2B5EF4-FFF2-40B4-BE49-F238E27FC236}">
                <a16:creationId xmlns:a16="http://schemas.microsoft.com/office/drawing/2014/main" id="{762476EC-9914-4A4C-8D42-063DEFA3369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61821782"/>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ubway_Title and content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778F8-A242-4E29-962E-0728AB843B8D}"/>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3" name="Footer Placeholder 1">
            <a:extLst>
              <a:ext uri="{FF2B5EF4-FFF2-40B4-BE49-F238E27FC236}">
                <a16:creationId xmlns:a16="http://schemas.microsoft.com/office/drawing/2014/main" id="{EE367760-C9B3-4BF6-9116-4A4C9C42333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329753346"/>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ubway_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7" name="Text Placeholder 6">
            <a:extLst>
              <a:ext uri="{FF2B5EF4-FFF2-40B4-BE49-F238E27FC236}">
                <a16:creationId xmlns:a16="http://schemas.microsoft.com/office/drawing/2014/main" id="{D2BCC9BD-7254-4C63-A841-78F2C1DF0347}"/>
              </a:ext>
            </a:extLst>
          </p:cNvPr>
          <p:cNvSpPr>
            <a:spLocks noGrp="1"/>
          </p:cNvSpPr>
          <p:nvPr>
            <p:ph type="body" sz="quarter" idx="12"/>
          </p:nvPr>
        </p:nvSpPr>
        <p:spPr>
          <a:xfrm>
            <a:off x="418643" y="1456896"/>
            <a:ext cx="5578932"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45104354-AF0E-4A96-9534-75C5707022FA}"/>
              </a:ext>
            </a:extLst>
          </p:cNvPr>
          <p:cNvSpPr>
            <a:spLocks noGrp="1"/>
          </p:cNvSpPr>
          <p:nvPr>
            <p:ph type="body" sz="quarter" idx="13"/>
          </p:nvPr>
        </p:nvSpPr>
        <p:spPr>
          <a:xfrm>
            <a:off x="6229350" y="1456896"/>
            <a:ext cx="5543550" cy="1631216"/>
          </a:xfrm>
          <a:prstGeom prst="rect">
            <a:avLst/>
          </a:prstGeom>
          <a:solidFill>
            <a:schemeClr val="bg1">
              <a:lumMod val="95000"/>
            </a:schemeClr>
          </a:solidFill>
        </p:spPr>
        <p:txBody>
          <a:bodyPr lIns="137160" tIns="91440" rIns="137160"/>
          <a:lstStyle>
            <a:lvl1pPr>
              <a:defRPr sz="2000"/>
            </a:lvl1pPr>
            <a:lvl2pPr>
              <a:defRPr sz="1800"/>
            </a:lvl2pPr>
            <a:lvl3pPr>
              <a:defRPr sz="1400"/>
            </a:lvl3pPr>
            <a:lvl4pPr>
              <a:defRPr sz="14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
            <a:extLst>
              <a:ext uri="{FF2B5EF4-FFF2-40B4-BE49-F238E27FC236}">
                <a16:creationId xmlns:a16="http://schemas.microsoft.com/office/drawing/2014/main" id="{D7B20489-E10E-436F-9A55-5179A38A07C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4542711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ubway_Title and body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4CDF7-E9D2-499B-957A-1F2A32ECACFC}"/>
              </a:ext>
            </a:extLst>
          </p:cNvPr>
          <p:cNvSpPr>
            <a:spLocks noGrp="1"/>
          </p:cNvSpPr>
          <p:nvPr>
            <p:ph type="title" hasCustomPrompt="1"/>
          </p:nvPr>
        </p:nvSpPr>
        <p:spPr/>
        <p:txBody>
          <a:bodyPr/>
          <a:lstStyle/>
          <a:p>
            <a:r>
              <a:rPr lang="en-US"/>
              <a:t>Heading Segoe UI </a:t>
            </a:r>
            <a:r>
              <a:rPr lang="en-US" err="1"/>
              <a:t>Semibold</a:t>
            </a:r>
            <a:r>
              <a:rPr lang="en-US"/>
              <a:t> 32</a:t>
            </a:r>
          </a:p>
        </p:txBody>
      </p:sp>
      <p:sp>
        <p:nvSpPr>
          <p:cNvPr id="6" name="Text Placeholder 5">
            <a:extLst>
              <a:ext uri="{FF2B5EF4-FFF2-40B4-BE49-F238E27FC236}">
                <a16:creationId xmlns:a16="http://schemas.microsoft.com/office/drawing/2014/main" id="{8459F5A8-FE59-485F-B66B-B588C6FC5A12}"/>
              </a:ext>
            </a:extLst>
          </p:cNvPr>
          <p:cNvSpPr>
            <a:spLocks noGrp="1"/>
          </p:cNvSpPr>
          <p:nvPr>
            <p:ph type="body" sz="quarter" idx="10"/>
          </p:nvPr>
        </p:nvSpPr>
        <p:spPr>
          <a:xfrm>
            <a:off x="418643" y="1457325"/>
            <a:ext cx="11354257" cy="1808637"/>
          </a:xfrm>
          <a:prstGeom prst="rect">
            <a:avLst/>
          </a:prstGeom>
        </p:spPr>
        <p:txBody>
          <a:bodyPr lIns="0" tIns="4572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1">
            <a:extLst>
              <a:ext uri="{FF2B5EF4-FFF2-40B4-BE49-F238E27FC236}">
                <a16:creationId xmlns:a16="http://schemas.microsoft.com/office/drawing/2014/main" id="{4AB14B75-E6F5-49E7-9565-CB0BD8C80FC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80050874"/>
      </p:ext>
    </p:extLst>
  </p:cSld>
  <p:clrMapOvr>
    <a:masterClrMapping/>
  </p:clrMapOvr>
  <p:transition>
    <p:fade/>
  </p:transition>
  <p:extLst>
    <p:ext uri="{DCECCB84-F9BA-43D5-87BE-67443E8EF086}">
      <p15:sldGuideLst xmlns:p15="http://schemas.microsoft.com/office/powerpoint/2012/main">
        <p15:guide id="1" orient="horz" pos="3432" userDrawn="1">
          <p15:clr>
            <a:srgbClr val="FBAE40"/>
          </p15:clr>
        </p15:guide>
        <p15:guide id="2" orient="horz" pos="3572" userDrawn="1">
          <p15:clr>
            <a:srgbClr val="FBAE40"/>
          </p15:clr>
        </p15:guide>
        <p15:guide id="3" orient="horz" pos="3288"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ubway - Title and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8C54D713-4A25-4AF4-BCFA-A4890754311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85817370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Bulleted Text Layout_two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11B26042-856B-4C9B-AE67-D8165C9BFEDC}"/>
              </a:ext>
            </a:extLst>
          </p:cNvPr>
          <p:cNvSpPr>
            <a:spLocks noGrp="1"/>
          </p:cNvSpPr>
          <p:nvPr>
            <p:ph type="body" sz="quarter" idx="15"/>
          </p:nvPr>
        </p:nvSpPr>
        <p:spPr>
          <a:xfrm>
            <a:off x="418643" y="1456896"/>
            <a:ext cx="5578932" cy="1246495"/>
          </a:xfrm>
          <a:prstGeom prst="rect">
            <a:avLst/>
          </a:prstGeom>
          <a:solidFill>
            <a:schemeClr val="bg1">
              <a:lumMod val="95000"/>
            </a:schemeClr>
          </a:solidFill>
        </p:spPr>
        <p:txBody>
          <a:bodyPr wrap="square" tIns="91440">
            <a:spAutoFit/>
          </a:bodyPr>
          <a:lstStyle>
            <a:lvl1pPr>
              <a:defRPr sz="2400"/>
            </a:lvl1pPr>
            <a:lvl3pPr marL="342900" indent="-228600">
              <a:buFont typeface="Arial" panose="020B0604020202020204" pitchFamily="34" charset="0"/>
              <a:buChar char="•"/>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11" name="Text Placeholder 9">
            <a:extLst>
              <a:ext uri="{FF2B5EF4-FFF2-40B4-BE49-F238E27FC236}">
                <a16:creationId xmlns:a16="http://schemas.microsoft.com/office/drawing/2014/main" id="{9A37ADC6-B611-40D4-8A03-51AD20762D13}"/>
              </a:ext>
            </a:extLst>
          </p:cNvPr>
          <p:cNvSpPr>
            <a:spLocks noGrp="1"/>
          </p:cNvSpPr>
          <p:nvPr>
            <p:ph type="body" sz="quarter" idx="16"/>
          </p:nvPr>
        </p:nvSpPr>
        <p:spPr>
          <a:xfrm>
            <a:off x="6216920" y="1456896"/>
            <a:ext cx="5544007" cy="1272143"/>
          </a:xfrm>
          <a:prstGeom prst="rect">
            <a:avLst/>
          </a:prstGeom>
          <a:solidFill>
            <a:schemeClr val="bg1">
              <a:lumMod val="95000"/>
            </a:schemeClr>
          </a:solidFill>
        </p:spPr>
        <p:txBody>
          <a:bodyPr tIns="91440">
            <a:spAutoFit/>
          </a:bodyPr>
          <a:lstStyle>
            <a:lvl1pPr>
              <a:defRPr sz="2400"/>
            </a:lvl1pPr>
            <a:lvl3pPr marL="342900" indent="-228600">
              <a:buFont typeface="Arial" panose="020B0604020202020204" pitchFamily="34" charset="0"/>
              <a:buChar char="•"/>
              <a:defRPr lang="en-US" sz="1800" kern="1200" spc="0" baseline="0" dirty="0" smtClean="0">
                <a:solidFill>
                  <a:schemeClr val="tx1"/>
                </a:solidFill>
                <a:latin typeface="+mn-lt"/>
                <a:ea typeface="+mn-ea"/>
                <a:cs typeface="+mn-cs"/>
              </a:defRPr>
            </a:lvl3pPr>
            <a:lvl4pPr marL="342900" indent="-228600">
              <a:buFont typeface="Arial" panose="020B0604020202020204" pitchFamily="34" charset="0"/>
              <a:buChar char="•"/>
              <a:defRPr/>
            </a:lvl4pPr>
            <a:lvl5pPr marL="342900" indent="-2286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4D18DD19-84C1-423C-9061-7A04BBDE37A9}"/>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1304659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8ED00628-11CE-4014-89C6-CD5E5AF5AAFC}"/>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191253173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half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8" name="Text Placeholder 7">
            <a:extLst>
              <a:ext uri="{FF2B5EF4-FFF2-40B4-BE49-F238E27FC236}">
                <a16:creationId xmlns:a16="http://schemas.microsoft.com/office/drawing/2014/main" id="{588AB4B6-D71A-4E7E-A4DC-4E0DAEB462DE}"/>
              </a:ext>
            </a:extLst>
          </p:cNvPr>
          <p:cNvSpPr>
            <a:spLocks noGrp="1"/>
          </p:cNvSpPr>
          <p:nvPr>
            <p:ph type="body" sz="quarter" idx="13"/>
          </p:nvPr>
        </p:nvSpPr>
        <p:spPr>
          <a:xfrm>
            <a:off x="418466"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lang="en-US" sz="2000" kern="1200" spc="0" baseline="0" dirty="0">
                <a:solidFill>
                  <a:schemeClr val="tx1"/>
                </a:solidFill>
                <a:latin typeface="+mn-lt"/>
                <a:ea typeface="+mn-ea"/>
                <a:cs typeface="+mn-cs"/>
              </a:defRPr>
            </a:lvl2pPr>
            <a:lvl3pPr marL="571500" indent="-228600">
              <a:buFont typeface="Arial" panose="020B0604020202020204" pitchFamily="34" charset="0"/>
              <a:buChar char="‒"/>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7">
            <a:extLst>
              <a:ext uri="{FF2B5EF4-FFF2-40B4-BE49-F238E27FC236}">
                <a16:creationId xmlns:a16="http://schemas.microsoft.com/office/drawing/2014/main" id="{D559A0EC-5ADC-4A1D-99D3-F1FD1CB25EFC}"/>
              </a:ext>
            </a:extLst>
          </p:cNvPr>
          <p:cNvSpPr>
            <a:spLocks noGrp="1"/>
          </p:cNvSpPr>
          <p:nvPr>
            <p:ph type="body" sz="quarter" idx="14"/>
          </p:nvPr>
        </p:nvSpPr>
        <p:spPr>
          <a:xfrm>
            <a:off x="6364951" y="1456897"/>
            <a:ext cx="5394960" cy="1246495"/>
          </a:xfrm>
          <a:prstGeom prst="rect">
            <a:avLst/>
          </a:prstGeom>
        </p:spPr>
        <p:txBody>
          <a:bodyPr lIns="0" tIns="91440" rIns="0">
            <a:spAutoFit/>
          </a:bodyPr>
          <a:lstStyle>
            <a:lvl1pPr>
              <a:defRPr sz="2400"/>
            </a:lvl1pPr>
            <a:lvl2pPr marL="228600" indent="-228600">
              <a:buFont typeface="Arial" panose="020B0604020202020204" pitchFamily="34" charset="0"/>
              <a:buChar char="•"/>
              <a:defRPr sz="2000"/>
            </a:lvl2pPr>
            <a:lvl3pPr marL="628650" indent="-285750">
              <a:defRPr lang="en-US" sz="1800" kern="1200" spc="0" baseline="0" dirty="0">
                <a:solidFill>
                  <a:schemeClr val="tx1"/>
                </a:solidFill>
                <a:latin typeface="+mn-lt"/>
                <a:ea typeface="+mn-ea"/>
                <a:cs typeface="+mn-cs"/>
              </a:defRPr>
            </a:lvl3pPr>
            <a:lvl4pPr marL="228600" indent="0">
              <a:defRPr/>
            </a:lvl4pPr>
            <a:lvl5pPr marL="228600" indent="0">
              <a:defRPr/>
            </a:lvl5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33B916B7-8152-49FF-A164-7DD23659B560}"/>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8900121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bway_Bulleted Text Layout_two columns_ful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A943840-546C-404E-809E-352FCE17B65F}"/>
              </a:ext>
            </a:extLst>
          </p:cNvPr>
          <p:cNvSpPr>
            <a:spLocks noGrp="1"/>
          </p:cNvSpPr>
          <p:nvPr>
            <p:ph type="body" sz="quarter" idx="13"/>
          </p:nvPr>
        </p:nvSpPr>
        <p:spPr>
          <a:xfrm>
            <a:off x="418466" y="1456897"/>
            <a:ext cx="5394960" cy="1318310"/>
          </a:xfrm>
          <a:prstGeom prst="rect">
            <a:avLst/>
          </a:prstGeom>
        </p:spPr>
        <p:txBody>
          <a:bodyPr lIns="0" tIns="91440" rIns="0"/>
          <a:lstStyle>
            <a:lvl1pPr>
              <a:defRPr sz="2400"/>
            </a:lvl1pPr>
            <a:lvl2pPr>
              <a:defRPr sz="2000"/>
            </a:lvl2pPr>
            <a:lvl3pPr marL="406400" indent="-285750">
              <a:defRPr lang="en-US" sz="1800" kern="1200" spc="0" baseline="0" dirty="0" smtClean="0">
                <a:solidFill>
                  <a:schemeClr val="tx1"/>
                </a:solidFill>
                <a:latin typeface="+mn-lt"/>
                <a:ea typeface="+mn-ea"/>
                <a:cs typeface="+mn-cs"/>
              </a:defRPr>
            </a:lvl3pPr>
          </a:lstStyle>
          <a:p>
            <a:pPr lvl="0"/>
            <a:r>
              <a:rPr lang="en-US"/>
              <a:t>Click to edit Master text styles</a:t>
            </a:r>
          </a:p>
          <a:p>
            <a:pPr lvl="1"/>
            <a:r>
              <a:rPr lang="en-US"/>
              <a:t>Second level</a:t>
            </a:r>
          </a:p>
          <a:p>
            <a:pPr lvl="2"/>
            <a:r>
              <a:rPr lang="en-US"/>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3922775"/>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9">
            <a:extLst>
              <a:ext uri="{FF2B5EF4-FFF2-40B4-BE49-F238E27FC236}">
                <a16:creationId xmlns:a16="http://schemas.microsoft.com/office/drawing/2014/main" id="{DA872E0C-8851-4885-B5B2-7B1AB1EFE27F}"/>
              </a:ext>
            </a:extLst>
          </p:cNvPr>
          <p:cNvSpPr>
            <a:spLocks noGrp="1"/>
          </p:cNvSpPr>
          <p:nvPr>
            <p:ph type="body" sz="quarter" idx="14"/>
          </p:nvPr>
        </p:nvSpPr>
        <p:spPr>
          <a:xfrm>
            <a:off x="6365127" y="1456897"/>
            <a:ext cx="5408231" cy="1246495"/>
          </a:xfrm>
          <a:prstGeom prst="rect">
            <a:avLst/>
          </a:prstGeom>
        </p:spPr>
        <p:txBody>
          <a:bodyPr lIns="0" tIns="91440" rIns="0"/>
          <a:lstStyle>
            <a:lvl1pPr>
              <a:defRPr sz="2400"/>
            </a:lvl1pPr>
            <a:lvl2pPr>
              <a:defRPr sz="2000"/>
            </a:lvl2pPr>
            <a:lvl3pPr marL="342900" indent="-222250">
              <a:buFont typeface="Arial"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sp>
        <p:nvSpPr>
          <p:cNvPr id="4" name="Footer Placeholder 1">
            <a:extLst>
              <a:ext uri="{FF2B5EF4-FFF2-40B4-BE49-F238E27FC236}">
                <a16:creationId xmlns:a16="http://schemas.microsoft.com/office/drawing/2014/main" id="{9E636679-D287-455E-9B40-9D596B9809AD}"/>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37531532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solidFill>
                  <a:schemeClr val="bg1"/>
                </a:solidFill>
              </a:rPr>
              <a:t>© Copyright Microsoft Corporation. All rights reserved.</a:t>
            </a:r>
          </a:p>
        </p:txBody>
      </p:sp>
      <p:pic>
        <p:nvPicPr>
          <p:cNvPr id="3" name="Picture 2" descr="Microsoft Azure logo">
            <a:extLst>
              <a:ext uri="{FF2B5EF4-FFF2-40B4-BE49-F238E27FC236}">
                <a16:creationId xmlns:a16="http://schemas.microsoft.com/office/drawing/2014/main" id="{7D35A676-8612-4160-B090-74025308FC28}"/>
              </a:ext>
            </a:extLst>
          </p:cNvPr>
          <p:cNvPicPr>
            <a:picLocks noChangeAspect="1"/>
          </p:cNvPicPr>
          <p:nvPr userDrawn="1"/>
        </p:nvPicPr>
        <p:blipFill>
          <a:blip r:embed="rId2"/>
          <a:stretch>
            <a:fillRect/>
          </a:stretch>
        </p:blipFill>
        <p:spPr>
          <a:xfrm>
            <a:off x="136885" y="159691"/>
            <a:ext cx="2635247" cy="871753"/>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3" y="3239562"/>
            <a:ext cx="9115662" cy="375765"/>
          </a:xfrm>
        </p:spPr>
        <p:txBody>
          <a:bodyPr wrap="square" lIns="0" tIns="0" rIns="0" bIns="0" anchor="ctr">
            <a:spAutoFit/>
          </a:bodyPr>
          <a:lstStyle>
            <a:lvl1pPr algn="l" defTabSz="914367" rtl="0" eaLnBrk="1" latinLnBrk="0" hangingPunct="1">
              <a:lnSpc>
                <a:spcPts val="3137"/>
              </a:lnSpc>
              <a:spcBef>
                <a:spcPct val="0"/>
              </a:spcBef>
              <a:buNone/>
              <a:defRPr lang="en-US" sz="2549" b="0" strike="noStrike" kern="1200" cap="none" spc="-49" baseline="0">
                <a:ln w="3175">
                  <a:noFill/>
                </a:ln>
                <a:solidFill>
                  <a:schemeClr val="bg1"/>
                </a:solidFill>
                <a:effectLst/>
                <a:latin typeface="+mj-lt"/>
                <a:ea typeface="+mn-ea"/>
                <a:cs typeface="Segoe UI" pitchFamily="34" charset="0"/>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solidFill>
                <a:schemeClr val="bg1">
                  <a:lumMod val="65000"/>
                </a:schemeClr>
              </a:solidFill>
            </a:endParaRPr>
          </a:p>
        </p:txBody>
      </p:sp>
    </p:spTree>
    <p:extLst>
      <p:ext uri="{BB962C8B-B14F-4D97-AF65-F5344CB8AC3E}">
        <p14:creationId xmlns:p14="http://schemas.microsoft.com/office/powerpoint/2010/main" val="1559530784"/>
      </p:ext>
    </p:extLst>
  </p:cSld>
  <p:clrMapOvr>
    <a:masterClrMapping/>
  </p:clrMapOvr>
  <p:transition>
    <p:fade/>
  </p:transition>
  <p:extLst>
    <p:ext uri="{DCECCB84-F9BA-43D5-87BE-67443E8EF086}">
      <p15:sldGuideLst xmlns:p15="http://schemas.microsoft.com/office/powerpoint/2012/main">
        <p15:guide id="1" pos="6528">
          <p15:clr>
            <a:srgbClr val="FBAE40"/>
          </p15:clr>
        </p15:guide>
        <p15:guide id="2" pos="7224">
          <p15:clr>
            <a:srgbClr val="FBAE40"/>
          </p15:clr>
        </p15:guide>
        <p15:guide id="3" orient="horz" pos="2528">
          <p15:clr>
            <a:srgbClr val="FBAE40"/>
          </p15:clr>
        </p15:guide>
        <p15:guide id="4" orient="horz" pos="1832">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only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670250080"/>
      </p:ext>
    </p:extLst>
  </p:cSld>
  <p:clrMapOvr>
    <a:masterClrMapping/>
  </p:clrMapOvr>
  <p:transition>
    <p:fade/>
  </p:transition>
  <p:extLst>
    <p:ext uri="{DCECCB84-F9BA-43D5-87BE-67443E8EF086}">
      <p15:sldGuideLst xmlns:p15="http://schemas.microsoft.com/office/powerpoint/2012/main">
        <p15:guide id="1" pos="873">
          <p15:clr>
            <a:srgbClr val="FBAE40"/>
          </p15:clr>
        </p15:guide>
        <p15:guide id="2" pos="105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8644" y="620428"/>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7" name="Text Placeholder 6">
            <a:extLst>
              <a:ext uri="{FF2B5EF4-FFF2-40B4-BE49-F238E27FC236}">
                <a16:creationId xmlns:a16="http://schemas.microsoft.com/office/drawing/2014/main" id="{87E306C0-FFC6-412E-AA61-07300485557E}"/>
              </a:ext>
            </a:extLst>
          </p:cNvPr>
          <p:cNvSpPr>
            <a:spLocks noGrp="1"/>
          </p:cNvSpPr>
          <p:nvPr>
            <p:ph type="body" sz="quarter" idx="10"/>
          </p:nvPr>
        </p:nvSpPr>
        <p:spPr>
          <a:xfrm>
            <a:off x="418643" y="1186377"/>
            <a:ext cx="11354714" cy="394082"/>
          </a:xfrm>
        </p:spPr>
        <p:txBody>
          <a:bodyPr/>
          <a:lstStyle>
            <a:lvl1pPr>
              <a:defRPr sz="1961">
                <a:latin typeface="+mj-lt"/>
              </a:defRPr>
            </a:lvl1pPr>
          </a:lstStyle>
          <a:p>
            <a:pPr lvl="0"/>
            <a:r>
              <a:rPr lang="en-US"/>
              <a:t>Click to edit Master text styles</a:t>
            </a:r>
          </a:p>
        </p:txBody>
      </p:sp>
    </p:spTree>
    <p:extLst>
      <p:ext uri="{BB962C8B-B14F-4D97-AF65-F5344CB8AC3E}">
        <p14:creationId xmlns:p14="http://schemas.microsoft.com/office/powerpoint/2010/main" val="2500841627"/>
      </p:ext>
    </p:extLst>
  </p:cSld>
  <p:clrMapOvr>
    <a:masterClrMapping/>
  </p:clrMapOvr>
  <p:transition>
    <p:fade/>
  </p:transition>
  <p:extLst>
    <p:ext uri="{DCECCB84-F9BA-43D5-87BE-67443E8EF086}">
      <p15:sldGuideLst xmlns:p15="http://schemas.microsoft.com/office/powerpoint/2012/main">
        <p15:guide id="1" pos="873">
          <p15:clr>
            <a:srgbClr val="FBAE40"/>
          </p15:clr>
        </p15:guide>
        <p15:guide id="2" pos="105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18643" y="1083334"/>
            <a:ext cx="11341268" cy="400110"/>
          </a:xfrm>
          <a:prstGeom prst="rect">
            <a:avLst/>
          </a:prstGeom>
        </p:spPr>
        <p:txBody>
          <a:bodyPr lIns="0" tIns="45720" rIns="0" bIns="45720"/>
          <a:lstStyle>
            <a:lvl1pPr>
              <a:defRPr sz="2000">
                <a:solidFill>
                  <a:schemeClr val="accent4"/>
                </a:solidFill>
              </a:defRPr>
            </a:lvl1pPr>
          </a:lstStyle>
          <a:p>
            <a:r>
              <a:rPr lang="en-US"/>
              <a:t>Subheading Segoe UI </a:t>
            </a:r>
            <a:r>
              <a:rPr lang="en-US" err="1"/>
              <a:t>Semibold</a:t>
            </a:r>
            <a:r>
              <a:rPr lang="en-US"/>
              <a:t> 20 </a:t>
            </a:r>
            <a:r>
              <a:rPr lang="en-US" err="1"/>
              <a:t>pt</a:t>
            </a:r>
            <a:endParaRPr lang="en-US"/>
          </a:p>
        </p:txBody>
      </p:sp>
      <p:sp>
        <p:nvSpPr>
          <p:cNvPr id="3" name="Footer Placeholder 1">
            <a:extLst>
              <a:ext uri="{FF2B5EF4-FFF2-40B4-BE49-F238E27FC236}">
                <a16:creationId xmlns:a16="http://schemas.microsoft.com/office/drawing/2014/main" id="{F1375FA3-68AA-4B3B-BB83-932D76211D48}"/>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14D7AC5C-A0C4-4850-8CA1-CF211FDC36CF}"/>
              </a:ext>
            </a:extLst>
          </p:cNvPr>
          <p:cNvSpPr>
            <a:spLocks noGrp="1"/>
          </p:cNvSpPr>
          <p:nvPr>
            <p:ph type="body" sz="quarter" idx="10"/>
          </p:nvPr>
        </p:nvSpPr>
        <p:spPr>
          <a:xfrm>
            <a:off x="419100" y="1457326"/>
            <a:ext cx="11341100" cy="1808637"/>
          </a:xfrm>
          <a:prstGeom prst="rect">
            <a:avLst/>
          </a:prstGeom>
        </p:spPr>
        <p:txBody>
          <a:bodyPr l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1">
            <a:extLst>
              <a:ext uri="{FF2B5EF4-FFF2-40B4-BE49-F238E27FC236}">
                <a16:creationId xmlns:a16="http://schemas.microsoft.com/office/drawing/2014/main" id="{38846C7A-1465-453E-954F-398A9C851325}"/>
              </a:ext>
            </a:extLst>
          </p:cNvPr>
          <p:cNvSpPr txBox="1">
            <a:spLocks/>
          </p:cNvSpPr>
          <p:nvPr userDrawn="1"/>
        </p:nvSpPr>
        <p:spPr>
          <a:xfrm>
            <a:off x="4038600" y="6598894"/>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3" name="Text Placeholder 2">
            <a:extLst>
              <a:ext uri="{FF2B5EF4-FFF2-40B4-BE49-F238E27FC236}">
                <a16:creationId xmlns:a16="http://schemas.microsoft.com/office/drawing/2014/main" id="{472DFCB5-8236-4BBB-9AAC-3DEE722A5948}"/>
              </a:ext>
            </a:extLst>
          </p:cNvPr>
          <p:cNvSpPr>
            <a:spLocks noGrp="1"/>
          </p:cNvSpPr>
          <p:nvPr>
            <p:ph type="body" idx="1"/>
          </p:nvPr>
        </p:nvSpPr>
        <p:spPr>
          <a:xfrm>
            <a:off x="418643" y="1457325"/>
            <a:ext cx="11341264" cy="1808637"/>
          </a:xfrm>
          <a:prstGeom prst="rect">
            <a:avLst/>
          </a:prstGeom>
        </p:spPr>
        <p:txBody>
          <a:bodyPr vert="horz" lIns="91440" tIns="45720" rIns="9144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1361B38E-CC75-4B74-AC2B-C0E9D3C55653}"/>
              </a:ext>
            </a:extLst>
          </p:cNvPr>
          <p:cNvSpPr txBox="1"/>
          <p:nvPr userDrawn="1"/>
        </p:nvSpPr>
        <p:spPr>
          <a:xfrm rot="16200000">
            <a:off x="-543855" y="6162563"/>
            <a:ext cx="743793" cy="193899"/>
          </a:xfrm>
          <a:prstGeom prst="rect">
            <a:avLst/>
          </a:prstGeom>
          <a:noFill/>
        </p:spPr>
        <p:txBody>
          <a:bodyPr wrap="none" lIns="0" tIns="0" rIns="0" bIns="0" rtlCol="0" anchor="ctr">
            <a:spAutoFit/>
          </a:bodyPr>
          <a:lstStyle/>
          <a:p>
            <a:pPr algn="ctr">
              <a:lnSpc>
                <a:spcPct val="90000"/>
              </a:lnSpc>
              <a:spcAft>
                <a:spcPts val="600"/>
              </a:spcAft>
            </a:pPr>
            <a:r>
              <a:rPr lang="en-US" sz="700">
                <a:solidFill>
                  <a:schemeClr val="bg1">
                    <a:lumMod val="75000"/>
                  </a:schemeClr>
                </a:solidFill>
              </a:rPr>
              <a:t>Closed captioning</a:t>
            </a:r>
            <a:br>
              <a:rPr lang="en-US" sz="700">
                <a:solidFill>
                  <a:schemeClr val="bg1">
                    <a:lumMod val="75000"/>
                  </a:schemeClr>
                </a:solidFill>
              </a:rPr>
            </a:br>
            <a:r>
              <a:rPr lang="en-US" sz="700">
                <a:solidFill>
                  <a:schemeClr val="bg1">
                    <a:lumMod val="75000"/>
                  </a:schemeClr>
                </a:solidFill>
              </a:rPr>
              <a:t>space demarcation</a:t>
            </a:r>
          </a:p>
        </p:txBody>
      </p:sp>
      <p:cxnSp>
        <p:nvCxnSpPr>
          <p:cNvPr id="16" name="Straight Connector 15">
            <a:extLst>
              <a:ext uri="{FF2B5EF4-FFF2-40B4-BE49-F238E27FC236}">
                <a16:creationId xmlns:a16="http://schemas.microsoft.com/office/drawing/2014/main" id="{C5D3B4B0-D7E4-452E-9052-467D1A357B58}"/>
              </a:ext>
            </a:extLst>
          </p:cNvPr>
          <p:cNvCxnSpPr>
            <a:cxnSpLocks/>
          </p:cNvCxnSpPr>
          <p:nvPr userDrawn="1"/>
        </p:nvCxnSpPr>
        <p:spPr>
          <a:xfrm>
            <a:off x="-97630" y="5670550"/>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 name="Straight Connector 22">
            <a:extLst>
              <a:ext uri="{FF2B5EF4-FFF2-40B4-BE49-F238E27FC236}">
                <a16:creationId xmlns:a16="http://schemas.microsoft.com/office/drawing/2014/main" id="{F3819C2B-33CD-4727-8D19-9778546E3FEE}"/>
              </a:ext>
            </a:extLst>
          </p:cNvPr>
          <p:cNvCxnSpPr>
            <a:cxnSpLocks/>
          </p:cNvCxnSpPr>
          <p:nvPr userDrawn="1"/>
        </p:nvCxnSpPr>
        <p:spPr>
          <a:xfrm>
            <a:off x="-97630" y="6848475"/>
            <a:ext cx="90487" cy="0"/>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 name="Straight Connector 19">
            <a:extLst>
              <a:ext uri="{FF2B5EF4-FFF2-40B4-BE49-F238E27FC236}">
                <a16:creationId xmlns:a16="http://schemas.microsoft.com/office/drawing/2014/main" id="{888E9C55-8D94-473F-8786-1C75C667BCFC}"/>
              </a:ext>
            </a:extLst>
          </p:cNvPr>
          <p:cNvCxnSpPr>
            <a:cxnSpLocks/>
          </p:cNvCxnSpPr>
          <p:nvPr userDrawn="1"/>
        </p:nvCxnSpPr>
        <p:spPr>
          <a:xfrm>
            <a:off x="-52387" y="5670550"/>
            <a:ext cx="0" cy="1177925"/>
          </a:xfrm>
          <a:prstGeom prst="line">
            <a:avLst/>
          </a:prstGeom>
          <a:noFill/>
          <a:ln cap="sq">
            <a:solidFill>
              <a:srgbClr val="FF000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 name="Group 8">
            <a:extLst>
              <a:ext uri="{FF2B5EF4-FFF2-40B4-BE49-F238E27FC236}">
                <a16:creationId xmlns:a16="http://schemas.microsoft.com/office/drawing/2014/main" id="{EA917D29-CA57-449D-A8E9-0E701C224DA1}"/>
              </a:ext>
            </a:extLst>
          </p:cNvPr>
          <p:cNvGrpSpPr/>
          <p:nvPr userDrawn="1"/>
        </p:nvGrpSpPr>
        <p:grpSpPr>
          <a:xfrm rot="5400000">
            <a:off x="9114924" y="3156600"/>
            <a:ext cx="6843276" cy="530076"/>
            <a:chOff x="-2857775" y="8147048"/>
            <a:chExt cx="11623156" cy="1498603"/>
          </a:xfrm>
        </p:grpSpPr>
        <p:sp>
          <p:nvSpPr>
            <p:cNvPr id="10" name="Rectangle 9">
              <a:extLst>
                <a:ext uri="{FF2B5EF4-FFF2-40B4-BE49-F238E27FC236}">
                  <a16:creationId xmlns:a16="http://schemas.microsoft.com/office/drawing/2014/main" id="{D2C5D111-E096-49EA-AEE3-EB0914371B58}"/>
                </a:ext>
              </a:extLst>
            </p:cNvPr>
            <p:cNvSpPr/>
            <p:nvPr userDrawn="1"/>
          </p:nvSpPr>
          <p:spPr bwMode="auto">
            <a:xfrm>
              <a:off x="5983100" y="8147051"/>
              <a:ext cx="2782281" cy="149859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Gray</a:t>
              </a:r>
            </a:p>
            <a:p>
              <a:pPr defTabSz="914102" fontAlgn="base">
                <a:spcBef>
                  <a:spcPct val="0"/>
                </a:spcBef>
                <a:spcAft>
                  <a:spcPts val="98"/>
                </a:spcAft>
              </a:pPr>
              <a:r>
                <a:rPr lang="en-US" sz="588">
                  <a:solidFill>
                    <a:schemeClr val="bg1"/>
                  </a:solidFill>
                  <a:ea typeface="Segoe UI" pitchFamily="34" charset="0"/>
                  <a:cs typeface="Segoe UI" pitchFamily="34" charset="0"/>
                </a:rPr>
                <a:t>R117 G117 B122</a:t>
              </a:r>
            </a:p>
            <a:p>
              <a:pPr defTabSz="914102" fontAlgn="base">
                <a:spcBef>
                  <a:spcPct val="0"/>
                </a:spcBef>
                <a:spcAft>
                  <a:spcPts val="98"/>
                </a:spcAft>
              </a:pPr>
              <a:r>
                <a:rPr lang="en-US" sz="588">
                  <a:solidFill>
                    <a:schemeClr val="bg1"/>
                  </a:solidFill>
                  <a:ea typeface="Segoe UI" pitchFamily="34" charset="0"/>
                  <a:cs typeface="Segoe UI" pitchFamily="34" charset="0"/>
                </a:rPr>
                <a:t>Hex #75757A</a:t>
              </a:r>
            </a:p>
          </p:txBody>
        </p:sp>
        <p:sp>
          <p:nvSpPr>
            <p:cNvPr id="11" name="Rectangle 10">
              <a:extLst>
                <a:ext uri="{FF2B5EF4-FFF2-40B4-BE49-F238E27FC236}">
                  <a16:creationId xmlns:a16="http://schemas.microsoft.com/office/drawing/2014/main" id="{5039965E-5253-4C55-AB99-1693A37AE765}"/>
                </a:ext>
              </a:extLst>
            </p:cNvPr>
            <p:cNvSpPr/>
            <p:nvPr userDrawn="1"/>
          </p:nvSpPr>
          <p:spPr bwMode="auto">
            <a:xfrm>
              <a:off x="3154167" y="8147050"/>
              <a:ext cx="2827669" cy="1498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Blue-Gray</a:t>
              </a:r>
            </a:p>
            <a:p>
              <a:pPr defTabSz="914102" fontAlgn="base">
                <a:spcBef>
                  <a:spcPct val="0"/>
                </a:spcBef>
                <a:spcAft>
                  <a:spcPts val="98"/>
                </a:spcAft>
              </a:pPr>
              <a:r>
                <a:rPr lang="en-US" sz="588">
                  <a:solidFill>
                    <a:schemeClr val="bg1"/>
                  </a:solidFill>
                  <a:ea typeface="Segoe UI" pitchFamily="34" charset="0"/>
                  <a:cs typeface="Segoe UI" pitchFamily="34" charset="0"/>
                </a:rPr>
                <a:t>R36 G58 B94</a:t>
              </a:r>
            </a:p>
            <a:p>
              <a:pPr defTabSz="914102" fontAlgn="base">
                <a:spcBef>
                  <a:spcPct val="0"/>
                </a:spcBef>
                <a:spcAft>
                  <a:spcPts val="98"/>
                </a:spcAft>
              </a:pPr>
              <a:r>
                <a:rPr lang="en-US" sz="588">
                  <a:solidFill>
                    <a:schemeClr val="bg1"/>
                  </a:solidFill>
                  <a:ea typeface="Segoe UI" pitchFamily="34" charset="0"/>
                  <a:cs typeface="Segoe UI" pitchFamily="34" charset="0"/>
                </a:rPr>
                <a:t>Hex #243A5E</a:t>
              </a:r>
            </a:p>
          </p:txBody>
        </p:sp>
        <p:sp>
          <p:nvSpPr>
            <p:cNvPr id="12" name="Rectangle 11">
              <a:extLst>
                <a:ext uri="{FF2B5EF4-FFF2-40B4-BE49-F238E27FC236}">
                  <a16:creationId xmlns:a16="http://schemas.microsoft.com/office/drawing/2014/main" id="{AF311DF9-B4D5-4E0A-A6D1-44E590AD6C51}"/>
                </a:ext>
              </a:extLst>
            </p:cNvPr>
            <p:cNvSpPr/>
            <p:nvPr userDrawn="1"/>
          </p:nvSpPr>
          <p:spPr bwMode="auto">
            <a:xfrm>
              <a:off x="465139" y="8147051"/>
              <a:ext cx="2689028" cy="1498600"/>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Blue</a:t>
              </a:r>
            </a:p>
            <a:p>
              <a:pPr defTabSz="914102" fontAlgn="base">
                <a:spcBef>
                  <a:spcPct val="0"/>
                </a:spcBef>
                <a:spcAft>
                  <a:spcPts val="98"/>
                </a:spcAft>
              </a:pPr>
              <a:r>
                <a:rPr lang="en-US" sz="588">
                  <a:solidFill>
                    <a:schemeClr val="bg1"/>
                  </a:solidFill>
                  <a:ea typeface="Segoe UI" pitchFamily="34" charset="0"/>
                  <a:cs typeface="Segoe UI" pitchFamily="34" charset="0"/>
                </a:rPr>
                <a:t>R0 G120 B211</a:t>
              </a:r>
            </a:p>
            <a:p>
              <a:pPr defTabSz="914102" fontAlgn="base">
                <a:spcBef>
                  <a:spcPct val="0"/>
                </a:spcBef>
                <a:spcAft>
                  <a:spcPts val="98"/>
                </a:spcAft>
              </a:pPr>
              <a:r>
                <a:rPr lang="en-US" sz="588">
                  <a:solidFill>
                    <a:schemeClr val="bg1"/>
                  </a:solidFill>
                  <a:ea typeface="Segoe UI" pitchFamily="34" charset="0"/>
                  <a:cs typeface="Segoe UI" pitchFamily="34" charset="0"/>
                </a:rPr>
                <a:t>Hex #0078D4</a:t>
              </a:r>
            </a:p>
          </p:txBody>
        </p:sp>
        <p:grpSp>
          <p:nvGrpSpPr>
            <p:cNvPr id="14" name="Group 13">
              <a:extLst>
                <a:ext uri="{FF2B5EF4-FFF2-40B4-BE49-F238E27FC236}">
                  <a16:creationId xmlns:a16="http://schemas.microsoft.com/office/drawing/2014/main" id="{5C9B25FA-E6F8-40AF-93F8-58C7AF6BEB8A}"/>
                </a:ext>
              </a:extLst>
            </p:cNvPr>
            <p:cNvGrpSpPr/>
            <p:nvPr userDrawn="1"/>
          </p:nvGrpSpPr>
          <p:grpSpPr>
            <a:xfrm>
              <a:off x="-2857775" y="8147048"/>
              <a:ext cx="3321653" cy="1498596"/>
              <a:chOff x="-2857775" y="8250837"/>
              <a:chExt cx="3321653" cy="1394819"/>
            </a:xfrm>
          </p:grpSpPr>
          <p:sp>
            <p:nvSpPr>
              <p:cNvPr id="15" name="Rectangle 14">
                <a:extLst>
                  <a:ext uri="{FF2B5EF4-FFF2-40B4-BE49-F238E27FC236}">
                    <a16:creationId xmlns:a16="http://schemas.microsoft.com/office/drawing/2014/main" id="{D3D95A63-B9A0-4F7F-AFB5-98BD9D5D7C57}"/>
                  </a:ext>
                </a:extLst>
              </p:cNvPr>
              <p:cNvSpPr/>
              <p:nvPr userDrawn="1"/>
            </p:nvSpPr>
            <p:spPr bwMode="auto">
              <a:xfrm>
                <a:off x="-2857775" y="8250837"/>
                <a:ext cx="1660192" cy="1394818"/>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bg1"/>
                    </a:solidFill>
                    <a:ea typeface="Segoe UI" pitchFamily="34" charset="0"/>
                    <a:cs typeface="Segoe UI" pitchFamily="34" charset="0"/>
                  </a:rPr>
                  <a:t>Black</a:t>
                </a:r>
              </a:p>
              <a:p>
                <a:pPr defTabSz="914102" fontAlgn="base">
                  <a:spcBef>
                    <a:spcPct val="0"/>
                  </a:spcBef>
                  <a:spcAft>
                    <a:spcPts val="98"/>
                  </a:spcAft>
                </a:pPr>
                <a:r>
                  <a:rPr lang="en-US" sz="588">
                    <a:solidFill>
                      <a:schemeClr val="bg1"/>
                    </a:solidFill>
                    <a:ea typeface="Segoe UI" pitchFamily="34" charset="0"/>
                    <a:cs typeface="Segoe UI" pitchFamily="34" charset="0"/>
                  </a:rPr>
                  <a:t>R0 G0 B0</a:t>
                </a:r>
              </a:p>
              <a:p>
                <a:pPr defTabSz="914102" fontAlgn="base">
                  <a:spcBef>
                    <a:spcPct val="0"/>
                  </a:spcBef>
                  <a:spcAft>
                    <a:spcPts val="98"/>
                  </a:spcAft>
                </a:pPr>
                <a:r>
                  <a:rPr lang="en-US" sz="588">
                    <a:solidFill>
                      <a:schemeClr val="bg1"/>
                    </a:solidFill>
                    <a:ea typeface="Segoe UI" pitchFamily="34" charset="0"/>
                    <a:cs typeface="Segoe UI" pitchFamily="34" charset="0"/>
                  </a:rPr>
                  <a:t>Hex #000000</a:t>
                </a:r>
              </a:p>
            </p:txBody>
          </p:sp>
          <p:sp>
            <p:nvSpPr>
              <p:cNvPr id="17" name="Rectangle 16">
                <a:extLst>
                  <a:ext uri="{FF2B5EF4-FFF2-40B4-BE49-F238E27FC236}">
                    <a16:creationId xmlns:a16="http://schemas.microsoft.com/office/drawing/2014/main" id="{0CC1517B-C8FA-41CB-889A-1B74C78210A7}"/>
                  </a:ext>
                </a:extLst>
              </p:cNvPr>
              <p:cNvSpPr/>
              <p:nvPr userDrawn="1"/>
            </p:nvSpPr>
            <p:spPr bwMode="auto">
              <a:xfrm>
                <a:off x="-1196315" y="8250841"/>
                <a:ext cx="1660193" cy="1394815"/>
              </a:xfrm>
              <a:prstGeom prst="rect">
                <a:avLst/>
              </a:prstGeom>
              <a:solidFill>
                <a:schemeClr val="bg2"/>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588" b="1">
                    <a:solidFill>
                      <a:schemeClr val="tx1"/>
                    </a:solidFill>
                    <a:ea typeface="Segoe UI" pitchFamily="34" charset="0"/>
                    <a:cs typeface="Segoe UI" pitchFamily="34" charset="0"/>
                  </a:rPr>
                  <a:t>White</a:t>
                </a:r>
              </a:p>
              <a:p>
                <a:pPr defTabSz="914102" fontAlgn="base">
                  <a:spcBef>
                    <a:spcPct val="0"/>
                  </a:spcBef>
                  <a:spcAft>
                    <a:spcPts val="98"/>
                  </a:spcAft>
                </a:pPr>
                <a:r>
                  <a:rPr lang="en-US" sz="588">
                    <a:solidFill>
                      <a:schemeClr val="tx1"/>
                    </a:solidFill>
                    <a:ea typeface="Segoe UI" pitchFamily="34" charset="0"/>
                    <a:cs typeface="Segoe UI" pitchFamily="34" charset="0"/>
                  </a:rPr>
                  <a:t>R255 G255 B255</a:t>
                </a:r>
              </a:p>
              <a:p>
                <a:pPr defTabSz="914102" fontAlgn="base">
                  <a:spcBef>
                    <a:spcPct val="0"/>
                  </a:spcBef>
                  <a:spcAft>
                    <a:spcPts val="98"/>
                  </a:spcAft>
                </a:pPr>
                <a:r>
                  <a:rPr lang="en-US" sz="588">
                    <a:solidFill>
                      <a:schemeClr val="tx1"/>
                    </a:solidFill>
                    <a:ea typeface="Segoe UI" pitchFamily="34" charset="0"/>
                    <a:cs typeface="Segoe UI" pitchFamily="34" charset="0"/>
                  </a:rPr>
                  <a:t>Hex #FFFFFF</a:t>
                </a:r>
              </a:p>
            </p:txBody>
          </p:sp>
        </p:gr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583" r:id="rId3"/>
    <p:sldLayoutId id="2147484669" r:id="rId4"/>
    <p:sldLayoutId id="2147484734" r:id="rId5"/>
    <p:sldLayoutId id="2147484562" r:id="rId6"/>
    <p:sldLayoutId id="2147484728" r:id="rId7"/>
    <p:sldLayoutId id="2147484680" r:id="rId8"/>
    <p:sldLayoutId id="2147484610" r:id="rId9"/>
    <p:sldLayoutId id="2147484684" r:id="rId10"/>
    <p:sldLayoutId id="2147484670" r:id="rId11"/>
    <p:sldLayoutId id="2147484671" r:id="rId12"/>
    <p:sldLayoutId id="2147484682" r:id="rId13"/>
    <p:sldLayoutId id="2147484677" r:id="rId14"/>
    <p:sldLayoutId id="2147484727" r:id="rId15"/>
    <p:sldLayoutId id="2147484691" r:id="rId16"/>
    <p:sldLayoutId id="2147484692" r:id="rId17"/>
    <p:sldLayoutId id="2147484693" r:id="rId18"/>
    <p:sldLayoutId id="2147484694" r:id="rId19"/>
    <p:sldLayoutId id="2147484695" r:id="rId20"/>
    <p:sldLayoutId id="2147484560" r:id="rId21"/>
    <p:sldLayoutId id="2147484580" r:id="rId22"/>
    <p:sldLayoutId id="2147484566" r:id="rId23"/>
    <p:sldLayoutId id="2147484696" r:id="rId24"/>
    <p:sldLayoutId id="2147484697" r:id="rId25"/>
    <p:sldLayoutId id="2147484675" r:id="rId26"/>
    <p:sldLayoutId id="2147484676" r:id="rId27"/>
    <p:sldLayoutId id="2147484711" r:id="rId28"/>
    <p:sldLayoutId id="2147484721" r:id="rId29"/>
    <p:sldLayoutId id="2147484720" r:id="rId30"/>
    <p:sldLayoutId id="2147484726" r:id="rId31"/>
    <p:sldLayoutId id="2147484570" r:id="rId32"/>
    <p:sldLayoutId id="2147484571" r:id="rId33"/>
    <p:sldLayoutId id="2147484572" r:id="rId34"/>
    <p:sldLayoutId id="2147484688" r:id="rId35"/>
    <p:sldLayoutId id="2147484689" r:id="rId36"/>
    <p:sldLayoutId id="2147484690" r:id="rId37"/>
    <p:sldLayoutId id="2147484724" r:id="rId38"/>
    <p:sldLayoutId id="2147484725" r:id="rId39"/>
    <p:sldLayoutId id="2147484722" r:id="rId40"/>
    <p:sldLayoutId id="2147484683" r:id="rId41"/>
    <p:sldLayoutId id="2147484685" r:id="rId42"/>
    <p:sldLayoutId id="2147484673" r:id="rId43"/>
    <p:sldLayoutId id="2147484678" r:id="rId44"/>
    <p:sldLayoutId id="2147484679" r:id="rId45"/>
    <p:sldLayoutId id="2147484717" r:id="rId46"/>
    <p:sldLayoutId id="2147484718" r:id="rId47"/>
    <p:sldLayoutId id="2147484712" r:id="rId48"/>
    <p:sldLayoutId id="2147484713" r:id="rId49"/>
    <p:sldLayoutId id="2147484714" r:id="rId50"/>
    <p:sldLayoutId id="2147484715" r:id="rId51"/>
    <p:sldLayoutId id="2147484716" r:id="rId52"/>
    <p:sldLayoutId id="2147484723" r:id="rId53"/>
    <p:sldLayoutId id="2147484686" r:id="rId54"/>
    <p:sldLayoutId id="2147484674" r:id="rId55"/>
    <p:sldLayoutId id="2147484702" r:id="rId56"/>
    <p:sldLayoutId id="2147484719" r:id="rId57"/>
    <p:sldLayoutId id="2147484701" r:id="rId58"/>
    <p:sldLayoutId id="2147484699" r:id="rId59"/>
    <p:sldLayoutId id="2147484700" r:id="rId60"/>
    <p:sldLayoutId id="2147484703" r:id="rId61"/>
    <p:sldLayoutId id="2147484704" r:id="rId62"/>
    <p:sldLayoutId id="2147484705" r:id="rId63"/>
    <p:sldLayoutId id="2147484706" r:id="rId64"/>
    <p:sldLayoutId id="2147484707" r:id="rId65"/>
    <p:sldLayoutId id="2147484730" r:id="rId66"/>
    <p:sldLayoutId id="2147484710" r:id="rId67"/>
    <p:sldLayoutId id="2147484729" r:id="rId68"/>
    <p:sldLayoutId id="2147484731" r:id="rId69"/>
    <p:sldLayoutId id="2147484732" r:id="rId70"/>
    <p:sldLayoutId id="2147484733" r:id="rId71"/>
    <p:sldLayoutId id="2147484698" r:id="rId72"/>
    <p:sldLayoutId id="2147484736" r:id="rId73"/>
    <p:sldLayoutId id="2147484737" r:id="rId74"/>
    <p:sldLayoutId id="2147484738" r:id="rId75"/>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200"/>
        </a:spcBef>
        <a:spcAft>
          <a:spcPts val="40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200"/>
        </a:spcBef>
        <a:spcAft>
          <a:spcPts val="400"/>
        </a:spcAft>
        <a:buClrTx/>
        <a:buSzPct val="90000"/>
        <a:buFontTx/>
        <a:buNone/>
        <a:tabLst/>
        <a:defRPr sz="2000" kern="1200" spc="0" baseline="0">
          <a:solidFill>
            <a:schemeClr val="tx1"/>
          </a:solidFill>
          <a:latin typeface="+mn-lt"/>
          <a:ea typeface="+mn-ea"/>
          <a:cs typeface="+mn-cs"/>
        </a:defRPr>
      </a:lvl2pPr>
      <a:lvl3pPr marL="3429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3pPr>
      <a:lvl4pPr marL="685800" marR="0" indent="-228600" algn="l" defTabSz="914367" rtl="0" eaLnBrk="1" fontAlgn="auto" latinLnBrk="0" hangingPunct="1">
        <a:lnSpc>
          <a:spcPct val="100000"/>
        </a:lnSpc>
        <a:spcBef>
          <a:spcPts val="200"/>
        </a:spcBef>
        <a:spcAft>
          <a:spcPts val="400"/>
        </a:spcAft>
        <a:buClrTx/>
        <a:buSzPct val="100000"/>
        <a:buFont typeface="Arial" panose="020B0604020202020204" pitchFamily="34" charset="0"/>
        <a:buChar char="‒"/>
        <a:tabLst/>
        <a:defRPr sz="1800" kern="1200" spc="0" baseline="0">
          <a:solidFill>
            <a:schemeClr val="tx1"/>
          </a:solidFill>
          <a:latin typeface="+mn-lt"/>
          <a:ea typeface="+mn-ea"/>
          <a:cs typeface="+mn-cs"/>
        </a:defRPr>
      </a:lvl4pPr>
      <a:lvl5pPr marL="685800" marR="0" indent="0" algn="l" defTabSz="914367" rtl="0" eaLnBrk="1" fontAlgn="auto" latinLnBrk="0" hangingPunct="1">
        <a:lnSpc>
          <a:spcPct val="100000"/>
        </a:lnSpc>
        <a:spcBef>
          <a:spcPts val="200"/>
        </a:spcBef>
        <a:spcAft>
          <a:spcPts val="400"/>
        </a:spcAft>
        <a:buClrTx/>
        <a:buSzPct val="100000"/>
        <a:buFont typeface="Arial" panose="020B0604020202020204" pitchFamily="34" charset="0"/>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4" orient="horz" pos="3690" userDrawn="1">
          <p15:clr>
            <a:srgbClr val="5ACBF0"/>
          </p15:clr>
        </p15:guide>
        <p15:guide id="55" orient="horz" pos="918" userDrawn="1">
          <p15:clr>
            <a:srgbClr val="F26B43"/>
          </p15:clr>
        </p15:guide>
        <p15:guide id="56" orient="horz" pos="3480" userDrawn="1">
          <p15:clr>
            <a:srgbClr val="F26B43"/>
          </p15:clr>
        </p15:guide>
        <p15:guide id="57" orient="horz" pos="3572"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7.emf"/><Relationship Id="rId2" Type="http://schemas.openxmlformats.org/officeDocument/2006/relationships/notesSlide" Target="../notesSlides/notesSlide10.xml"/><Relationship Id="rId1" Type="http://schemas.openxmlformats.org/officeDocument/2006/relationships/slideLayout" Target="../slideLayouts/slideLayout74.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74.xml"/><Relationship Id="rId5" Type="http://schemas.openxmlformats.org/officeDocument/2006/relationships/image" Target="../media/image40.emf"/><Relationship Id="rId4" Type="http://schemas.openxmlformats.org/officeDocument/2006/relationships/image" Target="../media/image39.emf"/></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74.xml"/><Relationship Id="rId4" Type="http://schemas.openxmlformats.org/officeDocument/2006/relationships/image" Target="../media/image44.emf"/></Relationships>
</file>

<file path=ppt/slides/_rels/slide1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9.xml"/><Relationship Id="rId1" Type="http://schemas.openxmlformats.org/officeDocument/2006/relationships/slideLayout" Target="../slideLayouts/slideLayout74.xml"/><Relationship Id="rId5" Type="http://schemas.openxmlformats.org/officeDocument/2006/relationships/image" Target="../media/image47.emf"/><Relationship Id="rId4" Type="http://schemas.openxmlformats.org/officeDocument/2006/relationships/image" Target="../media/image46.emf"/></Relationships>
</file>

<file path=ppt/slides/_rels/slide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1.xml"/><Relationship Id="rId1" Type="http://schemas.openxmlformats.org/officeDocument/2006/relationships/slideLayout" Target="../slideLayouts/slideLayout75.xml"/><Relationship Id="rId5" Type="http://schemas.openxmlformats.org/officeDocument/2006/relationships/image" Target="../media/image51.emf"/><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2.xml"/><Relationship Id="rId1" Type="http://schemas.openxmlformats.org/officeDocument/2006/relationships/slideLayout" Target="../slideLayouts/slideLayout74.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2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3.xml"/><Relationship Id="rId1" Type="http://schemas.openxmlformats.org/officeDocument/2006/relationships/slideLayout" Target="../slideLayouts/slideLayout74.xml"/><Relationship Id="rId5" Type="http://schemas.openxmlformats.org/officeDocument/2006/relationships/image" Target="../media/image58.emf"/><Relationship Id="rId4" Type="http://schemas.openxmlformats.org/officeDocument/2006/relationships/image" Target="../media/image57.emf"/></Relationships>
</file>

<file path=ppt/slides/_rels/slide2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4.xml"/><Relationship Id="rId1" Type="http://schemas.openxmlformats.org/officeDocument/2006/relationships/slideLayout" Target="../slideLayouts/slideLayout74.xml"/><Relationship Id="rId4" Type="http://schemas.openxmlformats.org/officeDocument/2006/relationships/image" Target="../media/image60.emf"/></Relationships>
</file>

<file path=ppt/slides/_rels/slide25.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notesSlide" Target="../notesSlides/notesSlide25.xml"/><Relationship Id="rId1" Type="http://schemas.openxmlformats.org/officeDocument/2006/relationships/slideLayout" Target="../slideLayouts/slideLayout74.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26.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26.xml"/><Relationship Id="rId1" Type="http://schemas.openxmlformats.org/officeDocument/2006/relationships/slideLayout" Target="../slideLayouts/slideLayout74.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2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74.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74.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3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74.xml"/><Relationship Id="rId5" Type="http://schemas.openxmlformats.org/officeDocument/2006/relationships/image" Target="../media/image77.emf"/><Relationship Id="rId4" Type="http://schemas.openxmlformats.org/officeDocument/2006/relationships/image" Target="../media/image76.emf"/></Relationships>
</file>

<file path=ppt/slides/_rels/slide3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0.xml"/><Relationship Id="rId1" Type="http://schemas.openxmlformats.org/officeDocument/2006/relationships/slideLayout" Target="../slideLayouts/slideLayout74.xml"/><Relationship Id="rId4" Type="http://schemas.openxmlformats.org/officeDocument/2006/relationships/image" Target="../media/image79.emf"/></Relationships>
</file>

<file path=ppt/slides/_rels/slide3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1.xml"/><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2.xml"/><Relationship Id="rId1" Type="http://schemas.openxmlformats.org/officeDocument/2006/relationships/slideLayout" Target="../slideLayouts/slideLayout74.xml"/><Relationship Id="rId4" Type="http://schemas.openxmlformats.org/officeDocument/2006/relationships/image" Target="../media/image82.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4.xml"/><Relationship Id="rId1" Type="http://schemas.openxmlformats.org/officeDocument/2006/relationships/slideLayout" Target="../slideLayouts/slideLayout74.xml"/><Relationship Id="rId5" Type="http://schemas.openxmlformats.org/officeDocument/2006/relationships/image" Target="../media/image85.emf"/><Relationship Id="rId4" Type="http://schemas.openxmlformats.org/officeDocument/2006/relationships/image" Target="../media/image84.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7.xml"/><Relationship Id="rId1" Type="http://schemas.openxmlformats.org/officeDocument/2006/relationships/slideLayout" Target="../slideLayouts/slideLayout74.xml"/><Relationship Id="rId5" Type="http://schemas.openxmlformats.org/officeDocument/2006/relationships/image" Target="../media/image88.jpe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notesSlide" Target="../notesSlides/notesSlide38.xml"/><Relationship Id="rId1" Type="http://schemas.openxmlformats.org/officeDocument/2006/relationships/slideLayout" Target="../slideLayouts/slideLayout74.xml"/><Relationship Id="rId4" Type="http://schemas.openxmlformats.org/officeDocument/2006/relationships/image" Target="../media/image90.emf"/></Relationships>
</file>

<file path=ppt/slides/_rels/slide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9.xml"/><Relationship Id="rId1" Type="http://schemas.openxmlformats.org/officeDocument/2006/relationships/slideLayout" Target="../slideLayouts/slideLayout74.xml"/><Relationship Id="rId5" Type="http://schemas.openxmlformats.org/officeDocument/2006/relationships/image" Target="../media/image93.emf"/><Relationship Id="rId4" Type="http://schemas.openxmlformats.org/officeDocument/2006/relationships/image" Target="../media/image92.emf"/></Relationships>
</file>

<file path=ppt/slides/_rels/slide41.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0.xml"/><Relationship Id="rId1" Type="http://schemas.openxmlformats.org/officeDocument/2006/relationships/slideLayout" Target="../slideLayouts/slideLayout74.xml"/><Relationship Id="rId4" Type="http://schemas.openxmlformats.org/officeDocument/2006/relationships/image" Target="../media/image95.emf"/></Relationships>
</file>

<file path=ppt/slides/_rels/slide42.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41.xml"/><Relationship Id="rId1" Type="http://schemas.openxmlformats.org/officeDocument/2006/relationships/slideLayout" Target="../slideLayouts/slideLayout74.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74.xml"/><Relationship Id="rId4" Type="http://schemas.openxmlformats.org/officeDocument/2006/relationships/image" Target="../media/image101.jpeg"/></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74.xml"/><Relationship Id="rId4" Type="http://schemas.openxmlformats.org/officeDocument/2006/relationships/image" Target="../media/image103.jpe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74.xml"/><Relationship Id="rId4" Type="http://schemas.openxmlformats.org/officeDocument/2006/relationships/image" Target="../media/image105.jpeg"/></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5.xml"/><Relationship Id="rId1" Type="http://schemas.openxmlformats.org/officeDocument/2006/relationships/slideLayout" Target="../slideLayouts/slideLayout74.xml"/><Relationship Id="rId4" Type="http://schemas.openxmlformats.org/officeDocument/2006/relationships/image" Target="../media/image107.jpeg"/></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47.xml"/><Relationship Id="rId1" Type="http://schemas.openxmlformats.org/officeDocument/2006/relationships/slideLayout" Target="../slideLayouts/slideLayout74.xml"/><Relationship Id="rId6" Type="http://schemas.openxmlformats.org/officeDocument/2006/relationships/image" Target="../media/image112.emf"/><Relationship Id="rId5" Type="http://schemas.openxmlformats.org/officeDocument/2006/relationships/image" Target="../media/image111.emf"/><Relationship Id="rId10" Type="http://schemas.openxmlformats.org/officeDocument/2006/relationships/image" Target="../media/image116.emf"/><Relationship Id="rId4" Type="http://schemas.openxmlformats.org/officeDocument/2006/relationships/image" Target="../media/image110.emf"/><Relationship Id="rId9" Type="http://schemas.openxmlformats.org/officeDocument/2006/relationships/image" Target="../media/image115.emf"/></Relationships>
</file>

<file path=ppt/slides/_rels/slide49.xml.rels><?xml version="1.0" encoding="UTF-8" standalone="yes"?>
<Relationships xmlns="http://schemas.openxmlformats.org/package/2006/relationships"><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48.xml"/><Relationship Id="rId1" Type="http://schemas.openxmlformats.org/officeDocument/2006/relationships/slideLayout" Target="../slideLayouts/slideLayout74.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74.xml"/></Relationships>
</file>

<file path=ppt/slides/_rels/slide50.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49.xml"/><Relationship Id="rId1" Type="http://schemas.openxmlformats.org/officeDocument/2006/relationships/slideLayout" Target="../slideLayouts/slideLayout73.xml"/></Relationships>
</file>

<file path=ppt/slides/_rels/slide51.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52.xml.rels><?xml version="1.0" encoding="UTF-8" standalone="yes"?>
<Relationships xmlns="http://schemas.openxmlformats.org/package/2006/relationships"><Relationship Id="rId3" Type="http://schemas.openxmlformats.org/officeDocument/2006/relationships/image" Target="../media/image124.emf"/><Relationship Id="rId2" Type="http://schemas.openxmlformats.org/officeDocument/2006/relationships/notesSlide" Target="../notesSlides/notesSlide51.xml"/><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notesSlide" Target="../notesSlides/notesSlide52.xml"/><Relationship Id="rId1" Type="http://schemas.openxmlformats.org/officeDocument/2006/relationships/slideLayout" Target="../slideLayouts/slideLayout74.xml"/></Relationships>
</file>

<file path=ppt/slides/_rels/slide54.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53.xml"/><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54.xml"/><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55.xml"/><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56.xml"/><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7.xml"/><Relationship Id="rId1" Type="http://schemas.openxmlformats.org/officeDocument/2006/relationships/slideLayout" Target="../slideLayouts/slideLayout74.xml"/><Relationship Id="rId5" Type="http://schemas.openxmlformats.org/officeDocument/2006/relationships/image" Target="../media/image27.emf"/><Relationship Id="rId4" Type="http://schemas.openxmlformats.org/officeDocument/2006/relationships/image" Target="../media/image26.emf"/></Relationships>
</file>

<file path=ppt/slides/_rels/slide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image" Target="../media/image29.emf"/><Relationship Id="rId7" Type="http://schemas.openxmlformats.org/officeDocument/2006/relationships/image" Target="../media/image33.emf"/><Relationship Id="rId2" Type="http://schemas.openxmlformats.org/officeDocument/2006/relationships/notesSlide" Target="../notesSlides/notesSlide9.xml"/><Relationship Id="rId1" Type="http://schemas.openxmlformats.org/officeDocument/2006/relationships/slideLayout" Target="../slideLayouts/slideLayout74.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3B881816-D55F-45B1-B7DA-D21ECA985B0C}"/>
              </a:ext>
            </a:extLst>
          </p:cNvPr>
          <p:cNvSpPr>
            <a:spLocks noGrp="1"/>
          </p:cNvSpPr>
          <p:nvPr>
            <p:ph type="title"/>
          </p:nvPr>
        </p:nvSpPr>
        <p:spPr>
          <a:xfrm>
            <a:off x="428681" y="2532448"/>
            <a:ext cx="5428936" cy="1793104"/>
          </a:xfrm>
        </p:spPr>
        <p:txBody>
          <a:bodyPr anchor="ctr"/>
          <a:lstStyle/>
          <a:p>
            <a:r>
              <a:rPr lang="en-US" dirty="0"/>
              <a:t>AZ-220T01</a:t>
            </a:r>
            <a:br>
              <a:rPr lang="en-US" dirty="0"/>
            </a:br>
            <a:r>
              <a:rPr lang="en-US" dirty="0"/>
              <a:t>Module 04: Message processing and analytics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Message routing to multiple endpoints</a:t>
            </a:r>
          </a:p>
        </p:txBody>
      </p:sp>
      <p:pic>
        <p:nvPicPr>
          <p:cNvPr id="3" name="Picture 2" descr="Icon of small circles connected by lines forming a big circle">
            <a:extLst>
              <a:ext uri="{FF2B5EF4-FFF2-40B4-BE49-F238E27FC236}">
                <a16:creationId xmlns:a16="http://schemas.microsoft.com/office/drawing/2014/main" id="{1B394FB3-0C03-4E8B-9656-95AAA2FDA4D2}"/>
              </a:ext>
            </a:extLst>
          </p:cNvPr>
          <p:cNvPicPr>
            <a:picLocks noChangeAspect="1"/>
          </p:cNvPicPr>
          <p:nvPr/>
        </p:nvPicPr>
        <p:blipFill rotWithShape="1">
          <a:blip r:embed="rId3"/>
          <a:srcRect l="11528" t="11528" r="11528" b="11528"/>
          <a:stretch/>
        </p:blipFill>
        <p:spPr>
          <a:xfrm>
            <a:off x="11055906" y="433902"/>
            <a:ext cx="745337" cy="737599"/>
          </a:xfrm>
          <a:prstGeom prst="rect">
            <a:avLst/>
          </a:prstGeom>
        </p:spPr>
      </p:pic>
      <p:pic>
        <p:nvPicPr>
          <p:cNvPr id="35" name="Picture 34" descr="Icon of wrench  and screw driver">
            <a:extLst>
              <a:ext uri="{FF2B5EF4-FFF2-40B4-BE49-F238E27FC236}">
                <a16:creationId xmlns:a16="http://schemas.microsoft.com/office/drawing/2014/main" id="{C70C40D3-8C57-4B15-B54B-A1C25C845E0E}"/>
              </a:ext>
            </a:extLst>
          </p:cNvPr>
          <p:cNvPicPr>
            <a:picLocks/>
          </p:cNvPicPr>
          <p:nvPr/>
        </p:nvPicPr>
        <p:blipFill>
          <a:blip r:embed="rId4"/>
          <a:stretch>
            <a:fillRect/>
          </a:stretch>
        </p:blipFill>
        <p:spPr>
          <a:xfrm>
            <a:off x="423311" y="1353980"/>
            <a:ext cx="930664" cy="930664"/>
          </a:xfrm>
          <a:prstGeom prst="rect">
            <a:avLst/>
          </a:prstGeom>
        </p:spPr>
      </p:pic>
      <p:sp>
        <p:nvSpPr>
          <p:cNvPr id="51" name="TextBox 50">
            <a:extLst>
              <a:ext uri="{FF2B5EF4-FFF2-40B4-BE49-F238E27FC236}">
                <a16:creationId xmlns:a16="http://schemas.microsoft.com/office/drawing/2014/main" id="{78774A66-143F-45F4-BF25-28CAEFC74687}"/>
              </a:ext>
            </a:extLst>
          </p:cNvPr>
          <p:cNvSpPr txBox="1">
            <a:spLocks/>
          </p:cNvSpPr>
          <p:nvPr/>
        </p:nvSpPr>
        <p:spPr>
          <a:xfrm>
            <a:off x="1631867" y="1623189"/>
            <a:ext cx="10130596" cy="392245"/>
          </a:xfrm>
          <a:prstGeom prst="rect">
            <a:avLst/>
          </a:prstGeom>
          <a:noFill/>
        </p:spPr>
        <p:txBody>
          <a:bodyPr wrap="square" lIns="0" tIns="0" rIns="0" bIns="0" rtlCol="0" anchor="ctr">
            <a:spAutoFit/>
          </a:bodyPr>
          <a:lstStyle/>
          <a:p>
            <a:r>
              <a:rPr lang="en-US" sz="2549"/>
              <a:t>Configuration</a:t>
            </a:r>
          </a:p>
        </p:txBody>
      </p:sp>
      <p:cxnSp>
        <p:nvCxnSpPr>
          <p:cNvPr id="64" name="Straight Connector 63">
            <a:extLst>
              <a:ext uri="{FF2B5EF4-FFF2-40B4-BE49-F238E27FC236}">
                <a16:creationId xmlns:a16="http://schemas.microsoft.com/office/drawing/2014/main" id="{69C17A45-ECC9-4485-82FB-D9B73DF68A49}"/>
              </a:ext>
              <a:ext uri="{C183D7F6-B498-43B3-948B-1728B52AA6E4}">
                <adec:decorative xmlns:adec="http://schemas.microsoft.com/office/drawing/2017/decorative" val="1"/>
              </a:ext>
            </a:extLst>
          </p:cNvPr>
          <p:cNvCxnSpPr>
            <a:cxnSpLocks/>
          </p:cNvCxnSpPr>
          <p:nvPr/>
        </p:nvCxnSpPr>
        <p:spPr>
          <a:xfrm>
            <a:off x="1631867" y="2506689"/>
            <a:ext cx="101305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5" name="Picture 74" descr="Icon of lines going to different circles">
            <a:extLst>
              <a:ext uri="{FF2B5EF4-FFF2-40B4-BE49-F238E27FC236}">
                <a16:creationId xmlns:a16="http://schemas.microsoft.com/office/drawing/2014/main" id="{593F5E96-174D-4FC6-AA9E-1D6586902845}"/>
              </a:ext>
            </a:extLst>
          </p:cNvPr>
          <p:cNvPicPr>
            <a:picLocks/>
          </p:cNvPicPr>
          <p:nvPr/>
        </p:nvPicPr>
        <p:blipFill>
          <a:blip r:embed="rId5"/>
          <a:stretch>
            <a:fillRect/>
          </a:stretch>
        </p:blipFill>
        <p:spPr>
          <a:xfrm>
            <a:off x="423311" y="2728735"/>
            <a:ext cx="930664" cy="930664"/>
          </a:xfrm>
          <a:prstGeom prst="rect">
            <a:avLst/>
          </a:prstGeom>
        </p:spPr>
      </p:pic>
      <p:sp>
        <p:nvSpPr>
          <p:cNvPr id="81" name="TextBox 80">
            <a:extLst>
              <a:ext uri="{FF2B5EF4-FFF2-40B4-BE49-F238E27FC236}">
                <a16:creationId xmlns:a16="http://schemas.microsoft.com/office/drawing/2014/main" id="{B556B8B3-D056-4365-8469-AADEBFAE95D5}"/>
              </a:ext>
            </a:extLst>
          </p:cNvPr>
          <p:cNvSpPr txBox="1">
            <a:spLocks/>
          </p:cNvSpPr>
          <p:nvPr/>
        </p:nvSpPr>
        <p:spPr>
          <a:xfrm>
            <a:off x="1631867" y="2997944"/>
            <a:ext cx="10130596" cy="392245"/>
          </a:xfrm>
          <a:prstGeom prst="rect">
            <a:avLst/>
          </a:prstGeom>
          <a:noFill/>
        </p:spPr>
        <p:txBody>
          <a:bodyPr wrap="square" lIns="0" tIns="0" rIns="0" bIns="0" rtlCol="0" anchor="ctr">
            <a:spAutoFit/>
          </a:bodyPr>
          <a:lstStyle/>
          <a:p>
            <a:r>
              <a:rPr lang="en-US" sz="2549"/>
              <a:t>Endpoint options</a:t>
            </a:r>
          </a:p>
        </p:txBody>
      </p:sp>
      <p:cxnSp>
        <p:nvCxnSpPr>
          <p:cNvPr id="88" name="Straight Connector 87">
            <a:extLst>
              <a:ext uri="{FF2B5EF4-FFF2-40B4-BE49-F238E27FC236}">
                <a16:creationId xmlns:a16="http://schemas.microsoft.com/office/drawing/2014/main" id="{C27FEE6C-7C1C-4E5E-AD21-24717F2BBE8F}"/>
              </a:ext>
              <a:ext uri="{C183D7F6-B498-43B3-948B-1728B52AA6E4}">
                <adec:decorative xmlns:adec="http://schemas.microsoft.com/office/drawing/2017/decorative" val="1"/>
              </a:ext>
            </a:extLst>
          </p:cNvPr>
          <p:cNvCxnSpPr>
            <a:cxnSpLocks/>
          </p:cNvCxnSpPr>
          <p:nvPr/>
        </p:nvCxnSpPr>
        <p:spPr>
          <a:xfrm flipV="1">
            <a:off x="1631867" y="3881445"/>
            <a:ext cx="10130596" cy="350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6" name="Picture 95" descr="Icon of a wave connected by circles and lines at both end">
            <a:extLst>
              <a:ext uri="{FF2B5EF4-FFF2-40B4-BE49-F238E27FC236}">
                <a16:creationId xmlns:a16="http://schemas.microsoft.com/office/drawing/2014/main" id="{207FCA2A-7D99-42B1-99BF-0D02AFDDEB50}"/>
              </a:ext>
            </a:extLst>
          </p:cNvPr>
          <p:cNvPicPr>
            <a:picLocks/>
          </p:cNvPicPr>
          <p:nvPr/>
        </p:nvPicPr>
        <p:blipFill>
          <a:blip r:embed="rId6"/>
          <a:stretch>
            <a:fillRect/>
          </a:stretch>
        </p:blipFill>
        <p:spPr>
          <a:xfrm>
            <a:off x="423311" y="4106993"/>
            <a:ext cx="930664" cy="930664"/>
          </a:xfrm>
          <a:prstGeom prst="rect">
            <a:avLst/>
          </a:prstGeom>
        </p:spPr>
      </p:pic>
      <p:sp>
        <p:nvSpPr>
          <p:cNvPr id="99" name="TextBox 98">
            <a:extLst>
              <a:ext uri="{FF2B5EF4-FFF2-40B4-BE49-F238E27FC236}">
                <a16:creationId xmlns:a16="http://schemas.microsoft.com/office/drawing/2014/main" id="{D17E7E82-0AEB-44AC-97F6-61ABFEF6F08F}"/>
              </a:ext>
            </a:extLst>
          </p:cNvPr>
          <p:cNvSpPr txBox="1">
            <a:spLocks/>
          </p:cNvSpPr>
          <p:nvPr/>
        </p:nvSpPr>
        <p:spPr>
          <a:xfrm>
            <a:off x="1631867" y="4376202"/>
            <a:ext cx="10130596" cy="392245"/>
          </a:xfrm>
          <a:prstGeom prst="rect">
            <a:avLst/>
          </a:prstGeom>
          <a:noFill/>
        </p:spPr>
        <p:txBody>
          <a:bodyPr wrap="square" lIns="0" tIns="0" rIns="0" bIns="0" rtlCol="0" anchor="ctr">
            <a:spAutoFit/>
          </a:bodyPr>
          <a:lstStyle/>
          <a:p>
            <a:r>
              <a:rPr lang="en-US" sz="2549"/>
              <a:t>Fallback route</a:t>
            </a:r>
          </a:p>
        </p:txBody>
      </p:sp>
      <p:cxnSp>
        <p:nvCxnSpPr>
          <p:cNvPr id="103" name="Straight Connector 102">
            <a:extLst>
              <a:ext uri="{FF2B5EF4-FFF2-40B4-BE49-F238E27FC236}">
                <a16:creationId xmlns:a16="http://schemas.microsoft.com/office/drawing/2014/main" id="{D851E203-9D05-45AB-B954-D97E9DEF396B}"/>
              </a:ext>
              <a:ext uri="{C183D7F6-B498-43B3-948B-1728B52AA6E4}">
                <adec:decorative xmlns:adec="http://schemas.microsoft.com/office/drawing/2017/decorative" val="1"/>
              </a:ext>
            </a:extLst>
          </p:cNvPr>
          <p:cNvCxnSpPr>
            <a:cxnSpLocks/>
          </p:cNvCxnSpPr>
          <p:nvPr/>
        </p:nvCxnSpPr>
        <p:spPr>
          <a:xfrm>
            <a:off x="1631867" y="5259703"/>
            <a:ext cx="101305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5" name="Picture 104" descr="Icon of three squares and a cloud">
            <a:extLst>
              <a:ext uri="{FF2B5EF4-FFF2-40B4-BE49-F238E27FC236}">
                <a16:creationId xmlns:a16="http://schemas.microsoft.com/office/drawing/2014/main" id="{1BB654F3-5C20-4B5B-8FDC-1574B952E1F9}"/>
              </a:ext>
            </a:extLst>
          </p:cNvPr>
          <p:cNvPicPr>
            <a:picLocks/>
          </p:cNvPicPr>
          <p:nvPr/>
        </p:nvPicPr>
        <p:blipFill>
          <a:blip r:embed="rId7"/>
          <a:stretch>
            <a:fillRect/>
          </a:stretch>
        </p:blipFill>
        <p:spPr>
          <a:xfrm>
            <a:off x="423311" y="5481750"/>
            <a:ext cx="930664" cy="930664"/>
          </a:xfrm>
          <a:prstGeom prst="rect">
            <a:avLst/>
          </a:prstGeom>
        </p:spPr>
      </p:pic>
      <p:sp>
        <p:nvSpPr>
          <p:cNvPr id="107" name="TextBox 106">
            <a:extLst>
              <a:ext uri="{FF2B5EF4-FFF2-40B4-BE49-F238E27FC236}">
                <a16:creationId xmlns:a16="http://schemas.microsoft.com/office/drawing/2014/main" id="{A7F7100D-8477-40BC-A810-F37EF0129FB4}"/>
              </a:ext>
            </a:extLst>
          </p:cNvPr>
          <p:cNvSpPr txBox="1">
            <a:spLocks/>
          </p:cNvSpPr>
          <p:nvPr/>
        </p:nvSpPr>
        <p:spPr>
          <a:xfrm>
            <a:off x="1631867" y="5750960"/>
            <a:ext cx="10130596" cy="392245"/>
          </a:xfrm>
          <a:prstGeom prst="rect">
            <a:avLst/>
          </a:prstGeom>
          <a:noFill/>
        </p:spPr>
        <p:txBody>
          <a:bodyPr wrap="square" lIns="0" tIns="0" rIns="0" bIns="0" rtlCol="0" anchor="ctr">
            <a:spAutoFit/>
          </a:bodyPr>
          <a:lstStyle/>
          <a:p>
            <a:r>
              <a:rPr lang="en-US" sz="2549"/>
              <a:t>Non-telemetry events</a:t>
            </a:r>
          </a:p>
        </p:txBody>
      </p:sp>
    </p:spTree>
    <p:extLst>
      <p:ext uri="{BB962C8B-B14F-4D97-AF65-F5344CB8AC3E}">
        <p14:creationId xmlns:p14="http://schemas.microsoft.com/office/powerpoint/2010/main" val="3095999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1"/>
                                        </p:tgtEl>
                                        <p:attrNameLst>
                                          <p:attrName>style.visibility</p:attrName>
                                        </p:attrNameLst>
                                      </p:cBhvr>
                                      <p:to>
                                        <p:strVal val="visible"/>
                                      </p:to>
                                    </p:set>
                                    <p:animEffect transition="in" filter="fade">
                                      <p:cBhvr>
                                        <p:cTn id="21" dur="500"/>
                                        <p:tgtEl>
                                          <p:spTgt spid="8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fade">
                                      <p:cBhvr>
                                        <p:cTn id="26" dur="500"/>
                                        <p:tgtEl>
                                          <p:spTgt spid="88"/>
                                        </p:tgtEl>
                                      </p:cBhvr>
                                    </p:animEffect>
                                  </p:childTnLst>
                                </p:cTn>
                              </p:par>
                              <p:par>
                                <p:cTn id="27" presetID="10"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fade">
                                      <p:cBhvr>
                                        <p:cTn id="29" dur="500"/>
                                        <p:tgtEl>
                                          <p:spTgt spid="9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fade">
                                      <p:cBhvr>
                                        <p:cTn id="32" dur="500"/>
                                        <p:tgtEl>
                                          <p:spTgt spid="9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3"/>
                                        </p:tgtEl>
                                        <p:attrNameLst>
                                          <p:attrName>style.visibility</p:attrName>
                                        </p:attrNameLst>
                                      </p:cBhvr>
                                      <p:to>
                                        <p:strVal val="visible"/>
                                      </p:to>
                                    </p:set>
                                    <p:animEffect transition="in" filter="fade">
                                      <p:cBhvr>
                                        <p:cTn id="37" dur="500"/>
                                        <p:tgtEl>
                                          <p:spTgt spid="10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animEffect transition="in" filter="fade">
                                      <p:cBhvr>
                                        <p:cTn id="43"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81" grpId="0"/>
      <p:bldP spid="99" grpId="0"/>
      <p:bldP spid="10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Message routing query syntax</a:t>
            </a:r>
          </a:p>
        </p:txBody>
      </p:sp>
      <p:sp>
        <p:nvSpPr>
          <p:cNvPr id="5" name="Text Placeholder 5">
            <a:extLst>
              <a:ext uri="{FF2B5EF4-FFF2-40B4-BE49-F238E27FC236}">
                <a16:creationId xmlns:a16="http://schemas.microsoft.com/office/drawing/2014/main" id="{93C7D9F3-B1F0-4453-B4DB-8160D26813D0}"/>
              </a:ext>
            </a:extLst>
          </p:cNvPr>
          <p:cNvSpPr txBox="1">
            <a:spLocks/>
          </p:cNvSpPr>
          <p:nvPr/>
        </p:nvSpPr>
        <p:spPr>
          <a:xfrm>
            <a:off x="418643" y="1469628"/>
            <a:ext cx="5811199" cy="508262"/>
          </a:xfrm>
          <a:prstGeom prst="rect">
            <a:avLst/>
          </a:prstGeom>
          <a:solidFill>
            <a:schemeClr val="bg1">
              <a:lumMod val="95000"/>
            </a:schemeClr>
          </a:solidFill>
          <a:ln w="19050">
            <a:noFill/>
          </a:ln>
        </p:spPr>
        <p:txBody>
          <a:bodyPr vert="horz" wrap="square" lIns="134464" tIns="89642" rIns="134464" bIns="89642"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sz="1765">
                <a:solidFill>
                  <a:schemeClr val="tx1"/>
                </a:solidFill>
                <a:latin typeface="+mj-lt"/>
              </a:rPr>
              <a:t>Sample message</a:t>
            </a:r>
          </a:p>
        </p:txBody>
      </p:sp>
      <p:sp>
        <p:nvSpPr>
          <p:cNvPr id="26" name="Rectangle 25">
            <a:extLst>
              <a:ext uri="{FF2B5EF4-FFF2-40B4-BE49-F238E27FC236}">
                <a16:creationId xmlns:a16="http://schemas.microsoft.com/office/drawing/2014/main" id="{A67CBC09-B48D-4000-881C-480BE593F437}"/>
              </a:ext>
              <a:ext uri="{C183D7F6-B498-43B3-948B-1728B52AA6E4}">
                <adec:decorative xmlns:adec="http://schemas.microsoft.com/office/drawing/2017/decorative" val="0"/>
              </a:ext>
            </a:extLst>
          </p:cNvPr>
          <p:cNvSpPr>
            <a:spLocks/>
          </p:cNvSpPr>
          <p:nvPr/>
        </p:nvSpPr>
        <p:spPr bwMode="auto">
          <a:xfrm>
            <a:off x="418644" y="1468072"/>
            <a:ext cx="5811198" cy="438874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627497" rIns="134464" bIns="89642" numCol="1" spcCol="0" rtlCol="0" fromWordArt="0" anchor="t" anchorCtr="0" forceAA="0" compatLnSpc="1">
            <a:prstTxWarp prst="textNoShape">
              <a:avLst/>
            </a:prstTxWarp>
            <a:noAutofit/>
          </a:bodyPr>
          <a:lstStyle/>
          <a:p>
            <a:r>
              <a:rPr lang="en-IE" sz="1372" dirty="0">
                <a:solidFill>
                  <a:schemeClr val="tx1"/>
                </a:solidFill>
                <a:latin typeface="Consolas" panose="020B0609020204030204" pitchFamily="49" charset="0"/>
              </a:rPr>
              <a:t>{ </a:t>
            </a:r>
          </a:p>
          <a:p>
            <a:r>
              <a:rPr lang="en-IE" sz="1372" dirty="0">
                <a:solidFill>
                  <a:schemeClr val="tx1"/>
                </a:solidFill>
                <a:latin typeface="Consolas" panose="020B0609020204030204" pitchFamily="49" charset="0"/>
              </a:rPr>
              <a:t> "message": { </a:t>
            </a:r>
          </a:p>
          <a:p>
            <a:r>
              <a:rPr lang="en-IE" sz="1372" dirty="0">
                <a:solidFill>
                  <a:schemeClr val="tx1"/>
                </a:solidFill>
                <a:latin typeface="Consolas" panose="020B0609020204030204" pitchFamily="49" charset="0"/>
              </a:rPr>
              <a:t>  "</a:t>
            </a:r>
            <a:r>
              <a:rPr lang="en-IE" sz="1372" dirty="0" err="1">
                <a:solidFill>
                  <a:schemeClr val="tx1"/>
                </a:solidFill>
                <a:latin typeface="Consolas" panose="020B0609020204030204" pitchFamily="49" charset="0"/>
              </a:rPr>
              <a:t>systemProperties</a:t>
            </a:r>
            <a:r>
              <a:rPr lang="en-IE" sz="1372" dirty="0">
                <a:solidFill>
                  <a:schemeClr val="tx1"/>
                </a:solidFill>
                <a:latin typeface="Consolas" panose="020B0609020204030204" pitchFamily="49" charset="0"/>
              </a:rPr>
              <a:t>": { </a:t>
            </a:r>
          </a:p>
          <a:p>
            <a:r>
              <a:rPr lang="en-IE" sz="1372" dirty="0">
                <a:solidFill>
                  <a:schemeClr val="tx1"/>
                </a:solidFill>
                <a:latin typeface="Consolas" panose="020B0609020204030204" pitchFamily="49" charset="0"/>
              </a:rPr>
              <a:t>    "</a:t>
            </a:r>
            <a:r>
              <a:rPr lang="en-IE" sz="1372" dirty="0" err="1">
                <a:solidFill>
                  <a:schemeClr val="tx1"/>
                </a:solidFill>
                <a:latin typeface="Consolas" panose="020B0609020204030204" pitchFamily="49" charset="0"/>
              </a:rPr>
              <a:t>contentType</a:t>
            </a:r>
            <a:r>
              <a:rPr lang="en-IE" sz="1372" dirty="0">
                <a:solidFill>
                  <a:schemeClr val="tx1"/>
                </a:solidFill>
                <a:latin typeface="Consolas" panose="020B0609020204030204" pitchFamily="49" charset="0"/>
              </a:rPr>
              <a:t>": "application/json", </a:t>
            </a:r>
          </a:p>
          <a:p>
            <a:r>
              <a:rPr lang="en-IE" sz="1372" dirty="0">
                <a:solidFill>
                  <a:schemeClr val="tx1"/>
                </a:solidFill>
                <a:latin typeface="Consolas" panose="020B0609020204030204" pitchFamily="49" charset="0"/>
              </a:rPr>
              <a:t>    "</a:t>
            </a:r>
            <a:r>
              <a:rPr lang="en-IE" sz="1372" dirty="0" err="1">
                <a:solidFill>
                  <a:schemeClr val="tx1"/>
                </a:solidFill>
                <a:latin typeface="Consolas" panose="020B0609020204030204" pitchFamily="49" charset="0"/>
              </a:rPr>
              <a:t>contentEncoding</a:t>
            </a:r>
            <a:r>
              <a:rPr lang="en-IE" sz="1372" dirty="0">
                <a:solidFill>
                  <a:schemeClr val="tx1"/>
                </a:solidFill>
                <a:latin typeface="Consolas" panose="020B0609020204030204" pitchFamily="49" charset="0"/>
              </a:rPr>
              <a:t>": "UTF-8", </a:t>
            </a:r>
          </a:p>
          <a:p>
            <a:r>
              <a:rPr lang="en-IE" sz="1372" dirty="0">
                <a:solidFill>
                  <a:schemeClr val="tx1"/>
                </a:solidFill>
                <a:latin typeface="Consolas" panose="020B0609020204030204" pitchFamily="49" charset="0"/>
              </a:rPr>
              <a:t>    "</a:t>
            </a:r>
            <a:r>
              <a:rPr lang="en-IE" sz="1372" dirty="0" err="1">
                <a:solidFill>
                  <a:schemeClr val="tx1"/>
                </a:solidFill>
                <a:latin typeface="Consolas" panose="020B0609020204030204" pitchFamily="49" charset="0"/>
              </a:rPr>
              <a:t>iothub</a:t>
            </a:r>
            <a:r>
              <a:rPr lang="en-IE" sz="1372" dirty="0">
                <a:solidFill>
                  <a:schemeClr val="tx1"/>
                </a:solidFill>
                <a:latin typeface="Consolas" panose="020B0609020204030204" pitchFamily="49" charset="0"/>
              </a:rPr>
              <a:t>-message-source": "</a:t>
            </a:r>
            <a:r>
              <a:rPr lang="en-IE" sz="1372" dirty="0" err="1">
                <a:solidFill>
                  <a:schemeClr val="tx1"/>
                </a:solidFill>
                <a:latin typeface="Consolas" panose="020B0609020204030204" pitchFamily="49" charset="0"/>
              </a:rPr>
              <a:t>deviceMessages</a:t>
            </a:r>
            <a:r>
              <a:rPr lang="en-IE" sz="1372" dirty="0">
                <a:solidFill>
                  <a:schemeClr val="tx1"/>
                </a:solidFill>
                <a:latin typeface="Consolas" panose="020B0609020204030204" pitchFamily="49" charset="0"/>
              </a:rPr>
              <a:t>", </a:t>
            </a:r>
          </a:p>
          <a:p>
            <a:r>
              <a:rPr lang="en-IE" sz="1372" dirty="0">
                <a:solidFill>
                  <a:schemeClr val="tx1"/>
                </a:solidFill>
                <a:latin typeface="Consolas" panose="020B0609020204030204" pitchFamily="49" charset="0"/>
              </a:rPr>
              <a:t>    "</a:t>
            </a:r>
            <a:r>
              <a:rPr lang="en-IE" sz="1372" dirty="0" err="1">
                <a:solidFill>
                  <a:schemeClr val="tx1"/>
                </a:solidFill>
                <a:latin typeface="Consolas" panose="020B0609020204030204" pitchFamily="49" charset="0"/>
              </a:rPr>
              <a:t>iothub-enqueuedtime</a:t>
            </a:r>
            <a:r>
              <a:rPr lang="en-IE" sz="1372" dirty="0">
                <a:solidFill>
                  <a:schemeClr val="tx1"/>
                </a:solidFill>
                <a:latin typeface="Consolas" panose="020B0609020204030204" pitchFamily="49" charset="0"/>
              </a:rPr>
              <a:t>": "2017-05-08T18:55:31.8514657Z" </a:t>
            </a:r>
          </a:p>
          <a:p>
            <a:r>
              <a:rPr lang="en-IE" sz="1372" dirty="0">
                <a:solidFill>
                  <a:schemeClr val="tx1"/>
                </a:solidFill>
                <a:latin typeface="Consolas" panose="020B0609020204030204" pitchFamily="49" charset="0"/>
              </a:rPr>
              <a:t>  }, </a:t>
            </a:r>
          </a:p>
          <a:p>
            <a:r>
              <a:rPr lang="en-IE" sz="1372" dirty="0">
                <a:solidFill>
                  <a:schemeClr val="tx1"/>
                </a:solidFill>
                <a:latin typeface="Consolas" panose="020B0609020204030204" pitchFamily="49" charset="0"/>
              </a:rPr>
              <a:t>  "</a:t>
            </a:r>
            <a:r>
              <a:rPr lang="en-IE" sz="1372" dirty="0" err="1">
                <a:solidFill>
                  <a:schemeClr val="tx1"/>
                </a:solidFill>
                <a:latin typeface="Consolas" panose="020B0609020204030204" pitchFamily="49" charset="0"/>
              </a:rPr>
              <a:t>appProperties</a:t>
            </a:r>
            <a:r>
              <a:rPr lang="en-IE" sz="1372" dirty="0">
                <a:solidFill>
                  <a:schemeClr val="tx1"/>
                </a:solidFill>
                <a:latin typeface="Consolas" panose="020B0609020204030204" pitchFamily="49" charset="0"/>
              </a:rPr>
              <a:t>": { </a:t>
            </a:r>
          </a:p>
          <a:p>
            <a:r>
              <a:rPr lang="en-IE" sz="1372" dirty="0">
                <a:solidFill>
                  <a:schemeClr val="tx1"/>
                </a:solidFill>
                <a:latin typeface="Consolas" panose="020B0609020204030204" pitchFamily="49" charset="0"/>
              </a:rPr>
              <a:t>   "</a:t>
            </a:r>
            <a:r>
              <a:rPr lang="en-IE" sz="1372" dirty="0" err="1">
                <a:solidFill>
                  <a:schemeClr val="tx1"/>
                </a:solidFill>
                <a:latin typeface="Consolas" panose="020B0609020204030204" pitchFamily="49" charset="0"/>
              </a:rPr>
              <a:t>processingPath</a:t>
            </a:r>
            <a:r>
              <a:rPr lang="en-IE" sz="1372" dirty="0">
                <a:solidFill>
                  <a:schemeClr val="tx1"/>
                </a:solidFill>
                <a:latin typeface="Consolas" panose="020B0609020204030204" pitchFamily="49" charset="0"/>
              </a:rPr>
              <a:t>": "{cold | warm | hot}", </a:t>
            </a:r>
          </a:p>
          <a:p>
            <a:r>
              <a:rPr lang="en-IE" sz="1372" dirty="0">
                <a:solidFill>
                  <a:schemeClr val="tx1"/>
                </a:solidFill>
                <a:latin typeface="Consolas" panose="020B0609020204030204" pitchFamily="49" charset="0"/>
              </a:rPr>
              <a:t>   "verbose": "{true, false}", </a:t>
            </a:r>
          </a:p>
          <a:p>
            <a:r>
              <a:rPr lang="en-IE" sz="1372" dirty="0">
                <a:solidFill>
                  <a:schemeClr val="tx1"/>
                </a:solidFill>
                <a:latin typeface="Consolas" panose="020B0609020204030204" pitchFamily="49" charset="0"/>
              </a:rPr>
              <a:t>   "severity": 1-5, </a:t>
            </a:r>
          </a:p>
          <a:p>
            <a:r>
              <a:rPr lang="en-IE" sz="1372" dirty="0">
                <a:solidFill>
                  <a:schemeClr val="tx1"/>
                </a:solidFill>
                <a:latin typeface="Consolas" panose="020B0609020204030204" pitchFamily="49" charset="0"/>
              </a:rPr>
              <a:t>   "</a:t>
            </a:r>
            <a:r>
              <a:rPr lang="en-IE" sz="1372" dirty="0" err="1">
                <a:solidFill>
                  <a:schemeClr val="tx1"/>
                </a:solidFill>
                <a:latin typeface="Consolas" panose="020B0609020204030204" pitchFamily="49" charset="0"/>
              </a:rPr>
              <a:t>testDevice</a:t>
            </a:r>
            <a:r>
              <a:rPr lang="en-IE" sz="1372" dirty="0">
                <a:solidFill>
                  <a:schemeClr val="tx1"/>
                </a:solidFill>
                <a:latin typeface="Consolas" panose="020B0609020204030204" pitchFamily="49" charset="0"/>
              </a:rPr>
              <a:t>": "{true | false}" </a:t>
            </a:r>
          </a:p>
          <a:p>
            <a:r>
              <a:rPr lang="en-IE" sz="1372" dirty="0">
                <a:solidFill>
                  <a:schemeClr val="tx1"/>
                </a:solidFill>
                <a:latin typeface="Consolas" panose="020B0609020204030204" pitchFamily="49" charset="0"/>
              </a:rPr>
              <a:t>  }, </a:t>
            </a:r>
          </a:p>
          <a:p>
            <a:r>
              <a:rPr lang="en-IE" sz="1372" dirty="0">
                <a:solidFill>
                  <a:schemeClr val="tx1"/>
                </a:solidFill>
                <a:latin typeface="Consolas" panose="020B0609020204030204" pitchFamily="49" charset="0"/>
              </a:rPr>
              <a:t>  "body": "{\"Weather\":{\"Temperature\":50}}" </a:t>
            </a:r>
          </a:p>
          <a:p>
            <a:r>
              <a:rPr lang="en-IE" sz="1372" dirty="0">
                <a:solidFill>
                  <a:schemeClr val="tx1"/>
                </a:solidFill>
                <a:latin typeface="Consolas" panose="020B0609020204030204" pitchFamily="49" charset="0"/>
              </a:rPr>
              <a:t> } </a:t>
            </a:r>
          </a:p>
          <a:p>
            <a:r>
              <a:rPr lang="en-IE" sz="1372" dirty="0">
                <a:solidFill>
                  <a:schemeClr val="tx1"/>
                </a:solidFill>
                <a:latin typeface="Consolas" panose="020B0609020204030204" pitchFamily="49" charset="0"/>
              </a:rPr>
              <a:t>}</a:t>
            </a:r>
          </a:p>
        </p:txBody>
      </p:sp>
      <p:sp>
        <p:nvSpPr>
          <p:cNvPr id="34" name="Text Placeholder 5">
            <a:extLst>
              <a:ext uri="{FF2B5EF4-FFF2-40B4-BE49-F238E27FC236}">
                <a16:creationId xmlns:a16="http://schemas.microsoft.com/office/drawing/2014/main" id="{BCA9A03B-CCC8-4C98-9364-52CC32ECFD33}"/>
              </a:ext>
            </a:extLst>
          </p:cNvPr>
          <p:cNvSpPr txBox="1">
            <a:spLocks/>
          </p:cNvSpPr>
          <p:nvPr/>
        </p:nvSpPr>
        <p:spPr>
          <a:xfrm>
            <a:off x="6411928" y="1469627"/>
            <a:ext cx="5366099" cy="508262"/>
          </a:xfrm>
          <a:prstGeom prst="rect">
            <a:avLst/>
          </a:prstGeom>
          <a:solidFill>
            <a:schemeClr val="bg1">
              <a:lumMod val="95000"/>
            </a:schemeClr>
          </a:solidFill>
          <a:ln w="19050">
            <a:noFill/>
          </a:ln>
        </p:spPr>
        <p:txBody>
          <a:bodyPr vert="horz" wrap="square" lIns="134464" tIns="89642" rIns="134464" bIns="89642" rtlCol="0" anchor="ctr">
            <a:noAutofit/>
          </a:bodyPr>
          <a:lstStyle>
            <a:defPPr>
              <a:defRPr lang="en-US"/>
            </a:defPPr>
            <a:lvl1pPr marR="0" indent="0" fontAlgn="auto">
              <a:lnSpc>
                <a:spcPct val="100000"/>
              </a:lnSpc>
              <a:spcBef>
                <a:spcPct val="20000"/>
              </a:spcBef>
              <a:spcAft>
                <a:spcPts val="0"/>
              </a:spcAft>
              <a:buClrTx/>
              <a:buSzPct val="90000"/>
              <a:buFont typeface="Wingdings" panose="05000000000000000000" pitchFamily="2" charset="2"/>
              <a:buNone/>
              <a:tabLst/>
              <a:defRPr spc="0" baseline="0">
                <a:latin typeface="+mj-lt"/>
                <a:cs typeface="Segoe UI Semilight" panose="020B0402040204020203" pitchFamily="34" charset="0"/>
              </a:defRPr>
            </a:lvl1pPr>
            <a:lvl2pPr marL="457200" marR="0" indent="-228600"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IE" sz="1730"/>
              <a:t>Message property query example</a:t>
            </a:r>
          </a:p>
        </p:txBody>
      </p:sp>
      <p:sp>
        <p:nvSpPr>
          <p:cNvPr id="42" name="Rectangle 41">
            <a:extLst>
              <a:ext uri="{FF2B5EF4-FFF2-40B4-BE49-F238E27FC236}">
                <a16:creationId xmlns:a16="http://schemas.microsoft.com/office/drawing/2014/main" id="{BDA46CC0-B165-4063-B94A-A3660871E3B9}"/>
              </a:ext>
              <a:ext uri="{C183D7F6-B498-43B3-948B-1728B52AA6E4}">
                <adec:decorative xmlns:adec="http://schemas.microsoft.com/office/drawing/2017/decorative" val="0"/>
              </a:ext>
            </a:extLst>
          </p:cNvPr>
          <p:cNvSpPr/>
          <p:nvPr/>
        </p:nvSpPr>
        <p:spPr bwMode="auto">
          <a:xfrm>
            <a:off x="6411929" y="1468071"/>
            <a:ext cx="5351650" cy="2056773"/>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627497" rIns="134464" bIns="89642" numCol="1" spcCol="0" rtlCol="0" fromWordArt="0" anchor="t" anchorCtr="0" forceAA="0" compatLnSpc="1">
            <a:prstTxWarp prst="textNoShape">
              <a:avLst/>
            </a:prstTxWarp>
            <a:noAutofit/>
          </a:bodyPr>
          <a:lstStyle/>
          <a:p>
            <a:r>
              <a:rPr lang="en-US" sz="1372">
                <a:solidFill>
                  <a:schemeClr val="tx1"/>
                </a:solidFill>
                <a:latin typeface="Consolas" panose="020B0609020204030204" pitchFamily="49" charset="0"/>
              </a:rPr>
              <a:t>$</a:t>
            </a:r>
            <a:r>
              <a:rPr lang="en-US" sz="1372" err="1">
                <a:solidFill>
                  <a:schemeClr val="tx1"/>
                </a:solidFill>
                <a:latin typeface="Consolas" panose="020B0609020204030204" pitchFamily="49" charset="0"/>
              </a:rPr>
              <a:t>contentEncoding</a:t>
            </a:r>
            <a:r>
              <a:rPr lang="en-US" sz="1372">
                <a:solidFill>
                  <a:schemeClr val="tx1"/>
                </a:solidFill>
                <a:latin typeface="Consolas" panose="020B0609020204030204" pitchFamily="49" charset="0"/>
              </a:rPr>
              <a:t> = 'UTF-8' AND </a:t>
            </a:r>
            <a:r>
              <a:rPr lang="en-US" sz="1372" err="1">
                <a:solidFill>
                  <a:schemeClr val="tx1"/>
                </a:solidFill>
                <a:latin typeface="Consolas" panose="020B0609020204030204" pitchFamily="49" charset="0"/>
              </a:rPr>
              <a:t>processingPath</a:t>
            </a:r>
            <a:r>
              <a:rPr lang="en-US" sz="1372">
                <a:solidFill>
                  <a:schemeClr val="tx1"/>
                </a:solidFill>
                <a:latin typeface="Consolas" panose="020B0609020204030204" pitchFamily="49" charset="0"/>
              </a:rPr>
              <a:t> = 'hot'</a:t>
            </a:r>
            <a:endParaRPr lang="en-IE" sz="1372">
              <a:solidFill>
                <a:schemeClr val="tx1"/>
              </a:solidFill>
              <a:latin typeface="Consolas" panose="020B0609020204030204" pitchFamily="49" charset="0"/>
            </a:endParaRPr>
          </a:p>
        </p:txBody>
      </p:sp>
      <p:sp>
        <p:nvSpPr>
          <p:cNvPr id="46" name="Text Placeholder 5">
            <a:extLst>
              <a:ext uri="{FF2B5EF4-FFF2-40B4-BE49-F238E27FC236}">
                <a16:creationId xmlns:a16="http://schemas.microsoft.com/office/drawing/2014/main" id="{0DC5B2CA-C2B9-4880-9E1C-39E80B2F4570}"/>
              </a:ext>
            </a:extLst>
          </p:cNvPr>
          <p:cNvSpPr txBox="1">
            <a:spLocks/>
          </p:cNvSpPr>
          <p:nvPr/>
        </p:nvSpPr>
        <p:spPr>
          <a:xfrm>
            <a:off x="6411928" y="3800044"/>
            <a:ext cx="5366099" cy="508262"/>
          </a:xfrm>
          <a:prstGeom prst="rect">
            <a:avLst/>
          </a:prstGeom>
          <a:solidFill>
            <a:schemeClr val="bg1">
              <a:lumMod val="95000"/>
            </a:schemeClr>
          </a:solidFill>
          <a:ln w="19050">
            <a:noFill/>
          </a:ln>
        </p:spPr>
        <p:txBody>
          <a:bodyPr vert="horz" wrap="square" lIns="134464" tIns="89642" rIns="134464" bIns="89642" rtlCol="0" anchor="ctr">
            <a:noAutofit/>
          </a:bodyPr>
          <a:lstStyle>
            <a:defPPr>
              <a:defRPr lang="en-US"/>
            </a:defPPr>
            <a:lvl1pPr marR="0" indent="0" fontAlgn="auto">
              <a:lnSpc>
                <a:spcPct val="100000"/>
              </a:lnSpc>
              <a:spcBef>
                <a:spcPct val="20000"/>
              </a:spcBef>
              <a:spcAft>
                <a:spcPts val="0"/>
              </a:spcAft>
              <a:buClrTx/>
              <a:buSzPct val="90000"/>
              <a:buFont typeface="Wingdings" panose="05000000000000000000" pitchFamily="2" charset="2"/>
              <a:buNone/>
              <a:tabLst/>
              <a:defRPr spc="0" baseline="0">
                <a:latin typeface="+mj-lt"/>
                <a:cs typeface="Segoe UI Semilight" panose="020B0402040204020203" pitchFamily="34" charset="0"/>
              </a:defRPr>
            </a:lvl1pPr>
            <a:lvl2pPr marL="457200" marR="0" indent="-228600"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IE" sz="1730"/>
              <a:t>Message body query example</a:t>
            </a:r>
          </a:p>
        </p:txBody>
      </p:sp>
      <p:sp>
        <p:nvSpPr>
          <p:cNvPr id="50" name="Rectangle 49">
            <a:extLst>
              <a:ext uri="{FF2B5EF4-FFF2-40B4-BE49-F238E27FC236}">
                <a16:creationId xmlns:a16="http://schemas.microsoft.com/office/drawing/2014/main" id="{B4714B10-70E7-4E0E-94EC-956F8AC8C2AF}"/>
              </a:ext>
              <a:ext uri="{C183D7F6-B498-43B3-948B-1728B52AA6E4}">
                <adec:decorative xmlns:adec="http://schemas.microsoft.com/office/drawing/2017/decorative" val="0"/>
              </a:ext>
            </a:extLst>
          </p:cNvPr>
          <p:cNvSpPr>
            <a:spLocks/>
          </p:cNvSpPr>
          <p:nvPr/>
        </p:nvSpPr>
        <p:spPr bwMode="auto">
          <a:xfrm>
            <a:off x="6411929" y="3800044"/>
            <a:ext cx="5366098" cy="2056773"/>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627497" rIns="134464" bIns="89642" numCol="1" spcCol="0" rtlCol="0" fromWordArt="0" anchor="t" anchorCtr="0" forceAA="0" compatLnSpc="1">
            <a:prstTxWarp prst="textNoShape">
              <a:avLst/>
            </a:prstTxWarp>
            <a:noAutofit/>
          </a:bodyPr>
          <a:lstStyle/>
          <a:p>
            <a:r>
              <a:rPr lang="en-US" sz="1372">
                <a:solidFill>
                  <a:schemeClr val="tx1"/>
                </a:solidFill>
                <a:latin typeface="Consolas" panose="020B0609020204030204" pitchFamily="49" charset="0"/>
              </a:rPr>
              <a:t>$</a:t>
            </a:r>
            <a:r>
              <a:rPr lang="en-US" sz="1372" err="1">
                <a:solidFill>
                  <a:schemeClr val="tx1"/>
                </a:solidFill>
                <a:latin typeface="Consolas" panose="020B0609020204030204" pitchFamily="49" charset="0"/>
              </a:rPr>
              <a:t>body.Weather.Temperature</a:t>
            </a:r>
            <a:r>
              <a:rPr lang="en-US" sz="1372">
                <a:solidFill>
                  <a:schemeClr val="tx1"/>
                </a:solidFill>
                <a:latin typeface="Consolas" panose="020B0609020204030204" pitchFamily="49" charset="0"/>
              </a:rPr>
              <a:t> = 50 AND </a:t>
            </a:r>
            <a:r>
              <a:rPr lang="en-US" sz="1372" err="1">
                <a:solidFill>
                  <a:schemeClr val="tx1"/>
                </a:solidFill>
                <a:latin typeface="Consolas" panose="020B0609020204030204" pitchFamily="49" charset="0"/>
              </a:rPr>
              <a:t>processingPath</a:t>
            </a:r>
            <a:r>
              <a:rPr lang="en-US" sz="1372">
                <a:solidFill>
                  <a:schemeClr val="tx1"/>
                </a:solidFill>
                <a:latin typeface="Consolas" panose="020B0609020204030204" pitchFamily="49" charset="0"/>
              </a:rPr>
              <a:t> = 'hot' </a:t>
            </a:r>
            <a:endParaRPr lang="en-IE" sz="1372">
              <a:solidFill>
                <a:schemeClr val="tx1"/>
              </a:solidFill>
              <a:latin typeface="Consolas" panose="020B0609020204030204" pitchFamily="49" charset="0"/>
            </a:endParaRPr>
          </a:p>
        </p:txBody>
      </p:sp>
    </p:spTree>
    <p:extLst>
      <p:ext uri="{BB962C8B-B14F-4D97-AF65-F5344CB8AC3E}">
        <p14:creationId xmlns:p14="http://schemas.microsoft.com/office/powerpoint/2010/main" val="91780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Message routing query syntax </a:t>
            </a:r>
          </a:p>
        </p:txBody>
      </p:sp>
      <p:sp>
        <p:nvSpPr>
          <p:cNvPr id="5" name="Text Placeholder 5">
            <a:extLst>
              <a:ext uri="{FF2B5EF4-FFF2-40B4-BE49-F238E27FC236}">
                <a16:creationId xmlns:a16="http://schemas.microsoft.com/office/drawing/2014/main" id="{58759543-6917-4748-866F-B8C48A71FD52}"/>
              </a:ext>
            </a:extLst>
          </p:cNvPr>
          <p:cNvSpPr txBox="1">
            <a:spLocks/>
          </p:cNvSpPr>
          <p:nvPr/>
        </p:nvSpPr>
        <p:spPr>
          <a:xfrm>
            <a:off x="418643" y="1469628"/>
            <a:ext cx="5811199" cy="508262"/>
          </a:xfrm>
          <a:prstGeom prst="rect">
            <a:avLst/>
          </a:prstGeom>
          <a:solidFill>
            <a:schemeClr val="bg1">
              <a:lumMod val="95000"/>
            </a:schemeClr>
          </a:solidFill>
          <a:ln w="19050">
            <a:noFill/>
          </a:ln>
        </p:spPr>
        <p:txBody>
          <a:bodyPr vert="horz" wrap="square" lIns="134464" tIns="89642" rIns="134464" bIns="89642"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sz="1765">
                <a:solidFill>
                  <a:schemeClr val="tx1"/>
                </a:solidFill>
                <a:latin typeface="+mj-lt"/>
              </a:rPr>
              <a:t>Device twin sample</a:t>
            </a:r>
          </a:p>
        </p:txBody>
      </p:sp>
      <p:sp>
        <p:nvSpPr>
          <p:cNvPr id="12" name="Rectangle 11">
            <a:extLst>
              <a:ext uri="{FF2B5EF4-FFF2-40B4-BE49-F238E27FC236}">
                <a16:creationId xmlns:a16="http://schemas.microsoft.com/office/drawing/2014/main" id="{8B31AA22-32D3-4B86-91B4-CA0D70D13640}"/>
              </a:ext>
              <a:ext uri="{C183D7F6-B498-43B3-948B-1728B52AA6E4}">
                <adec:decorative xmlns:adec="http://schemas.microsoft.com/office/drawing/2017/decorative" val="0"/>
              </a:ext>
            </a:extLst>
          </p:cNvPr>
          <p:cNvSpPr>
            <a:spLocks/>
          </p:cNvSpPr>
          <p:nvPr/>
        </p:nvSpPr>
        <p:spPr bwMode="auto">
          <a:xfrm>
            <a:off x="418644" y="1468071"/>
            <a:ext cx="5811198" cy="4769103"/>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627497" rIns="134464" bIns="89642" numCol="1" spcCol="0" rtlCol="0" fromWordArt="0" anchor="t" anchorCtr="0" forceAA="0" compatLnSpc="1">
            <a:prstTxWarp prst="textNoShape">
              <a:avLst/>
            </a:prstTxWarp>
            <a:noAutofit/>
          </a:bodyPr>
          <a:lstStyle/>
          <a:p>
            <a:pPr>
              <a:defRPr/>
            </a:pPr>
            <a:r>
              <a:rPr lang="en-IE" sz="1176" dirty="0">
                <a:solidFill>
                  <a:srgbClr val="000000"/>
                </a:solidFill>
                <a:latin typeface="Consolas" panose="020B0609020204030204" pitchFamily="49" charset="0"/>
              </a:rPr>
              <a:t>"tags": { </a:t>
            </a:r>
          </a:p>
          <a:p>
            <a:pPr>
              <a:defRPr/>
            </a:pPr>
            <a:r>
              <a:rPr lang="en-IE" sz="1176" dirty="0">
                <a:solidFill>
                  <a:srgbClr val="000000"/>
                </a:solidFill>
                <a:latin typeface="Consolas" panose="020B0609020204030204" pitchFamily="49" charset="0"/>
              </a:rPr>
              <a:t>  "</a:t>
            </a:r>
            <a:r>
              <a:rPr lang="en-IE" sz="1176" dirty="0" err="1">
                <a:solidFill>
                  <a:srgbClr val="000000"/>
                </a:solidFill>
                <a:latin typeface="Consolas" panose="020B0609020204030204" pitchFamily="49" charset="0"/>
              </a:rPr>
              <a:t>deploymentLocation</a:t>
            </a:r>
            <a:r>
              <a:rPr lang="en-IE" sz="1176" dirty="0">
                <a:solidFill>
                  <a:srgbClr val="000000"/>
                </a:solidFill>
                <a:latin typeface="Consolas" panose="020B0609020204030204" pitchFamily="49" charset="0"/>
              </a:rPr>
              <a:t>": { </a:t>
            </a:r>
          </a:p>
          <a:p>
            <a:pPr>
              <a:defRPr/>
            </a:pPr>
            <a:r>
              <a:rPr lang="en-IE" sz="1176" dirty="0">
                <a:solidFill>
                  <a:srgbClr val="000000"/>
                </a:solidFill>
                <a:latin typeface="Consolas" panose="020B0609020204030204" pitchFamily="49" charset="0"/>
              </a:rPr>
              <a:t>    "building": "43", </a:t>
            </a:r>
          </a:p>
          <a:p>
            <a:pPr>
              <a:defRPr/>
            </a:pPr>
            <a:r>
              <a:rPr lang="en-IE" sz="1176" dirty="0">
                <a:solidFill>
                  <a:srgbClr val="000000"/>
                </a:solidFill>
                <a:latin typeface="Consolas" panose="020B0609020204030204" pitchFamily="49" charset="0"/>
              </a:rPr>
              <a:t>    "floor": "1" </a:t>
            </a:r>
          </a:p>
          <a:p>
            <a:pPr>
              <a:defRPr/>
            </a:pPr>
            <a:r>
              <a:rPr lang="en-IE" sz="1176" dirty="0">
                <a:solidFill>
                  <a:srgbClr val="000000"/>
                </a:solidFill>
                <a:latin typeface="Consolas" panose="020B0609020204030204" pitchFamily="49" charset="0"/>
              </a:rPr>
              <a:t>  } }, </a:t>
            </a:r>
          </a:p>
          <a:p>
            <a:pPr>
              <a:defRPr/>
            </a:pPr>
            <a:r>
              <a:rPr lang="en-IE" sz="1176" dirty="0">
                <a:solidFill>
                  <a:srgbClr val="000000"/>
                </a:solidFill>
                <a:latin typeface="Consolas" panose="020B0609020204030204" pitchFamily="49" charset="0"/>
              </a:rPr>
              <a:t>"properties": { </a:t>
            </a:r>
          </a:p>
          <a:p>
            <a:pPr>
              <a:defRPr/>
            </a:pPr>
            <a:r>
              <a:rPr lang="en-IE" sz="1176" dirty="0">
                <a:solidFill>
                  <a:srgbClr val="000000"/>
                </a:solidFill>
                <a:latin typeface="Consolas" panose="020B0609020204030204" pitchFamily="49" charset="0"/>
              </a:rPr>
              <a:t>  "desired": { </a:t>
            </a:r>
          </a:p>
          <a:p>
            <a:pPr>
              <a:defRPr/>
            </a:pPr>
            <a:r>
              <a:rPr lang="en-IE" sz="1176" dirty="0">
                <a:solidFill>
                  <a:srgbClr val="000000"/>
                </a:solidFill>
                <a:latin typeface="Consolas" panose="020B0609020204030204" pitchFamily="49" charset="0"/>
              </a:rPr>
              <a:t>    "</a:t>
            </a:r>
            <a:r>
              <a:rPr lang="en-IE" sz="1176" dirty="0" err="1">
                <a:solidFill>
                  <a:srgbClr val="000000"/>
                </a:solidFill>
                <a:latin typeface="Consolas" panose="020B0609020204030204" pitchFamily="49" charset="0"/>
              </a:rPr>
              <a:t>telemetryConfig</a:t>
            </a:r>
            <a:r>
              <a:rPr lang="en-IE" sz="1176" dirty="0">
                <a:solidFill>
                  <a:srgbClr val="000000"/>
                </a:solidFill>
                <a:latin typeface="Consolas" panose="020B0609020204030204" pitchFamily="49" charset="0"/>
              </a:rPr>
              <a:t>": { </a:t>
            </a:r>
          </a:p>
          <a:p>
            <a:pPr>
              <a:defRPr/>
            </a:pPr>
            <a:r>
              <a:rPr lang="en-IE" sz="1176" dirty="0">
                <a:solidFill>
                  <a:srgbClr val="000000"/>
                </a:solidFill>
                <a:latin typeface="Consolas" panose="020B0609020204030204" pitchFamily="49" charset="0"/>
              </a:rPr>
              <a:t>      "</a:t>
            </a:r>
            <a:r>
              <a:rPr lang="en-IE" sz="1176" dirty="0" err="1">
                <a:solidFill>
                  <a:srgbClr val="000000"/>
                </a:solidFill>
                <a:latin typeface="Consolas" panose="020B0609020204030204" pitchFamily="49" charset="0"/>
              </a:rPr>
              <a:t>sendFrequency</a:t>
            </a:r>
            <a:r>
              <a:rPr lang="en-IE" sz="1176" dirty="0">
                <a:solidFill>
                  <a:srgbClr val="000000"/>
                </a:solidFill>
                <a:latin typeface="Consolas" panose="020B0609020204030204" pitchFamily="49" charset="0"/>
              </a:rPr>
              <a:t>": "5m" </a:t>
            </a:r>
          </a:p>
          <a:p>
            <a:pPr>
              <a:defRPr/>
            </a:pPr>
            <a:r>
              <a:rPr lang="en-IE" sz="1176" dirty="0">
                <a:solidFill>
                  <a:srgbClr val="000000"/>
                </a:solidFill>
                <a:latin typeface="Consolas" panose="020B0609020204030204" pitchFamily="49" charset="0"/>
              </a:rPr>
              <a:t>    }, </a:t>
            </a:r>
          </a:p>
          <a:p>
            <a:pPr>
              <a:defRPr/>
            </a:pPr>
            <a:r>
              <a:rPr lang="en-IE" sz="1176" dirty="0">
                <a:solidFill>
                  <a:srgbClr val="000000"/>
                </a:solidFill>
                <a:latin typeface="Consolas" panose="020B0609020204030204" pitchFamily="49" charset="0"/>
              </a:rPr>
              <a:t>    "$metadata" : {...}, </a:t>
            </a:r>
          </a:p>
          <a:p>
            <a:pPr>
              <a:defRPr/>
            </a:pPr>
            <a:r>
              <a:rPr lang="en-IE" sz="1176" dirty="0">
                <a:solidFill>
                  <a:srgbClr val="000000"/>
                </a:solidFill>
                <a:latin typeface="Consolas" panose="020B0609020204030204" pitchFamily="49" charset="0"/>
              </a:rPr>
              <a:t>    "$version": 1 </a:t>
            </a:r>
          </a:p>
          <a:p>
            <a:pPr>
              <a:defRPr/>
            </a:pPr>
            <a:r>
              <a:rPr lang="en-IE" sz="1176" dirty="0">
                <a:solidFill>
                  <a:srgbClr val="000000"/>
                </a:solidFill>
                <a:latin typeface="Consolas" panose="020B0609020204030204" pitchFamily="49" charset="0"/>
              </a:rPr>
              <a:t>  }, </a:t>
            </a:r>
          </a:p>
          <a:p>
            <a:pPr>
              <a:defRPr/>
            </a:pPr>
            <a:r>
              <a:rPr lang="en-IE" sz="1176" dirty="0">
                <a:solidFill>
                  <a:srgbClr val="000000"/>
                </a:solidFill>
                <a:latin typeface="Consolas" panose="020B0609020204030204" pitchFamily="49" charset="0"/>
              </a:rPr>
              <a:t>  "reported": { </a:t>
            </a:r>
          </a:p>
          <a:p>
            <a:pPr>
              <a:defRPr/>
            </a:pPr>
            <a:r>
              <a:rPr lang="en-IE" sz="1176" dirty="0">
                <a:solidFill>
                  <a:srgbClr val="000000"/>
                </a:solidFill>
                <a:latin typeface="Consolas" panose="020B0609020204030204" pitchFamily="49" charset="0"/>
              </a:rPr>
              <a:t>    "</a:t>
            </a:r>
            <a:r>
              <a:rPr lang="en-IE" sz="1176" dirty="0" err="1">
                <a:solidFill>
                  <a:srgbClr val="000000"/>
                </a:solidFill>
                <a:latin typeface="Consolas" panose="020B0609020204030204" pitchFamily="49" charset="0"/>
              </a:rPr>
              <a:t>telemetryConfig</a:t>
            </a:r>
            <a:r>
              <a:rPr lang="en-IE" sz="1176" dirty="0">
                <a:solidFill>
                  <a:srgbClr val="000000"/>
                </a:solidFill>
                <a:latin typeface="Consolas" panose="020B0609020204030204" pitchFamily="49" charset="0"/>
              </a:rPr>
              <a:t>": { </a:t>
            </a:r>
          </a:p>
          <a:p>
            <a:pPr>
              <a:defRPr/>
            </a:pPr>
            <a:r>
              <a:rPr lang="en-IE" sz="1176" dirty="0">
                <a:solidFill>
                  <a:srgbClr val="000000"/>
                </a:solidFill>
                <a:latin typeface="Consolas" panose="020B0609020204030204" pitchFamily="49" charset="0"/>
              </a:rPr>
              <a:t>      "</a:t>
            </a:r>
            <a:r>
              <a:rPr lang="en-IE" sz="1176" dirty="0" err="1">
                <a:solidFill>
                  <a:srgbClr val="000000"/>
                </a:solidFill>
                <a:latin typeface="Consolas" panose="020B0609020204030204" pitchFamily="49" charset="0"/>
              </a:rPr>
              <a:t>sendFrequency</a:t>
            </a:r>
            <a:r>
              <a:rPr lang="en-IE" sz="1176" dirty="0">
                <a:solidFill>
                  <a:srgbClr val="000000"/>
                </a:solidFill>
                <a:latin typeface="Consolas" panose="020B0609020204030204" pitchFamily="49" charset="0"/>
              </a:rPr>
              <a:t>": "5m", </a:t>
            </a:r>
          </a:p>
          <a:p>
            <a:pPr>
              <a:defRPr/>
            </a:pPr>
            <a:r>
              <a:rPr lang="en-IE" sz="1176" dirty="0">
                <a:solidFill>
                  <a:srgbClr val="000000"/>
                </a:solidFill>
                <a:latin typeface="Consolas" panose="020B0609020204030204" pitchFamily="49" charset="0"/>
              </a:rPr>
              <a:t>      "status": "success" </a:t>
            </a:r>
          </a:p>
          <a:p>
            <a:pPr>
              <a:defRPr/>
            </a:pPr>
            <a:r>
              <a:rPr lang="en-IE" sz="1176" dirty="0">
                <a:solidFill>
                  <a:srgbClr val="000000"/>
                </a:solidFill>
                <a:latin typeface="Consolas" panose="020B0609020204030204" pitchFamily="49" charset="0"/>
              </a:rPr>
              <a:t>    },</a:t>
            </a:r>
          </a:p>
          <a:p>
            <a:pPr>
              <a:defRPr/>
            </a:pPr>
            <a:r>
              <a:rPr lang="en-IE" sz="1176" dirty="0">
                <a:solidFill>
                  <a:srgbClr val="000000"/>
                </a:solidFill>
                <a:latin typeface="Consolas" panose="020B0609020204030204" pitchFamily="49" charset="0"/>
              </a:rPr>
              <a:t>    "</a:t>
            </a:r>
            <a:r>
              <a:rPr lang="en-IE" sz="1176" dirty="0" err="1">
                <a:solidFill>
                  <a:srgbClr val="000000"/>
                </a:solidFill>
                <a:latin typeface="Consolas" panose="020B0609020204030204" pitchFamily="49" charset="0"/>
              </a:rPr>
              <a:t>batteryLevel</a:t>
            </a:r>
            <a:r>
              <a:rPr lang="en-IE" sz="1176" dirty="0">
                <a:solidFill>
                  <a:srgbClr val="000000"/>
                </a:solidFill>
                <a:latin typeface="Consolas" panose="020B0609020204030204" pitchFamily="49" charset="0"/>
              </a:rPr>
              <a:t>": 55, </a:t>
            </a:r>
          </a:p>
          <a:p>
            <a:pPr>
              <a:defRPr/>
            </a:pPr>
            <a:r>
              <a:rPr lang="en-IE" sz="1176" dirty="0">
                <a:solidFill>
                  <a:srgbClr val="000000"/>
                </a:solidFill>
                <a:latin typeface="Consolas" panose="020B0609020204030204" pitchFamily="49" charset="0"/>
              </a:rPr>
              <a:t>    "$metadata" : {...}, </a:t>
            </a:r>
          </a:p>
          <a:p>
            <a:pPr>
              <a:defRPr/>
            </a:pPr>
            <a:r>
              <a:rPr lang="en-IE" sz="1176" dirty="0">
                <a:solidFill>
                  <a:srgbClr val="000000"/>
                </a:solidFill>
                <a:latin typeface="Consolas" panose="020B0609020204030204" pitchFamily="49" charset="0"/>
              </a:rPr>
              <a:t>    "$version": 4 </a:t>
            </a:r>
          </a:p>
          <a:p>
            <a:pPr>
              <a:defRPr/>
            </a:pPr>
            <a:r>
              <a:rPr lang="en-IE" sz="1176" dirty="0">
                <a:solidFill>
                  <a:srgbClr val="000000"/>
                </a:solidFill>
                <a:latin typeface="Consolas" panose="020B0609020204030204" pitchFamily="49" charset="0"/>
              </a:rPr>
              <a:t>  } } </a:t>
            </a:r>
          </a:p>
        </p:txBody>
      </p:sp>
      <p:sp>
        <p:nvSpPr>
          <p:cNvPr id="16" name="Text Placeholder 5">
            <a:extLst>
              <a:ext uri="{FF2B5EF4-FFF2-40B4-BE49-F238E27FC236}">
                <a16:creationId xmlns:a16="http://schemas.microsoft.com/office/drawing/2014/main" id="{6ED2B732-5C36-4FE8-954A-6F6FCDAE5720}"/>
              </a:ext>
            </a:extLst>
          </p:cNvPr>
          <p:cNvSpPr txBox="1">
            <a:spLocks/>
          </p:cNvSpPr>
          <p:nvPr/>
        </p:nvSpPr>
        <p:spPr>
          <a:xfrm>
            <a:off x="6380802" y="1469628"/>
            <a:ext cx="5387383" cy="508262"/>
          </a:xfrm>
          <a:prstGeom prst="rect">
            <a:avLst/>
          </a:prstGeom>
          <a:solidFill>
            <a:schemeClr val="bg1">
              <a:lumMod val="95000"/>
            </a:schemeClr>
          </a:solidFill>
          <a:ln w="19050">
            <a:noFill/>
          </a:ln>
        </p:spPr>
        <p:txBody>
          <a:bodyPr vert="horz" wrap="square" lIns="134464" tIns="89642" rIns="134464" bIns="89642"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E" sz="1765">
                <a:solidFill>
                  <a:schemeClr val="tx1"/>
                </a:solidFill>
                <a:latin typeface="+mj-lt"/>
              </a:rPr>
              <a:t>Device twin sample</a:t>
            </a:r>
          </a:p>
        </p:txBody>
      </p:sp>
      <p:sp>
        <p:nvSpPr>
          <p:cNvPr id="26" name="Rectangle 25">
            <a:extLst>
              <a:ext uri="{FF2B5EF4-FFF2-40B4-BE49-F238E27FC236}">
                <a16:creationId xmlns:a16="http://schemas.microsoft.com/office/drawing/2014/main" id="{A987613B-C1C9-42A4-8728-DDF89B21416B}"/>
              </a:ext>
              <a:ext uri="{C183D7F6-B498-43B3-948B-1728B52AA6E4}">
                <adec:decorative xmlns:adec="http://schemas.microsoft.com/office/drawing/2017/decorative" val="0"/>
              </a:ext>
            </a:extLst>
          </p:cNvPr>
          <p:cNvSpPr/>
          <p:nvPr/>
        </p:nvSpPr>
        <p:spPr bwMode="auto">
          <a:xfrm>
            <a:off x="6380803" y="1468071"/>
            <a:ext cx="5392556" cy="4769103"/>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627497" rIns="134464" bIns="89642" numCol="1" spcCol="0" rtlCol="0" fromWordArt="0" anchor="t" anchorCtr="0" forceAA="0" compatLnSpc="1">
            <a:prstTxWarp prst="textNoShape">
              <a:avLst/>
            </a:prstTxWarp>
            <a:noAutofit/>
          </a:bodyPr>
          <a:lstStyle/>
          <a:p>
            <a:pPr>
              <a:defRPr/>
            </a:pPr>
            <a:r>
              <a:rPr lang="en-US" sz="1176">
                <a:solidFill>
                  <a:srgbClr val="000000"/>
                </a:solidFill>
                <a:latin typeface="Consolas" panose="020B0609020204030204" pitchFamily="49" charset="0"/>
              </a:rPr>
              <a:t>$</a:t>
            </a:r>
            <a:r>
              <a:rPr lang="en-US" sz="1176" err="1">
                <a:solidFill>
                  <a:srgbClr val="000000"/>
                </a:solidFill>
                <a:latin typeface="Consolas" panose="020B0609020204030204" pitchFamily="49" charset="0"/>
              </a:rPr>
              <a:t>twin.properties.desired.telemetryConfig.sendFrequency</a:t>
            </a:r>
            <a:r>
              <a:rPr lang="en-US" sz="1176">
                <a:solidFill>
                  <a:srgbClr val="000000"/>
                </a:solidFill>
                <a:latin typeface="Consolas" panose="020B0609020204030204" pitchFamily="49" charset="0"/>
              </a:rPr>
              <a:t> = '5m’</a:t>
            </a:r>
          </a:p>
          <a:p>
            <a:pPr>
              <a:defRPr/>
            </a:pPr>
            <a:endParaRPr lang="en-US" sz="1176">
              <a:solidFill>
                <a:srgbClr val="000000"/>
              </a:solidFill>
              <a:latin typeface="Consolas" panose="020B0609020204030204" pitchFamily="49" charset="0"/>
            </a:endParaRPr>
          </a:p>
          <a:p>
            <a:pPr>
              <a:defRPr/>
            </a:pPr>
            <a:r>
              <a:rPr lang="en-IE" sz="1176">
                <a:solidFill>
                  <a:srgbClr val="000000"/>
                </a:solidFill>
                <a:latin typeface="Consolas" panose="020B0609020204030204" pitchFamily="49" charset="0"/>
              </a:rPr>
              <a:t>$</a:t>
            </a:r>
            <a:r>
              <a:rPr lang="en-IE" sz="1176" err="1">
                <a:solidFill>
                  <a:srgbClr val="000000"/>
                </a:solidFill>
                <a:latin typeface="Consolas" panose="020B0609020204030204" pitchFamily="49" charset="0"/>
              </a:rPr>
              <a:t>body.Weather.Temperature</a:t>
            </a:r>
            <a:r>
              <a:rPr lang="en-IE" sz="1176">
                <a:solidFill>
                  <a:srgbClr val="000000"/>
                </a:solidFill>
                <a:latin typeface="Consolas" panose="020B0609020204030204" pitchFamily="49" charset="0"/>
              </a:rPr>
              <a:t> = 50 AND $</a:t>
            </a:r>
            <a:r>
              <a:rPr lang="en-IE" sz="1176" err="1">
                <a:solidFill>
                  <a:srgbClr val="000000"/>
                </a:solidFill>
                <a:latin typeface="Consolas" panose="020B0609020204030204" pitchFamily="49" charset="0"/>
              </a:rPr>
              <a:t>twin.properties.desired.telemetryConfig.sendFrequency</a:t>
            </a:r>
            <a:r>
              <a:rPr lang="en-IE" sz="1176">
                <a:solidFill>
                  <a:srgbClr val="000000"/>
                </a:solidFill>
                <a:latin typeface="Consolas" panose="020B0609020204030204" pitchFamily="49" charset="0"/>
              </a:rPr>
              <a:t> = '5m'</a:t>
            </a:r>
          </a:p>
        </p:txBody>
      </p:sp>
    </p:spTree>
    <p:extLst>
      <p:ext uri="{BB962C8B-B14F-4D97-AF65-F5344CB8AC3E}">
        <p14:creationId xmlns:p14="http://schemas.microsoft.com/office/powerpoint/2010/main" val="159346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Message routing or Event Grid: Differences</a:t>
            </a:r>
          </a:p>
        </p:txBody>
      </p:sp>
      <p:graphicFrame>
        <p:nvGraphicFramePr>
          <p:cNvPr id="7" name="Table 6">
            <a:extLst>
              <a:ext uri="{FF2B5EF4-FFF2-40B4-BE49-F238E27FC236}">
                <a16:creationId xmlns:a16="http://schemas.microsoft.com/office/drawing/2014/main" id="{8EF52E6B-CF1C-4AD1-A8CE-8601F65A78CB}"/>
              </a:ext>
            </a:extLst>
          </p:cNvPr>
          <p:cNvGraphicFramePr>
            <a:graphicFrameLocks noGrp="1"/>
          </p:cNvGraphicFramePr>
          <p:nvPr/>
        </p:nvGraphicFramePr>
        <p:xfrm>
          <a:off x="423312" y="1170820"/>
          <a:ext cx="11350046" cy="4970288"/>
        </p:xfrm>
        <a:graphic>
          <a:graphicData uri="http://schemas.openxmlformats.org/drawingml/2006/table">
            <a:tbl>
              <a:tblPr firstRow="1" firstCol="1" bandRow="1">
                <a:tableStyleId>{B301B821-A1FF-4177-AEE7-76D212191A09}</a:tableStyleId>
              </a:tblPr>
              <a:tblGrid>
                <a:gridCol w="1828682">
                  <a:extLst>
                    <a:ext uri="{9D8B030D-6E8A-4147-A177-3AD203B41FA5}">
                      <a16:colId xmlns:a16="http://schemas.microsoft.com/office/drawing/2014/main" val="2999785950"/>
                    </a:ext>
                  </a:extLst>
                </a:gridCol>
                <a:gridCol w="4745509">
                  <a:extLst>
                    <a:ext uri="{9D8B030D-6E8A-4147-A177-3AD203B41FA5}">
                      <a16:colId xmlns:a16="http://schemas.microsoft.com/office/drawing/2014/main" val="276201998"/>
                    </a:ext>
                  </a:extLst>
                </a:gridCol>
                <a:gridCol w="4775855">
                  <a:extLst>
                    <a:ext uri="{9D8B030D-6E8A-4147-A177-3AD203B41FA5}">
                      <a16:colId xmlns:a16="http://schemas.microsoft.com/office/drawing/2014/main" val="1339445677"/>
                    </a:ext>
                  </a:extLst>
                </a:gridCol>
              </a:tblGrid>
              <a:tr h="352594">
                <a:tc>
                  <a:txBody>
                    <a:bodyPr/>
                    <a:lstStyle/>
                    <a:p>
                      <a:r>
                        <a:rPr lang="en-US" sz="1400" b="0">
                          <a:effectLst/>
                          <a:latin typeface="+mj-lt"/>
                        </a:rPr>
                        <a:t>Feature</a:t>
                      </a:r>
                      <a:endParaRPr lang="en-US" sz="1400" b="0">
                        <a:solidFill>
                          <a:srgbClr val="000000"/>
                        </a:solidFill>
                        <a:effectLst/>
                        <a:latin typeface="+mj-lt"/>
                      </a:endParaRPr>
                    </a:p>
                  </a:txBody>
                  <a:tcPr marL="89642" marR="89642" marT="71714" marB="71714" anchor="ctr">
                    <a:lnL w="6350" cap="flat" cmpd="sng" algn="ctr">
                      <a:solidFill>
                        <a:srgbClr val="002060"/>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r>
                        <a:rPr lang="en-US" sz="1400" b="0">
                          <a:effectLst/>
                          <a:latin typeface="+mj-lt"/>
                        </a:rPr>
                        <a:t>IoT Hub message routing</a:t>
                      </a:r>
                      <a:endParaRPr lang="en-US" sz="1400" b="0">
                        <a:solidFill>
                          <a:srgbClr val="000000"/>
                        </a:solidFill>
                        <a:effectLst/>
                        <a:latin typeface="+mj-lt"/>
                      </a:endParaRPr>
                    </a:p>
                  </a:txBody>
                  <a:tcPr marL="89642" marR="89642" marT="71714" marB="717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r>
                        <a:rPr lang="en-US" sz="1400" b="0">
                          <a:effectLst/>
                          <a:latin typeface="+mj-lt"/>
                        </a:rPr>
                        <a:t>IoT Hub integration with Event Grid</a:t>
                      </a:r>
                      <a:endParaRPr lang="en-US" sz="1400" b="0">
                        <a:solidFill>
                          <a:srgbClr val="000000"/>
                        </a:solidFill>
                        <a:effectLst/>
                        <a:latin typeface="+mj-lt"/>
                      </a:endParaRPr>
                    </a:p>
                  </a:txBody>
                  <a:tcPr marL="89642" marR="89642" marT="71714" marB="71714" anchor="ctr">
                    <a:lnL w="635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527198936"/>
                  </a:ext>
                </a:extLst>
              </a:tr>
              <a:tr h="561760">
                <a:tc>
                  <a:txBody>
                    <a:bodyPr/>
                    <a:lstStyle/>
                    <a:p>
                      <a:r>
                        <a:rPr lang="en-US" sz="1400" b="0">
                          <a:effectLst/>
                          <a:latin typeface="+mj-lt"/>
                        </a:rPr>
                        <a:t>Device messages </a:t>
                      </a:r>
                      <a:br>
                        <a:rPr lang="en-US" sz="1400" b="0">
                          <a:effectLst/>
                          <a:latin typeface="+mj-lt"/>
                        </a:rPr>
                      </a:br>
                      <a:r>
                        <a:rPr lang="en-US" sz="1400" b="0">
                          <a:effectLst/>
                          <a:latin typeface="+mj-lt"/>
                        </a:rPr>
                        <a:t>and events</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dirty="0">
                          <a:effectLst/>
                        </a:rPr>
                        <a:t>Yes, message routing can be used for telemetry data, report device twin changes, device lifecycle events, and digital twin change events </a:t>
                      </a:r>
                      <a:endParaRPr lang="en-US" sz="1100" dirty="0">
                        <a:solidFill>
                          <a:schemeClr val="tx2"/>
                        </a:solidFill>
                        <a:effectLst/>
                      </a:endParaRPr>
                    </a:p>
                  </a:txBody>
                  <a:tcPr marL="89642" marR="89642" marT="71714" marB="71714">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a:effectLst/>
                        </a:rPr>
                        <a:t>Yes, Event Grid can be used for telemetry data but can also report when devices are created, deleted, connected, and disconnected from IoT Hub</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73503862"/>
                  </a:ext>
                </a:extLst>
              </a:tr>
              <a:tr h="352594">
                <a:tc>
                  <a:txBody>
                    <a:bodyPr/>
                    <a:lstStyle/>
                    <a:p>
                      <a:r>
                        <a:rPr lang="en-US" sz="1400" b="0">
                          <a:effectLst/>
                          <a:latin typeface="+mj-lt"/>
                        </a:rPr>
                        <a:t>Ordering</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a:effectLst/>
                        </a:rPr>
                        <a:t>Yes, ordering of events is maintained</a:t>
                      </a:r>
                    </a:p>
                  </a:txBody>
                  <a:tcPr marL="89642" marR="89642" marT="71714" marB="71714">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a:effectLst/>
                        </a:rPr>
                        <a:t>No, order of events is not guaranteed</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1095035"/>
                  </a:ext>
                </a:extLst>
              </a:tr>
              <a:tr h="965151">
                <a:tc>
                  <a:txBody>
                    <a:bodyPr/>
                    <a:lstStyle/>
                    <a:p>
                      <a:r>
                        <a:rPr lang="en-US" sz="1400" b="0">
                          <a:effectLst/>
                          <a:latin typeface="+mj-lt"/>
                        </a:rPr>
                        <a:t>Filtering</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dirty="0">
                          <a:effectLst/>
                        </a:rPr>
                        <a:t>Rich filtering on message application properties, message system properties, message body, device twin tags, and device twin properties. Filtering isn't applied to digital twin change events. </a:t>
                      </a:r>
                    </a:p>
                  </a:txBody>
                  <a:tcPr marL="89642" marR="89642" marT="71714" marB="71714">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effectLst/>
                        </a:rPr>
                        <a:t>Filtering based on event type, subject type and attributes in each event. For examples, see </a:t>
                      </a:r>
                      <a:r>
                        <a:rPr lang="en-US" sz="1100" u="none" strike="noStrike" dirty="0">
                          <a:effectLst/>
                        </a:rPr>
                        <a:t>Understand filtering events in Event Grid Subscriptions</a:t>
                      </a:r>
                      <a:r>
                        <a:rPr lang="en-US" sz="1100" dirty="0">
                          <a:effectLst/>
                        </a:rPr>
                        <a:t>. When subscribing to telemetry events, you can apply additional filters on the data to filter on message properties, message body and device twin in your IoT Hub, before publishing to Event Grid. </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01326862"/>
                  </a:ext>
                </a:extLst>
              </a:tr>
              <a:tr h="2020940">
                <a:tc>
                  <a:txBody>
                    <a:bodyPr/>
                    <a:lstStyle/>
                    <a:p>
                      <a:r>
                        <a:rPr lang="en-US" sz="1400" b="0">
                          <a:effectLst/>
                          <a:latin typeface="+mj-lt"/>
                        </a:rPr>
                        <a:t>Endpoints</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166688" indent="-166688">
                        <a:spcBef>
                          <a:spcPts val="200"/>
                        </a:spcBef>
                        <a:spcAft>
                          <a:spcPts val="200"/>
                        </a:spcAft>
                        <a:buFont typeface="Arial" panose="020B0604020202020204" pitchFamily="34" charset="0"/>
                        <a:buChar char="•"/>
                      </a:pPr>
                      <a:r>
                        <a:rPr lang="en-US" sz="1100">
                          <a:effectLst/>
                        </a:rPr>
                        <a:t>Event Hubs</a:t>
                      </a:r>
                    </a:p>
                    <a:p>
                      <a:pPr marL="166688" indent="-166688">
                        <a:spcBef>
                          <a:spcPts val="200"/>
                        </a:spcBef>
                        <a:spcAft>
                          <a:spcPts val="200"/>
                        </a:spcAft>
                        <a:buFont typeface="Arial" panose="020B0604020202020204" pitchFamily="34" charset="0"/>
                        <a:buChar char="•"/>
                      </a:pPr>
                      <a:r>
                        <a:rPr lang="en-US" sz="1100">
                          <a:effectLst/>
                        </a:rPr>
                        <a:t>Azure Blob Storage</a:t>
                      </a:r>
                    </a:p>
                    <a:p>
                      <a:pPr marL="166688" indent="-166688">
                        <a:spcBef>
                          <a:spcPts val="200"/>
                        </a:spcBef>
                        <a:spcAft>
                          <a:spcPts val="200"/>
                        </a:spcAft>
                        <a:buFont typeface="Arial" panose="020B0604020202020204" pitchFamily="34" charset="0"/>
                        <a:buChar char="•"/>
                      </a:pPr>
                      <a:r>
                        <a:rPr lang="en-US" sz="1100">
                          <a:effectLst/>
                        </a:rPr>
                        <a:t>Service Bus queue</a:t>
                      </a:r>
                    </a:p>
                    <a:p>
                      <a:pPr marL="166688" indent="-166688">
                        <a:spcBef>
                          <a:spcPts val="200"/>
                        </a:spcBef>
                        <a:spcAft>
                          <a:spcPts val="200"/>
                        </a:spcAft>
                        <a:buFont typeface="Arial" panose="020B0604020202020204" pitchFamily="34" charset="0"/>
                        <a:buChar char="•"/>
                      </a:pPr>
                      <a:r>
                        <a:rPr lang="en-US" sz="1100">
                          <a:effectLst/>
                        </a:rPr>
                        <a:t>Service Bus topics</a:t>
                      </a:r>
                    </a:p>
                  </a:txBody>
                  <a:tcPr marL="89642" marR="89642" marT="71714" marB="71714">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166688" indent="-166688">
                        <a:spcBef>
                          <a:spcPts val="200"/>
                        </a:spcBef>
                        <a:spcAft>
                          <a:spcPts val="200"/>
                        </a:spcAft>
                        <a:buFont typeface="Arial" panose="020B0604020202020204" pitchFamily="34" charset="0"/>
                        <a:buChar char="•"/>
                      </a:pPr>
                      <a:r>
                        <a:rPr lang="en-US" sz="1100">
                          <a:effectLst/>
                        </a:rPr>
                        <a:t>Azure Functions</a:t>
                      </a:r>
                    </a:p>
                    <a:p>
                      <a:pPr marL="166688" indent="-166688">
                        <a:spcBef>
                          <a:spcPts val="200"/>
                        </a:spcBef>
                        <a:spcAft>
                          <a:spcPts val="200"/>
                        </a:spcAft>
                        <a:buFont typeface="Arial" panose="020B0604020202020204" pitchFamily="34" charset="0"/>
                        <a:buChar char="•"/>
                      </a:pPr>
                      <a:r>
                        <a:rPr lang="en-US" sz="1100">
                          <a:effectLst/>
                        </a:rPr>
                        <a:t>Azure Automation</a:t>
                      </a:r>
                    </a:p>
                    <a:p>
                      <a:pPr marL="166688" indent="-166688">
                        <a:spcBef>
                          <a:spcPts val="200"/>
                        </a:spcBef>
                        <a:spcAft>
                          <a:spcPts val="200"/>
                        </a:spcAft>
                        <a:buFont typeface="Arial" panose="020B0604020202020204" pitchFamily="34" charset="0"/>
                        <a:buChar char="•"/>
                      </a:pPr>
                      <a:r>
                        <a:rPr lang="en-US" sz="1100">
                          <a:effectLst/>
                        </a:rPr>
                        <a:t>Event Hubs</a:t>
                      </a:r>
                    </a:p>
                    <a:p>
                      <a:pPr marL="166688" indent="-166688">
                        <a:spcBef>
                          <a:spcPts val="200"/>
                        </a:spcBef>
                        <a:spcAft>
                          <a:spcPts val="200"/>
                        </a:spcAft>
                        <a:buFont typeface="Arial" panose="020B0604020202020204" pitchFamily="34" charset="0"/>
                        <a:buChar char="•"/>
                      </a:pPr>
                      <a:r>
                        <a:rPr lang="en-US" sz="1100">
                          <a:effectLst/>
                        </a:rPr>
                        <a:t>Logic Apps</a:t>
                      </a:r>
                    </a:p>
                    <a:p>
                      <a:pPr marL="166688" indent="-166688">
                        <a:spcBef>
                          <a:spcPts val="200"/>
                        </a:spcBef>
                        <a:spcAft>
                          <a:spcPts val="200"/>
                        </a:spcAft>
                        <a:buFont typeface="Arial" panose="020B0604020202020204" pitchFamily="34" charset="0"/>
                        <a:buChar char="•"/>
                      </a:pPr>
                      <a:r>
                        <a:rPr lang="en-US" sz="1100">
                          <a:effectLst/>
                        </a:rPr>
                        <a:t>Storage Blob</a:t>
                      </a:r>
                    </a:p>
                    <a:p>
                      <a:pPr marL="166688" indent="-166688">
                        <a:spcBef>
                          <a:spcPts val="200"/>
                        </a:spcBef>
                        <a:spcAft>
                          <a:spcPts val="200"/>
                        </a:spcAft>
                        <a:buFont typeface="Arial" panose="020B0604020202020204" pitchFamily="34" charset="0"/>
                        <a:buChar char="•"/>
                      </a:pPr>
                      <a:r>
                        <a:rPr lang="en-US" sz="1100">
                          <a:effectLst/>
                        </a:rPr>
                        <a:t>Custom Topics</a:t>
                      </a:r>
                    </a:p>
                    <a:p>
                      <a:pPr marL="166688" indent="-166688">
                        <a:spcBef>
                          <a:spcPts val="200"/>
                        </a:spcBef>
                        <a:spcAft>
                          <a:spcPts val="200"/>
                        </a:spcAft>
                        <a:buFont typeface="Arial" panose="020B0604020202020204" pitchFamily="34" charset="0"/>
                        <a:buChar char="•"/>
                      </a:pPr>
                      <a:r>
                        <a:rPr lang="en-US" sz="1100">
                          <a:effectLst/>
                        </a:rPr>
                        <a:t>Queue Storage</a:t>
                      </a:r>
                    </a:p>
                    <a:p>
                      <a:pPr marL="166688" indent="-166688">
                        <a:spcBef>
                          <a:spcPts val="200"/>
                        </a:spcBef>
                        <a:spcAft>
                          <a:spcPts val="200"/>
                        </a:spcAft>
                        <a:buFont typeface="Arial" panose="020B0604020202020204" pitchFamily="34" charset="0"/>
                        <a:buChar char="•"/>
                      </a:pPr>
                      <a:r>
                        <a:rPr lang="en-US" sz="1100">
                          <a:effectLst/>
                        </a:rPr>
                        <a:t>Microsoft Flow</a:t>
                      </a:r>
                    </a:p>
                    <a:p>
                      <a:pPr marL="166688" indent="-166688">
                        <a:spcBef>
                          <a:spcPts val="200"/>
                        </a:spcBef>
                        <a:spcAft>
                          <a:spcPts val="200"/>
                        </a:spcAft>
                        <a:buFont typeface="Arial" panose="020B0604020202020204" pitchFamily="34" charset="0"/>
                        <a:buChar char="•"/>
                      </a:pPr>
                      <a:r>
                        <a:rPr lang="en-US" sz="1100">
                          <a:effectLst/>
                        </a:rPr>
                        <a:t>Third-party services through </a:t>
                      </a:r>
                      <a:r>
                        <a:rPr lang="en-US" sz="1100" err="1">
                          <a:effectLst/>
                        </a:rPr>
                        <a:t>WebHooks</a:t>
                      </a:r>
                      <a:endParaRPr lang="en-US" sz="1100">
                        <a:effectLst/>
                      </a:endParaRP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49009431"/>
                  </a:ext>
                </a:extLst>
              </a:tr>
              <a:tr h="636462">
                <a:tc>
                  <a:txBody>
                    <a:bodyPr/>
                    <a:lstStyle/>
                    <a:p>
                      <a:r>
                        <a:rPr lang="en-US" sz="1400" b="0">
                          <a:effectLst/>
                          <a:latin typeface="+mj-lt"/>
                        </a:rPr>
                        <a:t>Cost</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a:effectLst/>
                        </a:rPr>
                        <a:t>There is no separate charge for message routing. Only ingress of telemetry into IoT Hub is charged. For example, if you have a message routed to three different endpoints, you are billed for only one message</a:t>
                      </a:r>
                    </a:p>
                  </a:txBody>
                  <a:tcPr marL="89642" marR="89642" marT="71714" marB="71714">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a:effectLst/>
                        </a:rPr>
                        <a:t>There is no charge from IoT Hub. Event Grid offers the first 100,000 operations per month for free, and then $0.60 per million operations afterwards</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55273490"/>
                  </a:ext>
                </a:extLst>
              </a:tr>
            </a:tbl>
          </a:graphicData>
        </a:graphic>
      </p:graphicFrame>
    </p:spTree>
    <p:extLst>
      <p:ext uri="{BB962C8B-B14F-4D97-AF65-F5344CB8AC3E}">
        <p14:creationId xmlns:p14="http://schemas.microsoft.com/office/powerpoint/2010/main" val="390255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Message routing or Event Grid: Similarities</a:t>
            </a:r>
          </a:p>
        </p:txBody>
      </p:sp>
      <p:graphicFrame>
        <p:nvGraphicFramePr>
          <p:cNvPr id="5" name="Table 4">
            <a:extLst>
              <a:ext uri="{FF2B5EF4-FFF2-40B4-BE49-F238E27FC236}">
                <a16:creationId xmlns:a16="http://schemas.microsoft.com/office/drawing/2014/main" id="{72E1B057-C7C7-4487-88D9-9D22FD582AB9}"/>
              </a:ext>
            </a:extLst>
          </p:cNvPr>
          <p:cNvGraphicFramePr>
            <a:graphicFrameLocks noGrp="1"/>
          </p:cNvGraphicFramePr>
          <p:nvPr/>
        </p:nvGraphicFramePr>
        <p:xfrm>
          <a:off x="423312" y="1170820"/>
          <a:ext cx="11350046" cy="4505340"/>
        </p:xfrm>
        <a:graphic>
          <a:graphicData uri="http://schemas.openxmlformats.org/drawingml/2006/table">
            <a:tbl>
              <a:tblPr firstRow="1" firstCol="1" bandRow="1">
                <a:tableStyleId>{B301B821-A1FF-4177-AEE7-76D212191A09}</a:tableStyleId>
              </a:tblPr>
              <a:tblGrid>
                <a:gridCol w="1828682">
                  <a:extLst>
                    <a:ext uri="{9D8B030D-6E8A-4147-A177-3AD203B41FA5}">
                      <a16:colId xmlns:a16="http://schemas.microsoft.com/office/drawing/2014/main" val="2999785950"/>
                    </a:ext>
                  </a:extLst>
                </a:gridCol>
                <a:gridCol w="4745509">
                  <a:extLst>
                    <a:ext uri="{9D8B030D-6E8A-4147-A177-3AD203B41FA5}">
                      <a16:colId xmlns:a16="http://schemas.microsoft.com/office/drawing/2014/main" val="276201998"/>
                    </a:ext>
                  </a:extLst>
                </a:gridCol>
                <a:gridCol w="4775855">
                  <a:extLst>
                    <a:ext uri="{9D8B030D-6E8A-4147-A177-3AD203B41FA5}">
                      <a16:colId xmlns:a16="http://schemas.microsoft.com/office/drawing/2014/main" val="1339445677"/>
                    </a:ext>
                  </a:extLst>
                </a:gridCol>
              </a:tblGrid>
              <a:tr h="352594">
                <a:tc>
                  <a:txBody>
                    <a:bodyPr/>
                    <a:lstStyle/>
                    <a:p>
                      <a:r>
                        <a:rPr lang="en-US" sz="1400" b="0">
                          <a:effectLst/>
                          <a:latin typeface="+mj-lt"/>
                        </a:rPr>
                        <a:t>Feature</a:t>
                      </a:r>
                      <a:endParaRPr lang="en-US" sz="1400" b="0">
                        <a:solidFill>
                          <a:srgbClr val="000000"/>
                        </a:solidFill>
                        <a:effectLst/>
                        <a:latin typeface="+mj-lt"/>
                      </a:endParaRPr>
                    </a:p>
                  </a:txBody>
                  <a:tcPr marL="89642" marR="89642" marT="71714" marB="71714" anchor="ctr">
                    <a:lnL w="6350" cap="flat" cmpd="sng" algn="ctr">
                      <a:solidFill>
                        <a:srgbClr val="002060"/>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r>
                        <a:rPr lang="en-US" sz="1400" b="0">
                          <a:effectLst/>
                          <a:latin typeface="+mj-lt"/>
                        </a:rPr>
                        <a:t>IoT Hub message routing</a:t>
                      </a:r>
                      <a:endParaRPr lang="en-US" sz="1400" b="0">
                        <a:solidFill>
                          <a:srgbClr val="000000"/>
                        </a:solidFill>
                        <a:effectLst/>
                        <a:latin typeface="+mj-lt"/>
                      </a:endParaRPr>
                    </a:p>
                  </a:txBody>
                  <a:tcPr marL="89642" marR="89642" marT="71714" marB="71714"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r>
                        <a:rPr lang="en-US" sz="1400" b="0">
                          <a:effectLst/>
                          <a:latin typeface="+mj-lt"/>
                        </a:rPr>
                        <a:t>IoT Hub integration with Event Grid</a:t>
                      </a:r>
                      <a:endParaRPr lang="en-US" sz="1400" b="0">
                        <a:solidFill>
                          <a:srgbClr val="000000"/>
                        </a:solidFill>
                        <a:effectLst/>
                        <a:latin typeface="+mj-lt"/>
                      </a:endParaRPr>
                    </a:p>
                  </a:txBody>
                  <a:tcPr marL="89642" marR="89642" marT="71714" marB="71714" anchor="ctr">
                    <a:lnL w="6350" cap="flat" cmpd="sng" algn="ctr">
                      <a:solidFill>
                        <a:schemeClr val="bg1">
                          <a:lumMod val="75000"/>
                        </a:schemeClr>
                      </a:solidFill>
                      <a:prstDash val="solid"/>
                      <a:round/>
                      <a:headEnd type="none" w="med" len="med"/>
                      <a:tailEnd type="none" w="med" len="med"/>
                    </a:lnL>
                    <a:lnR w="6350" cap="flat" cmpd="sng" algn="ctr">
                      <a:solidFill>
                        <a:srgbClr val="002060"/>
                      </a:solidFill>
                      <a:prstDash val="solid"/>
                      <a:round/>
                      <a:headEnd type="none" w="med" len="med"/>
                      <a:tailEnd type="none" w="med" len="med"/>
                    </a:lnR>
                    <a:lnT w="6350" cap="flat" cmpd="sng" algn="ctr">
                      <a:solidFill>
                        <a:srgbClr val="002060"/>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527198936"/>
                  </a:ext>
                </a:extLst>
              </a:tr>
              <a:tr h="561760">
                <a:tc>
                  <a:txBody>
                    <a:bodyPr/>
                    <a:lstStyle/>
                    <a:p>
                      <a:r>
                        <a:rPr lang="en-US" sz="1400" b="0">
                          <a:effectLst/>
                          <a:latin typeface="+mj-lt"/>
                        </a:rPr>
                        <a:t>Maximum</a:t>
                      </a:r>
                      <a:br>
                        <a:rPr lang="en-US" sz="1400" b="0">
                          <a:effectLst/>
                          <a:latin typeface="+mj-lt"/>
                        </a:rPr>
                      </a:br>
                      <a:r>
                        <a:rPr lang="en-US" sz="1400" b="0">
                          <a:effectLst/>
                          <a:latin typeface="+mj-lt"/>
                        </a:rPr>
                        <a:t>message size</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a:effectLst/>
                        </a:rPr>
                        <a:t>256 KB, device-to-cloud</a:t>
                      </a:r>
                    </a:p>
                  </a:txBody>
                  <a:tcPr marL="89642" marR="89642" marT="71714" marB="71714">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a:effectLst/>
                        </a:rPr>
                        <a:t>256 KB, device-to-cloud</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73503862"/>
                  </a:ext>
                </a:extLst>
              </a:tr>
              <a:tr h="472117">
                <a:tc>
                  <a:txBody>
                    <a:bodyPr/>
                    <a:lstStyle/>
                    <a:p>
                      <a:r>
                        <a:rPr lang="en-US" sz="1400" b="0">
                          <a:effectLst/>
                          <a:latin typeface="+mj-lt"/>
                        </a:rPr>
                        <a:t>Reliability</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a:effectLst/>
                        </a:rPr>
                        <a:t>High: Delivers each message to the endpoint at least once for each route. Expires all messages that are not delivered within one hour</a:t>
                      </a:r>
                    </a:p>
                  </a:txBody>
                  <a:tcPr marL="89642" marR="89642" marT="71714" marB="71714">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a:effectLst/>
                        </a:rPr>
                        <a:t>High: Delivers each message to the webhook at least once for each subscription. Expires all events that are not delivered within 24 hours</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01095035"/>
                  </a:ext>
                </a:extLst>
              </a:tr>
              <a:tr h="662863">
                <a:tc>
                  <a:txBody>
                    <a:bodyPr/>
                    <a:lstStyle/>
                    <a:p>
                      <a:r>
                        <a:rPr lang="en-US" sz="1400" b="0">
                          <a:effectLst/>
                          <a:latin typeface="+mj-lt"/>
                        </a:rPr>
                        <a:t>Scalability</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a:effectLst/>
                        </a:rPr>
                        <a:t>High: Optimized to support millions of simultaneously connected devices sending billions of messages</a:t>
                      </a:r>
                    </a:p>
                  </a:txBody>
                  <a:tcPr marL="89642" marR="89642" marT="71714" marB="71714">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a:effectLst/>
                        </a:rPr>
                        <a:t>High: Capable of routing 10,000,000 events per second per region</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01326862"/>
                  </a:ext>
                </a:extLst>
              </a:tr>
              <a:tr h="1387977">
                <a:tc>
                  <a:txBody>
                    <a:bodyPr/>
                    <a:lstStyle/>
                    <a:p>
                      <a:r>
                        <a:rPr lang="en-US" sz="1400" b="0">
                          <a:effectLst/>
                          <a:latin typeface="+mj-lt"/>
                        </a:rPr>
                        <a:t>Latency</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a:effectLst/>
                        </a:rPr>
                        <a:t>Low: Near-real time</a:t>
                      </a:r>
                    </a:p>
                  </a:txBody>
                  <a:tcPr marL="89642" marR="89642" marT="71714" marB="71714">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a:effectLst/>
                        </a:rPr>
                        <a:t>Low: Near-real time</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049009431"/>
                  </a:ext>
                </a:extLst>
              </a:tr>
              <a:tr h="561760">
                <a:tc>
                  <a:txBody>
                    <a:bodyPr/>
                    <a:lstStyle/>
                    <a:p>
                      <a:r>
                        <a:rPr lang="en-US" sz="1400" b="0">
                          <a:effectLst/>
                          <a:latin typeface="+mj-lt"/>
                        </a:rPr>
                        <a:t>Send to multiple endpoints</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a:effectLst/>
                        </a:rPr>
                        <a:t>Yes, send a single message to multiple endpoints</a:t>
                      </a:r>
                    </a:p>
                  </a:txBody>
                  <a:tcPr marL="89642" marR="89642" marT="71714" marB="71714">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a:effectLst/>
                        </a:rPr>
                        <a:t>Yes, send a single message to multiple endpoints</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55273490"/>
                  </a:ext>
                </a:extLst>
              </a:tr>
              <a:tr h="472117">
                <a:tc>
                  <a:txBody>
                    <a:bodyPr/>
                    <a:lstStyle/>
                    <a:p>
                      <a:r>
                        <a:rPr lang="en-US" sz="1400" b="0">
                          <a:effectLst/>
                          <a:latin typeface="+mj-lt"/>
                        </a:rPr>
                        <a:t>Security</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r>
                        <a:rPr lang="en-US" sz="1100" dirty="0" err="1">
                          <a:effectLst/>
                        </a:rPr>
                        <a:t>Iot</a:t>
                      </a:r>
                      <a:r>
                        <a:rPr lang="en-US" sz="1100" dirty="0">
                          <a:effectLst/>
                        </a:rPr>
                        <a:t> Hub provides per-device identity and revocable access control. </a:t>
                      </a:r>
                    </a:p>
                  </a:txBody>
                  <a:tcPr marL="89642" marR="89642" marT="71714" marB="71714">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1100" dirty="0">
                          <a:effectLst/>
                        </a:rPr>
                        <a:t>Event Grid provides validation at three points: event subscriptions, event publishing, and webhook event delivery. </a:t>
                      </a:r>
                    </a:p>
                  </a:txBody>
                  <a:tcPr marL="89642" marR="89642" marT="71714" marB="71714">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60376858"/>
                  </a:ext>
                </a:extLst>
              </a:tr>
            </a:tbl>
          </a:graphicData>
        </a:graphic>
      </p:graphicFrame>
    </p:spTree>
    <p:extLst>
      <p:ext uri="{BB962C8B-B14F-4D97-AF65-F5344CB8AC3E}">
        <p14:creationId xmlns:p14="http://schemas.microsoft.com/office/powerpoint/2010/main" val="29616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Message routing or Event Grid: How to choose</a:t>
            </a:r>
          </a:p>
        </p:txBody>
      </p:sp>
      <p:pic>
        <p:nvPicPr>
          <p:cNvPr id="10" name="Picture 9" descr="Icon of an industry building with a cloud on top">
            <a:extLst>
              <a:ext uri="{FF2B5EF4-FFF2-40B4-BE49-F238E27FC236}">
                <a16:creationId xmlns:a16="http://schemas.microsoft.com/office/drawing/2014/main" id="{6F312498-2456-46FC-ADA8-2C28BA212671}"/>
              </a:ext>
            </a:extLst>
          </p:cNvPr>
          <p:cNvPicPr>
            <a:picLocks/>
          </p:cNvPicPr>
          <p:nvPr/>
        </p:nvPicPr>
        <p:blipFill>
          <a:blip r:embed="rId3"/>
          <a:stretch>
            <a:fillRect/>
          </a:stretch>
        </p:blipFill>
        <p:spPr>
          <a:xfrm>
            <a:off x="418643" y="1262179"/>
            <a:ext cx="1032383" cy="1032383"/>
          </a:xfrm>
          <a:prstGeom prst="rect">
            <a:avLst/>
          </a:prstGeom>
        </p:spPr>
      </p:pic>
      <p:sp>
        <p:nvSpPr>
          <p:cNvPr id="36" name="TextBox 35">
            <a:extLst>
              <a:ext uri="{FF2B5EF4-FFF2-40B4-BE49-F238E27FC236}">
                <a16:creationId xmlns:a16="http://schemas.microsoft.com/office/drawing/2014/main" id="{C4D9FA19-D653-4386-87CB-15137DA3BB09}"/>
              </a:ext>
            </a:extLst>
          </p:cNvPr>
          <p:cNvSpPr txBox="1"/>
          <p:nvPr/>
        </p:nvSpPr>
        <p:spPr>
          <a:xfrm>
            <a:off x="1743049" y="1262180"/>
            <a:ext cx="10025765" cy="1033413"/>
          </a:xfrm>
          <a:prstGeom prst="rect">
            <a:avLst/>
          </a:prstGeom>
          <a:noFill/>
        </p:spPr>
        <p:txBody>
          <a:bodyPr wrap="square" lIns="0" tIns="0" rIns="0" bIns="0" rtlCol="0" anchor="t">
            <a:spAutoFit/>
          </a:bodyPr>
          <a:lstStyle/>
          <a:p>
            <a:r>
              <a:rPr lang="en-US" sz="1961" dirty="0">
                <a:latin typeface="+mj-lt"/>
              </a:rPr>
              <a:t>What kind of data are you sending to the endpoints?</a:t>
            </a:r>
          </a:p>
          <a:p>
            <a:pPr>
              <a:spcBef>
                <a:spcPts val="294"/>
              </a:spcBef>
              <a:spcAft>
                <a:spcPts val="588"/>
              </a:spcAft>
            </a:pPr>
            <a:r>
              <a:rPr lang="en-US" sz="1730" dirty="0"/>
              <a:t>IoT Hub message routing to send telemetry data to other services</a:t>
            </a:r>
          </a:p>
          <a:p>
            <a:pPr>
              <a:spcBef>
                <a:spcPts val="588"/>
              </a:spcBef>
              <a:spcAft>
                <a:spcPts val="588"/>
              </a:spcAft>
            </a:pPr>
            <a:r>
              <a:rPr lang="en-US" sz="1730" dirty="0"/>
              <a:t>The IoT Hub integration with Event Grid works with events that occur in the IoT Hub service</a:t>
            </a:r>
          </a:p>
        </p:txBody>
      </p:sp>
      <p:cxnSp>
        <p:nvCxnSpPr>
          <p:cNvPr id="37" name="Straight Connector 36">
            <a:extLst>
              <a:ext uri="{FF2B5EF4-FFF2-40B4-BE49-F238E27FC236}">
                <a16:creationId xmlns:a16="http://schemas.microsoft.com/office/drawing/2014/main" id="{7B545C76-1110-477E-AA00-C72D91BB77EE}"/>
              </a:ext>
              <a:ext uri="{C183D7F6-B498-43B3-948B-1728B52AA6E4}">
                <adec:decorative xmlns:adec="http://schemas.microsoft.com/office/drawing/2017/decorative" val="1"/>
              </a:ext>
            </a:extLst>
          </p:cNvPr>
          <p:cNvCxnSpPr>
            <a:cxnSpLocks/>
          </p:cNvCxnSpPr>
          <p:nvPr/>
        </p:nvCxnSpPr>
        <p:spPr>
          <a:xfrm>
            <a:off x="1743049" y="2743215"/>
            <a:ext cx="1002576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 name="Picture 3" descr="Icon of lines going to different circles">
            <a:extLst>
              <a:ext uri="{FF2B5EF4-FFF2-40B4-BE49-F238E27FC236}">
                <a16:creationId xmlns:a16="http://schemas.microsoft.com/office/drawing/2014/main" id="{598F6FC2-F48F-44F2-9A4F-FA7A8B6AC06F}"/>
              </a:ext>
            </a:extLst>
          </p:cNvPr>
          <p:cNvPicPr>
            <a:picLocks/>
          </p:cNvPicPr>
          <p:nvPr/>
        </p:nvPicPr>
        <p:blipFill>
          <a:blip r:embed="rId4"/>
          <a:stretch>
            <a:fillRect/>
          </a:stretch>
        </p:blipFill>
        <p:spPr>
          <a:xfrm>
            <a:off x="418643" y="3091284"/>
            <a:ext cx="1032383" cy="1032383"/>
          </a:xfrm>
          <a:prstGeom prst="rect">
            <a:avLst/>
          </a:prstGeom>
        </p:spPr>
      </p:pic>
      <p:sp>
        <p:nvSpPr>
          <p:cNvPr id="39" name="TextBox 38">
            <a:extLst>
              <a:ext uri="{FF2B5EF4-FFF2-40B4-BE49-F238E27FC236}">
                <a16:creationId xmlns:a16="http://schemas.microsoft.com/office/drawing/2014/main" id="{070AE9B7-6DDA-4006-AB25-997DC76F0141}"/>
              </a:ext>
            </a:extLst>
          </p:cNvPr>
          <p:cNvSpPr txBox="1"/>
          <p:nvPr/>
        </p:nvSpPr>
        <p:spPr>
          <a:xfrm>
            <a:off x="1743049" y="3092778"/>
            <a:ext cx="10025765" cy="1304967"/>
          </a:xfrm>
          <a:prstGeom prst="rect">
            <a:avLst/>
          </a:prstGeom>
          <a:noFill/>
        </p:spPr>
        <p:txBody>
          <a:bodyPr wrap="square" lIns="0" tIns="0" rIns="0" bIns="0" rtlCol="0" anchor="t">
            <a:spAutoFit/>
          </a:bodyPr>
          <a:lstStyle/>
          <a:p>
            <a:r>
              <a:rPr lang="en-US" sz="1961" dirty="0">
                <a:latin typeface="+mj-lt"/>
              </a:rPr>
              <a:t>What endpoints need to receive this information?</a:t>
            </a:r>
          </a:p>
          <a:p>
            <a:pPr>
              <a:spcBef>
                <a:spcPts val="294"/>
              </a:spcBef>
              <a:spcAft>
                <a:spcPts val="588"/>
              </a:spcAft>
            </a:pPr>
            <a:r>
              <a:rPr lang="en-US" sz="1730" dirty="0"/>
              <a:t>IoT Hub message routing supports limited number of unique endpoints and endpoint types, but you can build connectors to reroute the data and events to additional endpoints</a:t>
            </a:r>
          </a:p>
          <a:p>
            <a:pPr>
              <a:spcBef>
                <a:spcPts val="588"/>
              </a:spcBef>
              <a:spcAft>
                <a:spcPts val="588"/>
              </a:spcAft>
            </a:pPr>
            <a:r>
              <a:rPr lang="en-US" sz="1730" dirty="0"/>
              <a:t>The IoT Hub integration with Event Grid supports a larger variety of endpoint types</a:t>
            </a:r>
          </a:p>
        </p:txBody>
      </p:sp>
      <p:cxnSp>
        <p:nvCxnSpPr>
          <p:cNvPr id="40" name="Straight Connector 39">
            <a:extLst>
              <a:ext uri="{FF2B5EF4-FFF2-40B4-BE49-F238E27FC236}">
                <a16:creationId xmlns:a16="http://schemas.microsoft.com/office/drawing/2014/main" id="{DA0961DF-65D2-4DCD-92FE-C95EC6EC3286}"/>
              </a:ext>
              <a:ext uri="{C183D7F6-B498-43B3-948B-1728B52AA6E4}">
                <adec:decorative xmlns:adec="http://schemas.microsoft.com/office/drawing/2017/decorative" val="1"/>
              </a:ext>
            </a:extLst>
          </p:cNvPr>
          <p:cNvCxnSpPr>
            <a:cxnSpLocks/>
          </p:cNvCxnSpPr>
          <p:nvPr/>
        </p:nvCxnSpPr>
        <p:spPr>
          <a:xfrm>
            <a:off x="1743049" y="4792647"/>
            <a:ext cx="1002576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descr="Icon of check mark enclosed by an arc">
            <a:extLst>
              <a:ext uri="{FF2B5EF4-FFF2-40B4-BE49-F238E27FC236}">
                <a16:creationId xmlns:a16="http://schemas.microsoft.com/office/drawing/2014/main" id="{C5573EE3-1B74-4F3F-89EB-90F083D38F20}"/>
              </a:ext>
            </a:extLst>
          </p:cNvPr>
          <p:cNvPicPr>
            <a:picLocks/>
          </p:cNvPicPr>
          <p:nvPr/>
        </p:nvPicPr>
        <p:blipFill>
          <a:blip r:embed="rId5"/>
          <a:stretch>
            <a:fillRect/>
          </a:stretch>
        </p:blipFill>
        <p:spPr>
          <a:xfrm>
            <a:off x="423312" y="5087994"/>
            <a:ext cx="1032383" cy="1032383"/>
          </a:xfrm>
          <a:prstGeom prst="rect">
            <a:avLst/>
          </a:prstGeom>
        </p:spPr>
      </p:pic>
      <p:sp>
        <p:nvSpPr>
          <p:cNvPr id="42" name="TextBox 41">
            <a:extLst>
              <a:ext uri="{FF2B5EF4-FFF2-40B4-BE49-F238E27FC236}">
                <a16:creationId xmlns:a16="http://schemas.microsoft.com/office/drawing/2014/main" id="{6CA4306D-EDC8-4609-A40C-1B3F57B52A2E}"/>
              </a:ext>
            </a:extLst>
          </p:cNvPr>
          <p:cNvSpPr txBox="1"/>
          <p:nvPr/>
        </p:nvSpPr>
        <p:spPr>
          <a:xfrm>
            <a:off x="1743049" y="5089488"/>
            <a:ext cx="10025765" cy="995697"/>
          </a:xfrm>
          <a:prstGeom prst="rect">
            <a:avLst/>
          </a:prstGeom>
          <a:noFill/>
        </p:spPr>
        <p:txBody>
          <a:bodyPr wrap="square" lIns="0" tIns="0" rIns="0" bIns="0" rtlCol="0" anchor="t">
            <a:spAutoFit/>
          </a:bodyPr>
          <a:lstStyle/>
          <a:p>
            <a:r>
              <a:rPr lang="en-US" sz="1961" dirty="0">
                <a:latin typeface="+mj-lt"/>
              </a:rPr>
              <a:t>Does it matter if your data arrives in order?</a:t>
            </a:r>
          </a:p>
          <a:p>
            <a:pPr>
              <a:spcBef>
                <a:spcPts val="294"/>
              </a:spcBef>
              <a:spcAft>
                <a:spcPts val="588"/>
              </a:spcAft>
            </a:pPr>
            <a:r>
              <a:rPr lang="en-US" sz="1730" dirty="0"/>
              <a:t>IoT Hub message routing maintains the order in which messages are sent</a:t>
            </a:r>
          </a:p>
          <a:p>
            <a:pPr>
              <a:spcBef>
                <a:spcPts val="294"/>
              </a:spcBef>
              <a:spcAft>
                <a:spcPts val="588"/>
              </a:spcAft>
            </a:pPr>
            <a:r>
              <a:rPr lang="en-US" sz="1730" dirty="0"/>
              <a:t>Event Grid does not guarantee that endpoints will receive events in the same order that they occurred</a:t>
            </a:r>
          </a:p>
        </p:txBody>
      </p:sp>
    </p:spTree>
    <p:extLst>
      <p:ext uri="{BB962C8B-B14F-4D97-AF65-F5344CB8AC3E}">
        <p14:creationId xmlns:p14="http://schemas.microsoft.com/office/powerpoint/2010/main" val="145138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3: Additional considerations for IoT hub messaging</a:t>
            </a:r>
          </a:p>
        </p:txBody>
      </p:sp>
      <p:pic>
        <p:nvPicPr>
          <p:cNvPr id="5" name="Picture 4" descr="Icon of small circles connected by lines forming a big circle">
            <a:extLst>
              <a:ext uri="{FF2B5EF4-FFF2-40B4-BE49-F238E27FC236}">
                <a16:creationId xmlns:a16="http://schemas.microsoft.com/office/drawing/2014/main" id="{FD4596BE-9293-4611-803E-521D87BE6ABC}"/>
              </a:ext>
            </a:extLst>
          </p:cNvPr>
          <p:cNvPicPr>
            <a:picLocks noChangeAspect="1"/>
          </p:cNvPicPr>
          <p:nvPr/>
        </p:nvPicPr>
        <p:blipFill>
          <a:blip r:embed="rId3">
            <a:clrChange>
              <a:clrFrom>
                <a:srgbClr val="FFFFFF"/>
              </a:clrFrom>
              <a:clrTo>
                <a:srgbClr val="FFFFFF">
                  <a:alpha val="0"/>
                </a:srgbClr>
              </a:clrTo>
            </a:clrChange>
          </a:blip>
          <a:srcRect/>
          <a:stretch/>
        </p:blipFill>
        <p:spPr>
          <a:xfrm>
            <a:off x="10249856" y="2951273"/>
            <a:ext cx="955455" cy="955455"/>
          </a:xfrm>
          <a:prstGeom prst="rect">
            <a:avLst/>
          </a:prstGeom>
        </p:spPr>
      </p:pic>
    </p:spTree>
    <p:extLst>
      <p:ext uri="{BB962C8B-B14F-4D97-AF65-F5344CB8AC3E}">
        <p14:creationId xmlns:p14="http://schemas.microsoft.com/office/powerpoint/2010/main" val="3695872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Message enrichments for D2C messages: Overview</a:t>
            </a:r>
          </a:p>
        </p:txBody>
      </p:sp>
      <p:pic>
        <p:nvPicPr>
          <p:cNvPr id="2" name="Picture 1" descr="How an IoT device sends information to the IoT Hub by a feature called Message enrichments">
            <a:extLst>
              <a:ext uri="{FF2B5EF4-FFF2-40B4-BE49-F238E27FC236}">
                <a16:creationId xmlns:a16="http://schemas.microsoft.com/office/drawing/2014/main" id="{D642BE36-1BFA-4E77-81EF-DE24D7509337}"/>
              </a:ext>
            </a:extLst>
          </p:cNvPr>
          <p:cNvPicPr>
            <a:picLocks noChangeAspect="1"/>
          </p:cNvPicPr>
          <p:nvPr/>
        </p:nvPicPr>
        <p:blipFill>
          <a:blip r:embed="rId3"/>
          <a:stretch>
            <a:fillRect/>
          </a:stretch>
        </p:blipFill>
        <p:spPr>
          <a:xfrm>
            <a:off x="410426" y="1163322"/>
            <a:ext cx="11371149" cy="5267990"/>
          </a:xfrm>
          <a:prstGeom prst="rect">
            <a:avLst/>
          </a:prstGeom>
        </p:spPr>
      </p:pic>
    </p:spTree>
    <p:extLst>
      <p:ext uri="{BB962C8B-B14F-4D97-AF65-F5344CB8AC3E}">
        <p14:creationId xmlns:p14="http://schemas.microsoft.com/office/powerpoint/2010/main" val="341384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CEC53-EDC2-40F8-B341-469DB24C069E}"/>
              </a:ext>
            </a:extLst>
          </p:cNvPr>
          <p:cNvSpPr>
            <a:spLocks noGrp="1"/>
          </p:cNvSpPr>
          <p:nvPr>
            <p:ph type="title"/>
          </p:nvPr>
        </p:nvSpPr>
        <p:spPr/>
        <p:txBody>
          <a:bodyPr/>
          <a:lstStyle/>
          <a:p>
            <a:r>
              <a:rPr lang="en-US"/>
              <a:t>Message enrichments for D2C messages: Details</a:t>
            </a:r>
          </a:p>
        </p:txBody>
      </p:sp>
      <p:pic>
        <p:nvPicPr>
          <p:cNvPr id="8" name="Picture 7" descr="Icon of a key">
            <a:extLst>
              <a:ext uri="{FF2B5EF4-FFF2-40B4-BE49-F238E27FC236}">
                <a16:creationId xmlns:a16="http://schemas.microsoft.com/office/drawing/2014/main" id="{34649D34-C419-4FAC-A14E-9510775259FC}"/>
              </a:ext>
            </a:extLst>
          </p:cNvPr>
          <p:cNvPicPr>
            <a:picLocks/>
          </p:cNvPicPr>
          <p:nvPr/>
        </p:nvPicPr>
        <p:blipFill>
          <a:blip r:embed="rId3"/>
          <a:stretch>
            <a:fillRect/>
          </a:stretch>
        </p:blipFill>
        <p:spPr>
          <a:xfrm>
            <a:off x="455995" y="1476191"/>
            <a:ext cx="982750" cy="981515"/>
          </a:xfrm>
          <a:prstGeom prst="rect">
            <a:avLst/>
          </a:prstGeom>
        </p:spPr>
      </p:pic>
      <p:sp>
        <p:nvSpPr>
          <p:cNvPr id="24" name="TextBox 23">
            <a:extLst>
              <a:ext uri="{FF2B5EF4-FFF2-40B4-BE49-F238E27FC236}">
                <a16:creationId xmlns:a16="http://schemas.microsoft.com/office/drawing/2014/main" id="{86653E40-41F5-46F0-BB50-C193249D8769}"/>
              </a:ext>
            </a:extLst>
          </p:cNvPr>
          <p:cNvSpPr txBox="1"/>
          <p:nvPr/>
        </p:nvSpPr>
        <p:spPr>
          <a:xfrm>
            <a:off x="1631494" y="1476191"/>
            <a:ext cx="10129600" cy="1531261"/>
          </a:xfrm>
          <a:prstGeom prst="rect">
            <a:avLst/>
          </a:prstGeom>
          <a:noFill/>
        </p:spPr>
        <p:txBody>
          <a:bodyPr wrap="square" lIns="0" tIns="0" rIns="0" bIns="0" rtlCol="0" anchor="t">
            <a:spAutoFit/>
          </a:bodyPr>
          <a:lstStyle/>
          <a:p>
            <a:r>
              <a:rPr lang="en-US" sz="2353">
                <a:latin typeface="+mj-lt"/>
              </a:rPr>
              <a:t>Three key elements:</a:t>
            </a:r>
          </a:p>
          <a:p>
            <a:pPr>
              <a:spcBef>
                <a:spcPts val="294"/>
              </a:spcBef>
              <a:spcAft>
                <a:spcPts val="588"/>
              </a:spcAft>
            </a:pPr>
            <a:r>
              <a:rPr lang="en-US" sz="1961"/>
              <a:t>Enrichment name or key</a:t>
            </a:r>
          </a:p>
          <a:p>
            <a:pPr>
              <a:spcBef>
                <a:spcPts val="294"/>
              </a:spcBef>
              <a:spcAft>
                <a:spcPts val="588"/>
              </a:spcAft>
            </a:pPr>
            <a:r>
              <a:rPr lang="en-US" sz="1961"/>
              <a:t>A value</a:t>
            </a:r>
          </a:p>
          <a:p>
            <a:pPr>
              <a:spcBef>
                <a:spcPts val="294"/>
              </a:spcBef>
              <a:spcAft>
                <a:spcPts val="588"/>
              </a:spcAft>
            </a:pPr>
            <a:r>
              <a:rPr lang="en-US" sz="1961"/>
              <a:t>One or more endpoints for which the enrichment should be applied</a:t>
            </a:r>
          </a:p>
        </p:txBody>
      </p:sp>
      <p:cxnSp>
        <p:nvCxnSpPr>
          <p:cNvPr id="25" name="Straight Connector 24">
            <a:extLst>
              <a:ext uri="{FF2B5EF4-FFF2-40B4-BE49-F238E27FC236}">
                <a16:creationId xmlns:a16="http://schemas.microsoft.com/office/drawing/2014/main" id="{18DFBCE8-330A-4DD2-AF48-90A193E9DEA0}"/>
              </a:ext>
              <a:ext uri="{C183D7F6-B498-43B3-948B-1728B52AA6E4}">
                <adec:decorative xmlns:adec="http://schemas.microsoft.com/office/drawing/2017/decorative" val="1"/>
              </a:ext>
            </a:extLst>
          </p:cNvPr>
          <p:cNvCxnSpPr>
            <a:cxnSpLocks/>
          </p:cNvCxnSpPr>
          <p:nvPr/>
        </p:nvCxnSpPr>
        <p:spPr>
          <a:xfrm>
            <a:off x="1631494" y="3468590"/>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descr="Icon of a heart">
            <a:extLst>
              <a:ext uri="{FF2B5EF4-FFF2-40B4-BE49-F238E27FC236}">
                <a16:creationId xmlns:a16="http://schemas.microsoft.com/office/drawing/2014/main" id="{8C9B5949-AB5A-4CC8-A104-8ABB8F4482C9}"/>
              </a:ext>
            </a:extLst>
          </p:cNvPr>
          <p:cNvPicPr>
            <a:picLocks/>
          </p:cNvPicPr>
          <p:nvPr/>
        </p:nvPicPr>
        <p:blipFill>
          <a:blip r:embed="rId4"/>
          <a:stretch>
            <a:fillRect/>
          </a:stretch>
        </p:blipFill>
        <p:spPr>
          <a:xfrm>
            <a:off x="455995" y="3929728"/>
            <a:ext cx="982750" cy="982750"/>
          </a:xfrm>
          <a:prstGeom prst="rect">
            <a:avLst/>
          </a:prstGeom>
        </p:spPr>
      </p:pic>
      <p:sp>
        <p:nvSpPr>
          <p:cNvPr id="27" name="TextBox 26">
            <a:extLst>
              <a:ext uri="{FF2B5EF4-FFF2-40B4-BE49-F238E27FC236}">
                <a16:creationId xmlns:a16="http://schemas.microsoft.com/office/drawing/2014/main" id="{B65140A5-2477-41BE-9FFC-5AF627B257DD}"/>
              </a:ext>
            </a:extLst>
          </p:cNvPr>
          <p:cNvSpPr txBox="1"/>
          <p:nvPr/>
        </p:nvSpPr>
        <p:spPr>
          <a:xfrm>
            <a:off x="1631494" y="3929729"/>
            <a:ext cx="10129600" cy="1832988"/>
          </a:xfrm>
          <a:prstGeom prst="rect">
            <a:avLst/>
          </a:prstGeom>
          <a:noFill/>
        </p:spPr>
        <p:txBody>
          <a:bodyPr wrap="square" lIns="0" tIns="0" rIns="0" bIns="0" rtlCol="0" anchor="t">
            <a:spAutoFit/>
          </a:bodyPr>
          <a:lstStyle/>
          <a:p>
            <a:r>
              <a:rPr lang="en-US" sz="2353">
                <a:latin typeface="+mj-lt"/>
              </a:rPr>
              <a:t>Value possibilities</a:t>
            </a:r>
          </a:p>
          <a:p>
            <a:pPr>
              <a:spcBef>
                <a:spcPts val="294"/>
              </a:spcBef>
              <a:spcAft>
                <a:spcPts val="588"/>
              </a:spcAft>
            </a:pPr>
            <a:r>
              <a:rPr lang="en-US" sz="1961"/>
              <a:t>Any static string</a:t>
            </a:r>
          </a:p>
          <a:p>
            <a:pPr>
              <a:spcBef>
                <a:spcPts val="294"/>
              </a:spcBef>
              <a:spcAft>
                <a:spcPts val="588"/>
              </a:spcAft>
            </a:pPr>
            <a:r>
              <a:rPr lang="en-US" sz="1961"/>
              <a:t>The name of the IoT hub sending the message, </a:t>
            </a:r>
            <a:r>
              <a:rPr lang="en-US" sz="1961" i="1"/>
              <a:t>$</a:t>
            </a:r>
            <a:r>
              <a:rPr lang="en-US" sz="1961" i="1" err="1"/>
              <a:t>iothubname</a:t>
            </a:r>
            <a:r>
              <a:rPr lang="en-US" sz="1961" i="1"/>
              <a:t>.</a:t>
            </a:r>
          </a:p>
          <a:p>
            <a:pPr>
              <a:spcBef>
                <a:spcPts val="294"/>
              </a:spcBef>
              <a:spcAft>
                <a:spcPts val="588"/>
              </a:spcAft>
            </a:pPr>
            <a:r>
              <a:rPr lang="en-US" sz="1961"/>
              <a:t>Information from the device twin, such as its path, tags such as </a:t>
            </a:r>
            <a:r>
              <a:rPr lang="en-US" sz="1961" i="1"/>
              <a:t>$</a:t>
            </a:r>
            <a:r>
              <a:rPr lang="en-US" sz="1961" i="1" err="1"/>
              <a:t>twin.tags.field</a:t>
            </a:r>
            <a:r>
              <a:rPr lang="en-US" sz="1961" i="1"/>
              <a:t>,</a:t>
            </a:r>
            <a:r>
              <a:rPr lang="en-US" sz="1961"/>
              <a:t> or twin properties such as </a:t>
            </a:r>
            <a:r>
              <a:rPr lang="en-US" sz="1961" i="1"/>
              <a:t>$</a:t>
            </a:r>
            <a:r>
              <a:rPr lang="en-US" sz="1961" i="1" err="1"/>
              <a:t>twin.properties.reported.fanspeed</a:t>
            </a:r>
            <a:endParaRPr lang="en-US" sz="1961" i="1"/>
          </a:p>
        </p:txBody>
      </p:sp>
    </p:spTree>
    <p:extLst>
      <p:ext uri="{BB962C8B-B14F-4D97-AF65-F5344CB8AC3E}">
        <p14:creationId xmlns:p14="http://schemas.microsoft.com/office/powerpoint/2010/main" val="23503603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IoT Hub quotas and throttling</a:t>
            </a:r>
          </a:p>
        </p:txBody>
      </p:sp>
      <p:pic>
        <p:nvPicPr>
          <p:cNvPr id="8" name="Picture 7" descr="Icon of five circles connected by lines">
            <a:extLst>
              <a:ext uri="{FF2B5EF4-FFF2-40B4-BE49-F238E27FC236}">
                <a16:creationId xmlns:a16="http://schemas.microsoft.com/office/drawing/2014/main" id="{8B4DFC64-8F52-4FC2-8B97-4C42F7CD2739}"/>
              </a:ext>
            </a:extLst>
          </p:cNvPr>
          <p:cNvPicPr>
            <a:picLocks/>
          </p:cNvPicPr>
          <p:nvPr/>
        </p:nvPicPr>
        <p:blipFill>
          <a:blip r:embed="rId3"/>
          <a:stretch>
            <a:fillRect/>
          </a:stretch>
        </p:blipFill>
        <p:spPr>
          <a:xfrm>
            <a:off x="418644" y="1156503"/>
            <a:ext cx="986067" cy="986067"/>
          </a:xfrm>
          <a:prstGeom prst="rect">
            <a:avLst/>
          </a:prstGeom>
        </p:spPr>
      </p:pic>
      <p:sp>
        <p:nvSpPr>
          <p:cNvPr id="27" name="TextBox 26">
            <a:extLst>
              <a:ext uri="{FF2B5EF4-FFF2-40B4-BE49-F238E27FC236}">
                <a16:creationId xmlns:a16="http://schemas.microsoft.com/office/drawing/2014/main" id="{DB3B393A-2E91-4F17-9086-A69F34139A96}"/>
              </a:ext>
            </a:extLst>
          </p:cNvPr>
          <p:cNvSpPr txBox="1"/>
          <p:nvPr/>
        </p:nvSpPr>
        <p:spPr>
          <a:xfrm>
            <a:off x="1631493" y="1156504"/>
            <a:ext cx="10129600" cy="2504328"/>
          </a:xfrm>
          <a:prstGeom prst="rect">
            <a:avLst/>
          </a:prstGeom>
          <a:noFill/>
        </p:spPr>
        <p:txBody>
          <a:bodyPr wrap="square" lIns="0" tIns="0" rIns="0" bIns="0" rtlCol="0" anchor="t">
            <a:spAutoFit/>
          </a:bodyPr>
          <a:lstStyle/>
          <a:p>
            <a:r>
              <a:rPr lang="en-US" sz="1961">
                <a:latin typeface="+mj-lt"/>
              </a:rPr>
              <a:t>Operation throttles:</a:t>
            </a:r>
          </a:p>
          <a:p>
            <a:pPr>
              <a:spcBef>
                <a:spcPts val="294"/>
              </a:spcBef>
              <a:spcAft>
                <a:spcPts val="392"/>
              </a:spcAft>
            </a:pPr>
            <a:r>
              <a:rPr lang="en-US" sz="1730"/>
              <a:t>Throttling Details – tied to the number of units in the specific tier, based on number of 4 KB messages</a:t>
            </a:r>
            <a:br>
              <a:rPr lang="en-US" sz="1730"/>
            </a:br>
            <a:r>
              <a:rPr lang="en-US" sz="1730"/>
              <a:t>(0.5 KB for the Free tier)</a:t>
            </a:r>
          </a:p>
          <a:p>
            <a:pPr>
              <a:spcBef>
                <a:spcPts val="294"/>
              </a:spcBef>
              <a:spcAft>
                <a:spcPts val="392"/>
              </a:spcAft>
            </a:pPr>
            <a:r>
              <a:rPr lang="en-US" sz="1730"/>
              <a:t>Traffic shaping – IoT Hub will allow a certain amount of burst above the quota, then will queue, then finally will reject messages with a 429 error </a:t>
            </a:r>
          </a:p>
          <a:p>
            <a:pPr>
              <a:spcBef>
                <a:spcPts val="294"/>
              </a:spcBef>
              <a:spcAft>
                <a:spcPts val="392"/>
              </a:spcAft>
            </a:pPr>
            <a:r>
              <a:rPr lang="en-US" sz="1730"/>
              <a:t>Identity registry operations throttle – export and import are available for batch operations</a:t>
            </a:r>
          </a:p>
          <a:p>
            <a:pPr>
              <a:spcBef>
                <a:spcPts val="294"/>
              </a:spcBef>
              <a:spcAft>
                <a:spcPts val="392"/>
              </a:spcAft>
            </a:pPr>
            <a:r>
              <a:rPr lang="en-US" sz="1730"/>
              <a:t>Device connections throttle – 100 per second per unit for new connections </a:t>
            </a:r>
            <a:br>
              <a:rPr lang="en-US" sz="1730"/>
            </a:br>
            <a:r>
              <a:rPr lang="en-US" sz="1730"/>
              <a:t>(existing connections don’t count)</a:t>
            </a:r>
          </a:p>
        </p:txBody>
      </p:sp>
      <p:cxnSp>
        <p:nvCxnSpPr>
          <p:cNvPr id="28" name="Straight Connector 27">
            <a:extLst>
              <a:ext uri="{FF2B5EF4-FFF2-40B4-BE49-F238E27FC236}">
                <a16:creationId xmlns:a16="http://schemas.microsoft.com/office/drawing/2014/main" id="{5360E46E-0558-4D17-9CA6-5FA6E8FCC024}"/>
              </a:ext>
              <a:ext uri="{C183D7F6-B498-43B3-948B-1728B52AA6E4}">
                <adec:decorative xmlns:adec="http://schemas.microsoft.com/office/drawing/2017/decorative" val="1"/>
              </a:ext>
            </a:extLst>
          </p:cNvPr>
          <p:cNvCxnSpPr>
            <a:cxnSpLocks/>
          </p:cNvCxnSpPr>
          <p:nvPr/>
        </p:nvCxnSpPr>
        <p:spPr>
          <a:xfrm>
            <a:off x="1631493" y="4026380"/>
            <a:ext cx="10129600" cy="1441"/>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 meter">
            <a:extLst>
              <a:ext uri="{FF2B5EF4-FFF2-40B4-BE49-F238E27FC236}">
                <a16:creationId xmlns:a16="http://schemas.microsoft.com/office/drawing/2014/main" id="{B130A5B0-F453-40C8-A2DB-1F109AA89284}"/>
              </a:ext>
            </a:extLst>
          </p:cNvPr>
          <p:cNvPicPr>
            <a:picLocks/>
          </p:cNvPicPr>
          <p:nvPr/>
        </p:nvPicPr>
        <p:blipFill>
          <a:blip r:embed="rId4"/>
          <a:stretch>
            <a:fillRect/>
          </a:stretch>
        </p:blipFill>
        <p:spPr>
          <a:xfrm>
            <a:off x="418644" y="4050453"/>
            <a:ext cx="986067" cy="987561"/>
          </a:xfrm>
          <a:prstGeom prst="rect">
            <a:avLst/>
          </a:prstGeom>
        </p:spPr>
      </p:pic>
      <p:sp>
        <p:nvSpPr>
          <p:cNvPr id="42" name="TextBox 41">
            <a:extLst>
              <a:ext uri="{FF2B5EF4-FFF2-40B4-BE49-F238E27FC236}">
                <a16:creationId xmlns:a16="http://schemas.microsoft.com/office/drawing/2014/main" id="{C2F5EB9A-B12A-4FA8-B946-4D8DBE1ADCD6}"/>
              </a:ext>
            </a:extLst>
          </p:cNvPr>
          <p:cNvSpPr txBox="1"/>
          <p:nvPr/>
        </p:nvSpPr>
        <p:spPr>
          <a:xfrm>
            <a:off x="1631493" y="4393371"/>
            <a:ext cx="10129600" cy="301727"/>
          </a:xfrm>
          <a:prstGeom prst="rect">
            <a:avLst/>
          </a:prstGeom>
          <a:noFill/>
        </p:spPr>
        <p:txBody>
          <a:bodyPr wrap="square" lIns="0" tIns="0" rIns="0" bIns="0" rtlCol="0" anchor="t">
            <a:spAutoFit/>
          </a:bodyPr>
          <a:lstStyle/>
          <a:p>
            <a:r>
              <a:rPr lang="en-IE" sz="1961">
                <a:latin typeface="+mj-lt"/>
              </a:rPr>
              <a:t>Other limits</a:t>
            </a:r>
          </a:p>
        </p:txBody>
      </p:sp>
      <p:cxnSp>
        <p:nvCxnSpPr>
          <p:cNvPr id="43" name="Straight Connector 42">
            <a:extLst>
              <a:ext uri="{FF2B5EF4-FFF2-40B4-BE49-F238E27FC236}">
                <a16:creationId xmlns:a16="http://schemas.microsoft.com/office/drawing/2014/main" id="{FE5BECE0-35B2-42A9-B4B1-18AAE1261BEB}"/>
              </a:ext>
              <a:ext uri="{C183D7F6-B498-43B3-948B-1728B52AA6E4}">
                <adec:decorative xmlns:adec="http://schemas.microsoft.com/office/drawing/2017/decorative" val="1"/>
              </a:ext>
            </a:extLst>
          </p:cNvPr>
          <p:cNvCxnSpPr>
            <a:cxnSpLocks/>
          </p:cNvCxnSpPr>
          <p:nvPr/>
        </p:nvCxnSpPr>
        <p:spPr>
          <a:xfrm>
            <a:off x="1631493" y="5060646"/>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 name="Picture 5" descr="Icon of a gear inside a circle">
            <a:extLst>
              <a:ext uri="{FF2B5EF4-FFF2-40B4-BE49-F238E27FC236}">
                <a16:creationId xmlns:a16="http://schemas.microsoft.com/office/drawing/2014/main" id="{E2589B73-3367-41EF-88A8-69EBC3448F57}"/>
              </a:ext>
            </a:extLst>
          </p:cNvPr>
          <p:cNvPicPr>
            <a:picLocks/>
          </p:cNvPicPr>
          <p:nvPr/>
        </p:nvPicPr>
        <p:blipFill>
          <a:blip r:embed="rId5"/>
          <a:stretch>
            <a:fillRect/>
          </a:stretch>
        </p:blipFill>
        <p:spPr>
          <a:xfrm>
            <a:off x="423313" y="5449122"/>
            <a:ext cx="987561" cy="987561"/>
          </a:xfrm>
          <a:prstGeom prst="rect">
            <a:avLst/>
          </a:prstGeom>
        </p:spPr>
      </p:pic>
      <p:sp>
        <p:nvSpPr>
          <p:cNvPr id="45" name="TextBox 44">
            <a:extLst>
              <a:ext uri="{FF2B5EF4-FFF2-40B4-BE49-F238E27FC236}">
                <a16:creationId xmlns:a16="http://schemas.microsoft.com/office/drawing/2014/main" id="{49D47824-4E7C-4423-B993-418D48384B13}"/>
              </a:ext>
            </a:extLst>
          </p:cNvPr>
          <p:cNvSpPr txBox="1"/>
          <p:nvPr/>
        </p:nvSpPr>
        <p:spPr>
          <a:xfrm>
            <a:off x="1631493" y="5426197"/>
            <a:ext cx="10129600" cy="970553"/>
          </a:xfrm>
          <a:prstGeom prst="rect">
            <a:avLst/>
          </a:prstGeom>
          <a:noFill/>
        </p:spPr>
        <p:txBody>
          <a:bodyPr wrap="square" lIns="0" tIns="0" rIns="0" bIns="0" rtlCol="0" anchor="t">
            <a:spAutoFit/>
          </a:bodyPr>
          <a:lstStyle/>
          <a:p>
            <a:r>
              <a:rPr lang="en-US" sz="1961">
                <a:latin typeface="+mj-lt"/>
              </a:rPr>
              <a:t>Latency:</a:t>
            </a:r>
          </a:p>
          <a:p>
            <a:pPr>
              <a:spcBef>
                <a:spcPts val="294"/>
              </a:spcBef>
              <a:spcAft>
                <a:spcPts val="392"/>
              </a:spcAft>
            </a:pPr>
            <a:r>
              <a:rPr lang="en-US" sz="1730"/>
              <a:t>Depends on network</a:t>
            </a:r>
          </a:p>
          <a:p>
            <a:pPr>
              <a:spcBef>
                <a:spcPts val="294"/>
              </a:spcBef>
              <a:spcAft>
                <a:spcPts val="392"/>
              </a:spcAft>
            </a:pPr>
            <a:r>
              <a:rPr lang="en-US" sz="1730"/>
              <a:t>Impacted by throttling</a:t>
            </a:r>
          </a:p>
        </p:txBody>
      </p:sp>
    </p:spTree>
    <p:extLst>
      <p:ext uri="{BB962C8B-B14F-4D97-AF65-F5344CB8AC3E}">
        <p14:creationId xmlns:p14="http://schemas.microsoft.com/office/powerpoint/2010/main" val="309785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2"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01: Learning objectives</a:t>
            </a:r>
          </a:p>
        </p:txBody>
      </p:sp>
      <p:pic>
        <p:nvPicPr>
          <p:cNvPr id="4" name="Picture 3" descr="Icon of a document with a checkmark">
            <a:extLst>
              <a:ext uri="{FF2B5EF4-FFF2-40B4-BE49-F238E27FC236}">
                <a16:creationId xmlns:a16="http://schemas.microsoft.com/office/drawing/2014/main" id="{43B2C6F2-F81A-4F45-BCF6-EA60B9034840}"/>
              </a:ext>
            </a:extLst>
          </p:cNvPr>
          <p:cNvPicPr>
            <a:picLocks noChangeAspect="1"/>
          </p:cNvPicPr>
          <p:nvPr/>
        </p:nvPicPr>
        <p:blipFill>
          <a:blip r:embed="rId3"/>
          <a:stretch>
            <a:fillRect/>
          </a:stretch>
        </p:blipFill>
        <p:spPr>
          <a:xfrm>
            <a:off x="10380836" y="2951495"/>
            <a:ext cx="618539" cy="899558"/>
          </a:xfrm>
          <a:prstGeom prst="rect">
            <a:avLst/>
          </a:prstGeom>
        </p:spPr>
      </p:pic>
    </p:spTree>
    <p:extLst>
      <p:ext uri="{BB962C8B-B14F-4D97-AF65-F5344CB8AC3E}">
        <p14:creationId xmlns:p14="http://schemas.microsoft.com/office/powerpoint/2010/main" val="12860844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4: Data storage and the lambda architecture</a:t>
            </a:r>
          </a:p>
        </p:txBody>
      </p:sp>
      <p:pic>
        <p:nvPicPr>
          <p:cNvPr id="3" name="Picture 2" descr="Icon of a screen with a square enclosed by outward pointing chevrons on left and right">
            <a:extLst>
              <a:ext uri="{FF2B5EF4-FFF2-40B4-BE49-F238E27FC236}">
                <a16:creationId xmlns:a16="http://schemas.microsoft.com/office/drawing/2014/main" id="{C3009A74-5A41-4D38-9E22-E105242DC967}"/>
              </a:ext>
            </a:extLst>
          </p:cNvPr>
          <p:cNvPicPr>
            <a:picLocks noChangeAspect="1"/>
          </p:cNvPicPr>
          <p:nvPr/>
        </p:nvPicPr>
        <p:blipFill>
          <a:blip r:embed="rId3"/>
          <a:stretch>
            <a:fillRect/>
          </a:stretch>
        </p:blipFill>
        <p:spPr>
          <a:xfrm>
            <a:off x="10237827" y="3102777"/>
            <a:ext cx="912236" cy="684551"/>
          </a:xfrm>
          <a:prstGeom prst="rect">
            <a:avLst/>
          </a:prstGeom>
        </p:spPr>
      </p:pic>
    </p:spTree>
    <p:extLst>
      <p:ext uri="{BB962C8B-B14F-4D97-AF65-F5344CB8AC3E}">
        <p14:creationId xmlns:p14="http://schemas.microsoft.com/office/powerpoint/2010/main" val="33606522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Introduction to lambda architecture</a:t>
            </a:r>
          </a:p>
        </p:txBody>
      </p:sp>
      <p:sp>
        <p:nvSpPr>
          <p:cNvPr id="4" name="Text Placeholder 3">
            <a:extLst>
              <a:ext uri="{FF2B5EF4-FFF2-40B4-BE49-F238E27FC236}">
                <a16:creationId xmlns:a16="http://schemas.microsoft.com/office/drawing/2014/main" id="{1E51D7E7-A09C-4108-A346-C053F0607569}"/>
              </a:ext>
            </a:extLst>
          </p:cNvPr>
          <p:cNvSpPr>
            <a:spLocks noGrp="1"/>
          </p:cNvSpPr>
          <p:nvPr>
            <p:ph type="body" sz="quarter" idx="10"/>
          </p:nvPr>
        </p:nvSpPr>
        <p:spPr>
          <a:xfrm>
            <a:off x="410414" y="1163543"/>
            <a:ext cx="11131504" cy="362087"/>
          </a:xfrm>
        </p:spPr>
        <p:txBody>
          <a:bodyPr vert="horz" lIns="91440" tIns="0" rIns="0" bIns="0" rtlCol="0">
            <a:spAutoFit/>
          </a:bodyPr>
          <a:lstStyle/>
          <a:p>
            <a:r>
              <a:rPr lang="en-US" sz="2353" spc="0" dirty="0"/>
              <a:t>Recommended data flow – Lambda architecture</a:t>
            </a:r>
          </a:p>
        </p:txBody>
      </p:sp>
      <p:grpSp>
        <p:nvGrpSpPr>
          <p:cNvPr id="20" name="Group 19" descr="Diagram showing the flow of data in Lambda architecture&#10;">
            <a:extLst>
              <a:ext uri="{FF2B5EF4-FFF2-40B4-BE49-F238E27FC236}">
                <a16:creationId xmlns:a16="http://schemas.microsoft.com/office/drawing/2014/main" id="{01DF8680-1E4B-4D55-B135-649B0D5F7A5C}"/>
              </a:ext>
            </a:extLst>
          </p:cNvPr>
          <p:cNvGrpSpPr/>
          <p:nvPr/>
        </p:nvGrpSpPr>
        <p:grpSpPr>
          <a:xfrm>
            <a:off x="418644" y="1715170"/>
            <a:ext cx="11354714" cy="4685474"/>
            <a:chOff x="427038" y="1749066"/>
            <a:chExt cx="11582400" cy="4779428"/>
          </a:xfrm>
        </p:grpSpPr>
        <p:cxnSp>
          <p:nvCxnSpPr>
            <p:cNvPr id="94" name="Connector: Elbow 93">
              <a:extLst>
                <a:ext uri="{FF2B5EF4-FFF2-40B4-BE49-F238E27FC236}">
                  <a16:creationId xmlns:a16="http://schemas.microsoft.com/office/drawing/2014/main" id="{A215D836-7E5D-401A-A9B7-D96C85297616}"/>
                </a:ext>
              </a:extLst>
            </p:cNvPr>
            <p:cNvCxnSpPr>
              <a:cxnSpLocks/>
              <a:endCxn id="27" idx="2"/>
            </p:cNvCxnSpPr>
            <p:nvPr/>
          </p:nvCxnSpPr>
          <p:spPr>
            <a:xfrm flipV="1">
              <a:off x="6193122" y="2662650"/>
              <a:ext cx="945467" cy="454032"/>
            </a:xfrm>
            <a:prstGeom prst="bentConnector2">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B000D11-1B78-49DF-B545-9961AA8B411A}"/>
                </a:ext>
              </a:extLst>
            </p:cNvPr>
            <p:cNvSpPr/>
            <p:nvPr/>
          </p:nvSpPr>
          <p:spPr bwMode="auto">
            <a:xfrm>
              <a:off x="427038" y="1749066"/>
              <a:ext cx="3215881" cy="4224900"/>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372" err="1">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052E025-5BDB-4C9F-A585-7D0355C40189}"/>
                </a:ext>
              </a:extLst>
            </p:cNvPr>
            <p:cNvSpPr/>
            <p:nvPr/>
          </p:nvSpPr>
          <p:spPr bwMode="auto">
            <a:xfrm>
              <a:off x="4048808" y="1749067"/>
              <a:ext cx="4873846" cy="195401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274" dirty="0">
                  <a:solidFill>
                    <a:schemeClr val="tx1"/>
                  </a:solidFill>
                  <a:latin typeface="+mj-lt"/>
                  <a:cs typeface="Segoe UI" pitchFamily="34" charset="0"/>
                </a:rPr>
                <a:t>Fast Path – Real Time Processing</a:t>
              </a:r>
            </a:p>
          </p:txBody>
        </p:sp>
        <p:sp>
          <p:nvSpPr>
            <p:cNvPr id="9" name="Rectangle 8">
              <a:extLst>
                <a:ext uri="{FF2B5EF4-FFF2-40B4-BE49-F238E27FC236}">
                  <a16:creationId xmlns:a16="http://schemas.microsoft.com/office/drawing/2014/main" id="{3D659C50-C697-4BD9-8DCC-569155D6BC2A}"/>
                </a:ext>
              </a:extLst>
            </p:cNvPr>
            <p:cNvSpPr/>
            <p:nvPr/>
          </p:nvSpPr>
          <p:spPr bwMode="auto">
            <a:xfrm>
              <a:off x="4048808" y="4126382"/>
              <a:ext cx="4873846" cy="1837349"/>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143428" rIns="179285" bIns="143428"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274" dirty="0">
                  <a:solidFill>
                    <a:schemeClr val="tx1"/>
                  </a:solidFill>
                  <a:latin typeface="+mj-lt"/>
                  <a:ea typeface="Segoe UI" pitchFamily="34" charset="0"/>
                  <a:cs typeface="Segoe UI" pitchFamily="34" charset="0"/>
                </a:rPr>
                <a:t>Slow Path – Batch Processing</a:t>
              </a:r>
            </a:p>
          </p:txBody>
        </p:sp>
        <p:sp>
          <p:nvSpPr>
            <p:cNvPr id="10" name="Rectangle 9">
              <a:extLst>
                <a:ext uri="{FF2B5EF4-FFF2-40B4-BE49-F238E27FC236}">
                  <a16:creationId xmlns:a16="http://schemas.microsoft.com/office/drawing/2014/main" id="{55357691-709A-43B0-8AD7-C85484FA8A82}"/>
                </a:ext>
              </a:extLst>
            </p:cNvPr>
            <p:cNvSpPr/>
            <p:nvPr/>
          </p:nvSpPr>
          <p:spPr bwMode="auto">
            <a:xfrm>
              <a:off x="9328542" y="1749067"/>
              <a:ext cx="2680896" cy="4224900"/>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372" err="1">
                <a:solidFill>
                  <a:schemeClr val="tx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22CE1D69-ABBA-46AE-8694-BB4D89668C48}"/>
                </a:ext>
              </a:extLst>
            </p:cNvPr>
            <p:cNvSpPr/>
            <p:nvPr/>
          </p:nvSpPr>
          <p:spPr bwMode="auto">
            <a:xfrm>
              <a:off x="1190626" y="3572815"/>
              <a:ext cx="1188244" cy="746400"/>
            </a:xfrm>
            <a:prstGeom prst="rect">
              <a:avLst/>
            </a:prstGeom>
            <a:solidFill>
              <a:srgbClr val="243A5E"/>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err="1">
                <a:solidFill>
                  <a:schemeClr val="bg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CAF5AC4-2A30-439E-A69E-0E7428C8CD17}"/>
                </a:ext>
              </a:extLst>
            </p:cNvPr>
            <p:cNvSpPr/>
            <p:nvPr/>
          </p:nvSpPr>
          <p:spPr bwMode="auto">
            <a:xfrm>
              <a:off x="1124943" y="3514135"/>
              <a:ext cx="1188244" cy="746400"/>
            </a:xfrm>
            <a:prstGeom prst="rect">
              <a:avLst/>
            </a:prstGeom>
            <a:solidFill>
              <a:srgbClr val="243A5E"/>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372" err="1">
                <a:solidFill>
                  <a:schemeClr val="bg1"/>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C5AB312C-5FE9-47F5-95B2-4A9AE65E648E}"/>
                </a:ext>
              </a:extLst>
            </p:cNvPr>
            <p:cNvSpPr/>
            <p:nvPr/>
          </p:nvSpPr>
          <p:spPr bwMode="auto">
            <a:xfrm>
              <a:off x="4912518" y="3025116"/>
              <a:ext cx="1305718" cy="423298"/>
            </a:xfrm>
            <a:prstGeom prst="rect">
              <a:avLst/>
            </a:prstGeom>
            <a:solidFill>
              <a:srgbClr val="243A5E"/>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Analyze</a:t>
              </a:r>
            </a:p>
          </p:txBody>
        </p:sp>
        <p:sp>
          <p:nvSpPr>
            <p:cNvPr id="23" name="Rectangle 22">
              <a:extLst>
                <a:ext uri="{FF2B5EF4-FFF2-40B4-BE49-F238E27FC236}">
                  <a16:creationId xmlns:a16="http://schemas.microsoft.com/office/drawing/2014/main" id="{707F6992-C497-4ADE-B24B-1C42888197E6}"/>
                </a:ext>
              </a:extLst>
            </p:cNvPr>
            <p:cNvSpPr/>
            <p:nvPr/>
          </p:nvSpPr>
          <p:spPr bwMode="auto">
            <a:xfrm>
              <a:off x="4926013" y="2239352"/>
              <a:ext cx="1305718" cy="423298"/>
            </a:xfrm>
            <a:prstGeom prst="rect">
              <a:avLst/>
            </a:prstGeom>
            <a:solidFill>
              <a:srgbClr val="243A5E"/>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Route</a:t>
              </a:r>
            </a:p>
          </p:txBody>
        </p:sp>
        <p:sp>
          <p:nvSpPr>
            <p:cNvPr id="24" name="Rectangle 23">
              <a:extLst>
                <a:ext uri="{FF2B5EF4-FFF2-40B4-BE49-F238E27FC236}">
                  <a16:creationId xmlns:a16="http://schemas.microsoft.com/office/drawing/2014/main" id="{D30B46A2-FC3A-4AC5-AFFE-1F84C76C610E}"/>
                </a:ext>
              </a:extLst>
            </p:cNvPr>
            <p:cNvSpPr/>
            <p:nvPr/>
          </p:nvSpPr>
          <p:spPr bwMode="auto">
            <a:xfrm>
              <a:off x="4912518" y="4670442"/>
              <a:ext cx="1305718" cy="423298"/>
            </a:xfrm>
            <a:prstGeom prst="rect">
              <a:avLst/>
            </a:prstGeom>
            <a:solidFill>
              <a:srgbClr val="243A5E"/>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Analyze</a:t>
              </a:r>
            </a:p>
          </p:txBody>
        </p:sp>
        <p:sp>
          <p:nvSpPr>
            <p:cNvPr id="25" name="Rectangle 24">
              <a:extLst>
                <a:ext uri="{FF2B5EF4-FFF2-40B4-BE49-F238E27FC236}">
                  <a16:creationId xmlns:a16="http://schemas.microsoft.com/office/drawing/2014/main" id="{3F02592C-9151-4292-B27E-DA7E8158DC0B}"/>
                </a:ext>
              </a:extLst>
            </p:cNvPr>
            <p:cNvSpPr/>
            <p:nvPr/>
          </p:nvSpPr>
          <p:spPr bwMode="auto">
            <a:xfrm>
              <a:off x="6485730" y="4977920"/>
              <a:ext cx="1305718" cy="423298"/>
            </a:xfrm>
            <a:prstGeom prst="rect">
              <a:avLst/>
            </a:prstGeom>
            <a:solidFill>
              <a:srgbClr val="243A5E"/>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Store</a:t>
              </a:r>
            </a:p>
          </p:txBody>
        </p:sp>
        <p:sp>
          <p:nvSpPr>
            <p:cNvPr id="26" name="Rectangle 25">
              <a:extLst>
                <a:ext uri="{FF2B5EF4-FFF2-40B4-BE49-F238E27FC236}">
                  <a16:creationId xmlns:a16="http://schemas.microsoft.com/office/drawing/2014/main" id="{CB47D255-CD7C-4C36-81D4-002E4B61870B}"/>
                </a:ext>
              </a:extLst>
            </p:cNvPr>
            <p:cNvSpPr/>
            <p:nvPr/>
          </p:nvSpPr>
          <p:spPr bwMode="auto">
            <a:xfrm>
              <a:off x="8282779" y="4977920"/>
              <a:ext cx="1305718" cy="423298"/>
            </a:xfrm>
            <a:prstGeom prst="rect">
              <a:avLst/>
            </a:prstGeom>
            <a:solidFill>
              <a:srgbClr val="243A5E"/>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Display</a:t>
              </a:r>
            </a:p>
          </p:txBody>
        </p:sp>
        <p:sp>
          <p:nvSpPr>
            <p:cNvPr id="27" name="Rectangle 26">
              <a:extLst>
                <a:ext uri="{FF2B5EF4-FFF2-40B4-BE49-F238E27FC236}">
                  <a16:creationId xmlns:a16="http://schemas.microsoft.com/office/drawing/2014/main" id="{B2EFED22-B1DC-43FB-9C77-BFFB3314B41E}"/>
                </a:ext>
              </a:extLst>
            </p:cNvPr>
            <p:cNvSpPr/>
            <p:nvPr/>
          </p:nvSpPr>
          <p:spPr bwMode="auto">
            <a:xfrm>
              <a:off x="6485730" y="2239352"/>
              <a:ext cx="1305718" cy="423298"/>
            </a:xfrm>
            <a:prstGeom prst="rect">
              <a:avLst/>
            </a:prstGeom>
            <a:solidFill>
              <a:srgbClr val="243A5E"/>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Store</a:t>
              </a:r>
            </a:p>
          </p:txBody>
        </p:sp>
        <p:sp>
          <p:nvSpPr>
            <p:cNvPr id="28" name="Rectangle 27">
              <a:extLst>
                <a:ext uri="{FF2B5EF4-FFF2-40B4-BE49-F238E27FC236}">
                  <a16:creationId xmlns:a16="http://schemas.microsoft.com/office/drawing/2014/main" id="{B19E2971-AFC8-42B9-A098-AD171F5F0F7D}"/>
                </a:ext>
              </a:extLst>
            </p:cNvPr>
            <p:cNvSpPr/>
            <p:nvPr/>
          </p:nvSpPr>
          <p:spPr bwMode="auto">
            <a:xfrm>
              <a:off x="8282779" y="2239352"/>
              <a:ext cx="1305718" cy="423298"/>
            </a:xfrm>
            <a:prstGeom prst="rect">
              <a:avLst/>
            </a:prstGeom>
            <a:solidFill>
              <a:srgbClr val="243A5E"/>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dirty="0">
                  <a:solidFill>
                    <a:schemeClr val="bg1"/>
                  </a:solidFill>
                  <a:ea typeface="Segoe UI" pitchFamily="34" charset="0"/>
                  <a:cs typeface="Segoe UI" pitchFamily="34" charset="0"/>
                </a:rPr>
                <a:t>Display</a:t>
              </a:r>
            </a:p>
          </p:txBody>
        </p:sp>
        <p:sp>
          <p:nvSpPr>
            <p:cNvPr id="29" name="Rectangle 28">
              <a:extLst>
                <a:ext uri="{FF2B5EF4-FFF2-40B4-BE49-F238E27FC236}">
                  <a16:creationId xmlns:a16="http://schemas.microsoft.com/office/drawing/2014/main" id="{1A78F105-0DA1-4C71-BCCD-C8E035F781C5}"/>
                </a:ext>
              </a:extLst>
            </p:cNvPr>
            <p:cNvSpPr/>
            <p:nvPr/>
          </p:nvSpPr>
          <p:spPr bwMode="auto">
            <a:xfrm>
              <a:off x="9991527" y="3070393"/>
              <a:ext cx="1305718" cy="423298"/>
            </a:xfrm>
            <a:prstGeom prst="rect">
              <a:avLst/>
            </a:prstGeom>
            <a:solidFill>
              <a:srgbClr val="243A5E"/>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Action</a:t>
              </a:r>
            </a:p>
          </p:txBody>
        </p:sp>
        <p:sp>
          <p:nvSpPr>
            <p:cNvPr id="31" name="Rectangle 30">
              <a:extLst>
                <a:ext uri="{FF2B5EF4-FFF2-40B4-BE49-F238E27FC236}">
                  <a16:creationId xmlns:a16="http://schemas.microsoft.com/office/drawing/2014/main" id="{372E4919-6319-410F-8DCF-21D4EBF28F64}"/>
                </a:ext>
              </a:extLst>
            </p:cNvPr>
            <p:cNvSpPr/>
            <p:nvPr/>
          </p:nvSpPr>
          <p:spPr bwMode="auto">
            <a:xfrm>
              <a:off x="9991527" y="4554961"/>
              <a:ext cx="1305718" cy="423298"/>
            </a:xfrm>
            <a:prstGeom prst="rect">
              <a:avLst/>
            </a:prstGeom>
            <a:solidFill>
              <a:srgbClr val="243A5E"/>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Action</a:t>
              </a:r>
            </a:p>
          </p:txBody>
        </p:sp>
        <p:cxnSp>
          <p:nvCxnSpPr>
            <p:cNvPr id="32" name="Straight Arrow Connector 31">
              <a:extLst>
                <a:ext uri="{FF2B5EF4-FFF2-40B4-BE49-F238E27FC236}">
                  <a16:creationId xmlns:a16="http://schemas.microsoft.com/office/drawing/2014/main" id="{CD3F6504-2FD8-46A2-8B25-2CC53AD60141}"/>
                </a:ext>
              </a:extLst>
            </p:cNvPr>
            <p:cNvCxnSpPr>
              <a:cxnSpLocks/>
              <a:stCxn id="14" idx="3"/>
              <a:endCxn id="16" idx="1"/>
            </p:cNvCxnSpPr>
            <p:nvPr/>
          </p:nvCxnSpPr>
          <p:spPr>
            <a:xfrm>
              <a:off x="2313187" y="3887335"/>
              <a:ext cx="1072635" cy="384"/>
            </a:xfrm>
            <a:prstGeom prst="straightConnector1">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F94BFF4-26A5-4608-BC7B-02D19344B342}"/>
                </a:ext>
              </a:extLst>
            </p:cNvPr>
            <p:cNvCxnSpPr>
              <a:cxnSpLocks/>
              <a:stCxn id="22" idx="1"/>
              <a:endCxn id="24" idx="1"/>
            </p:cNvCxnSpPr>
            <p:nvPr/>
          </p:nvCxnSpPr>
          <p:spPr>
            <a:xfrm rot="10800000" flipV="1">
              <a:off x="4912518" y="3236765"/>
              <a:ext cx="12700" cy="1645325"/>
            </a:xfrm>
            <a:prstGeom prst="bentConnector3">
              <a:avLst>
                <a:gd name="adj1" fmla="val 2760000"/>
              </a:avLst>
            </a:prstGeom>
            <a:ln w="19050">
              <a:solidFill>
                <a:schemeClr val="bg1">
                  <a:lumMod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5D35E8C-7A9F-4404-B2D4-701B42FDBA75}"/>
                </a:ext>
              </a:extLst>
            </p:cNvPr>
            <p:cNvCxnSpPr>
              <a:cxnSpLocks/>
              <a:endCxn id="23" idx="1"/>
            </p:cNvCxnSpPr>
            <p:nvPr/>
          </p:nvCxnSpPr>
          <p:spPr>
            <a:xfrm rot="5400000" flipH="1" flipV="1">
              <a:off x="4034266" y="2811337"/>
              <a:ext cx="1252081" cy="531413"/>
            </a:xfrm>
            <a:prstGeom prst="bentConnector2">
              <a:avLst/>
            </a:prstGeom>
            <a:ln w="19050">
              <a:solidFill>
                <a:schemeClr val="bg1">
                  <a:lumMod val="50000"/>
                </a:schemeClr>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2AAB00-50DF-4009-B341-369BFB42C931}"/>
                </a:ext>
              </a:extLst>
            </p:cNvPr>
            <p:cNvCxnSpPr>
              <a:cxnSpLocks/>
            </p:cNvCxnSpPr>
            <p:nvPr/>
          </p:nvCxnSpPr>
          <p:spPr>
            <a:xfrm>
              <a:off x="6218237" y="5036248"/>
              <a:ext cx="267493" cy="0"/>
            </a:xfrm>
            <a:prstGeom prst="straightConnector1">
              <a:avLst/>
            </a:prstGeom>
            <a:ln w="19050">
              <a:solidFill>
                <a:schemeClr val="bg1">
                  <a:lumMod val="50000"/>
                </a:schemeClr>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0817591-4EDE-47FF-8310-4325C9DE8CE5}"/>
                </a:ext>
              </a:extLst>
            </p:cNvPr>
            <p:cNvCxnSpPr>
              <a:cxnSpLocks/>
              <a:endCxn id="31" idx="1"/>
            </p:cNvCxnSpPr>
            <p:nvPr/>
          </p:nvCxnSpPr>
          <p:spPr>
            <a:xfrm>
              <a:off x="6218237" y="4766610"/>
              <a:ext cx="3773290" cy="0"/>
            </a:xfrm>
            <a:prstGeom prst="straightConnector1">
              <a:avLst/>
            </a:prstGeom>
            <a:ln w="19050">
              <a:solidFill>
                <a:schemeClr val="bg1">
                  <a:lumMod val="50000"/>
                </a:schemeClr>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30672AC-860E-44EE-B1B1-576EECB5FCA7}"/>
                </a:ext>
              </a:extLst>
            </p:cNvPr>
            <p:cNvCxnSpPr>
              <a:cxnSpLocks/>
              <a:endCxn id="29" idx="1"/>
            </p:cNvCxnSpPr>
            <p:nvPr/>
          </p:nvCxnSpPr>
          <p:spPr>
            <a:xfrm flipV="1">
              <a:off x="6218237" y="3282043"/>
              <a:ext cx="3773290" cy="13770"/>
            </a:xfrm>
            <a:prstGeom prst="straightConnector1">
              <a:avLst/>
            </a:prstGeom>
            <a:ln w="19050">
              <a:solidFill>
                <a:schemeClr val="bg1">
                  <a:lumMod val="50000"/>
                </a:schemeClr>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1D4B36B-6DE7-40D7-B730-BFBE4A4FD9D6}"/>
                </a:ext>
              </a:extLst>
            </p:cNvPr>
            <p:cNvCxnSpPr>
              <a:cxnSpLocks/>
              <a:endCxn id="27" idx="1"/>
            </p:cNvCxnSpPr>
            <p:nvPr/>
          </p:nvCxnSpPr>
          <p:spPr>
            <a:xfrm>
              <a:off x="6231731" y="2451000"/>
              <a:ext cx="253999" cy="1"/>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0468332-0C66-48C3-B77C-B8D2F5BD9F10}"/>
                </a:ext>
              </a:extLst>
            </p:cNvPr>
            <p:cNvCxnSpPr>
              <a:cxnSpLocks/>
              <a:stCxn id="27" idx="3"/>
              <a:endCxn id="28" idx="1"/>
            </p:cNvCxnSpPr>
            <p:nvPr/>
          </p:nvCxnSpPr>
          <p:spPr>
            <a:xfrm>
              <a:off x="7791448" y="2451001"/>
              <a:ext cx="491331" cy="0"/>
            </a:xfrm>
            <a:prstGeom prst="straightConnector1">
              <a:avLst/>
            </a:prstGeom>
            <a:ln w="19050">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BA1E518-6E18-4147-8759-C42EAF850F65}"/>
                </a:ext>
              </a:extLst>
            </p:cNvPr>
            <p:cNvCxnSpPr>
              <a:cxnSpLocks/>
              <a:stCxn id="25" idx="3"/>
              <a:endCxn id="26" idx="1"/>
            </p:cNvCxnSpPr>
            <p:nvPr/>
          </p:nvCxnSpPr>
          <p:spPr>
            <a:xfrm>
              <a:off x="7791448" y="5189569"/>
              <a:ext cx="491331" cy="0"/>
            </a:xfrm>
            <a:prstGeom prst="straightConnector1">
              <a:avLst/>
            </a:prstGeom>
            <a:ln w="19050">
              <a:solidFill>
                <a:schemeClr val="bg1">
                  <a:lumMod val="50000"/>
                </a:schemeClr>
              </a:solidFill>
              <a:headEnd type="none" w="lg" len="lg"/>
              <a:tailEnd type="triangle" w="lg" len="med"/>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A777A22-828C-4ED5-8F00-2E11055EC59D}"/>
                </a:ext>
              </a:extLst>
            </p:cNvPr>
            <p:cNvGrpSpPr/>
            <p:nvPr/>
          </p:nvGrpSpPr>
          <p:grpSpPr>
            <a:xfrm>
              <a:off x="6446399" y="5671464"/>
              <a:ext cx="576072" cy="576840"/>
              <a:chOff x="6445774" y="5671464"/>
              <a:chExt cx="585216" cy="576840"/>
            </a:xfrm>
          </p:grpSpPr>
          <p:sp>
            <p:nvSpPr>
              <p:cNvPr id="73" name="Oval 72">
                <a:extLst>
                  <a:ext uri="{FF2B5EF4-FFF2-40B4-BE49-F238E27FC236}">
                    <a16:creationId xmlns:a16="http://schemas.microsoft.com/office/drawing/2014/main" id="{592C49CF-B983-4ED1-AC92-1D934243A8C9}"/>
                  </a:ext>
                </a:extLst>
              </p:cNvPr>
              <p:cNvSpPr/>
              <p:nvPr/>
            </p:nvSpPr>
            <p:spPr bwMode="auto">
              <a:xfrm>
                <a:off x="6445774" y="5671464"/>
                <a:ext cx="585216" cy="57684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8" name="Picture 77" descr="Icon of a bulb">
                <a:extLst>
                  <a:ext uri="{FF2B5EF4-FFF2-40B4-BE49-F238E27FC236}">
                    <a16:creationId xmlns:a16="http://schemas.microsoft.com/office/drawing/2014/main" id="{4AAF0608-FDEE-4177-B082-B22F873E4A6D}"/>
                  </a:ext>
                </a:extLst>
              </p:cNvPr>
              <p:cNvPicPr>
                <a:picLocks noChangeAspect="1"/>
              </p:cNvPicPr>
              <p:nvPr/>
            </p:nvPicPr>
            <p:blipFill>
              <a:blip r:embed="rId3"/>
              <a:stretch>
                <a:fillRect/>
              </a:stretch>
            </p:blipFill>
            <p:spPr>
              <a:xfrm>
                <a:off x="6598061" y="5767519"/>
                <a:ext cx="280640" cy="384729"/>
              </a:xfrm>
              <a:prstGeom prst="rect">
                <a:avLst/>
              </a:prstGeom>
            </p:spPr>
          </p:pic>
        </p:grpSp>
        <p:sp>
          <p:nvSpPr>
            <p:cNvPr id="15" name="Rectangle 14">
              <a:extLst>
                <a:ext uri="{FF2B5EF4-FFF2-40B4-BE49-F238E27FC236}">
                  <a16:creationId xmlns:a16="http://schemas.microsoft.com/office/drawing/2014/main" id="{D65E6AB6-FB42-414F-9029-3254D61F8BB2}"/>
                </a:ext>
              </a:extLst>
            </p:cNvPr>
            <p:cNvSpPr/>
            <p:nvPr/>
          </p:nvSpPr>
          <p:spPr bwMode="auto">
            <a:xfrm>
              <a:off x="1059260" y="3448415"/>
              <a:ext cx="1188244" cy="746400"/>
            </a:xfrm>
            <a:prstGeom prst="rect">
              <a:avLst/>
            </a:prstGeom>
            <a:solidFill>
              <a:srgbClr val="243A5E"/>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IoT Devices</a:t>
              </a:r>
            </a:p>
          </p:txBody>
        </p:sp>
        <p:sp>
          <p:nvSpPr>
            <p:cNvPr id="16" name="Rectangle 15">
              <a:extLst>
                <a:ext uri="{FF2B5EF4-FFF2-40B4-BE49-F238E27FC236}">
                  <a16:creationId xmlns:a16="http://schemas.microsoft.com/office/drawing/2014/main" id="{4826A4C9-74AA-4CDE-A59B-9B1C9C47365B}"/>
                </a:ext>
              </a:extLst>
            </p:cNvPr>
            <p:cNvSpPr/>
            <p:nvPr/>
          </p:nvSpPr>
          <p:spPr bwMode="auto">
            <a:xfrm>
              <a:off x="3385822" y="3491433"/>
              <a:ext cx="1427478" cy="792573"/>
            </a:xfrm>
            <a:prstGeom prst="rect">
              <a:avLst/>
            </a:prstGeom>
            <a:solidFill>
              <a:srgbClr val="243A5E"/>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372">
                  <a:solidFill>
                    <a:schemeClr val="bg1"/>
                  </a:solidFill>
                  <a:ea typeface="Segoe UI" pitchFamily="34" charset="0"/>
                  <a:cs typeface="Segoe UI" pitchFamily="34" charset="0"/>
                </a:rPr>
                <a:t>Cloud Gateway</a:t>
              </a:r>
              <a:br>
                <a:rPr lang="en-US" sz="1372">
                  <a:solidFill>
                    <a:schemeClr val="bg1"/>
                  </a:solidFill>
                  <a:ea typeface="Segoe UI" pitchFamily="34" charset="0"/>
                  <a:cs typeface="Segoe UI" pitchFamily="34" charset="0"/>
                </a:rPr>
              </a:br>
              <a:r>
                <a:rPr lang="en-US" sz="1372">
                  <a:solidFill>
                    <a:schemeClr val="bg1"/>
                  </a:solidFill>
                  <a:ea typeface="Segoe UI" pitchFamily="34" charset="0"/>
                  <a:cs typeface="Segoe UI" pitchFamily="34" charset="0"/>
                </a:rPr>
                <a:t>(IoT Hub)</a:t>
              </a:r>
            </a:p>
          </p:txBody>
        </p:sp>
        <p:sp>
          <p:nvSpPr>
            <p:cNvPr id="99" name="TextBox 98">
              <a:extLst>
                <a:ext uri="{FF2B5EF4-FFF2-40B4-BE49-F238E27FC236}">
                  <a16:creationId xmlns:a16="http://schemas.microsoft.com/office/drawing/2014/main" id="{C3EF429C-AD01-410D-838D-390F5CCB5F3D}"/>
                </a:ext>
              </a:extLst>
            </p:cNvPr>
            <p:cNvSpPr txBox="1"/>
            <p:nvPr/>
          </p:nvSpPr>
          <p:spPr>
            <a:xfrm>
              <a:off x="1677091" y="6334595"/>
              <a:ext cx="670055" cy="193899"/>
            </a:xfrm>
            <a:prstGeom prst="rect">
              <a:avLst/>
            </a:prstGeom>
            <a:noFill/>
          </p:spPr>
          <p:txBody>
            <a:bodyPr wrap="square" lIns="0" tIns="0" rIns="0" bIns="0" rtlCol="0">
              <a:spAutoFit/>
            </a:bodyPr>
            <a:lstStyle/>
            <a:p>
              <a:pPr algn="ctr">
                <a:lnSpc>
                  <a:spcPct val="90000"/>
                </a:lnSpc>
                <a:spcAft>
                  <a:spcPts val="588"/>
                </a:spcAft>
              </a:pPr>
              <a:r>
                <a:rPr lang="en-US" sz="1372" dirty="0"/>
                <a:t>Things</a:t>
              </a:r>
            </a:p>
          </p:txBody>
        </p:sp>
        <p:sp>
          <p:nvSpPr>
            <p:cNvPr id="100" name="TextBox 99">
              <a:extLst>
                <a:ext uri="{FF2B5EF4-FFF2-40B4-BE49-F238E27FC236}">
                  <a16:creationId xmlns:a16="http://schemas.microsoft.com/office/drawing/2014/main" id="{41E42D42-B7F5-42FF-8072-5583146AE14B}"/>
                </a:ext>
              </a:extLst>
            </p:cNvPr>
            <p:cNvSpPr txBox="1"/>
            <p:nvPr/>
          </p:nvSpPr>
          <p:spPr>
            <a:xfrm>
              <a:off x="6307421" y="6334595"/>
              <a:ext cx="808308" cy="193899"/>
            </a:xfrm>
            <a:prstGeom prst="rect">
              <a:avLst/>
            </a:prstGeom>
            <a:noFill/>
          </p:spPr>
          <p:txBody>
            <a:bodyPr wrap="square" lIns="0" tIns="0" rIns="0" bIns="0" rtlCol="0">
              <a:spAutoFit/>
            </a:bodyPr>
            <a:lstStyle/>
            <a:p>
              <a:pPr algn="ctr">
                <a:lnSpc>
                  <a:spcPct val="90000"/>
                </a:lnSpc>
                <a:spcAft>
                  <a:spcPts val="588"/>
                </a:spcAft>
              </a:pPr>
              <a:r>
                <a:rPr lang="en-US" sz="1372" dirty="0"/>
                <a:t>Insights</a:t>
              </a:r>
            </a:p>
          </p:txBody>
        </p:sp>
        <p:sp>
          <p:nvSpPr>
            <p:cNvPr id="101" name="TextBox 100">
              <a:extLst>
                <a:ext uri="{FF2B5EF4-FFF2-40B4-BE49-F238E27FC236}">
                  <a16:creationId xmlns:a16="http://schemas.microsoft.com/office/drawing/2014/main" id="{C0E5AD6E-C0A4-4982-A592-4CF3BA00E566}"/>
                </a:ext>
              </a:extLst>
            </p:cNvPr>
            <p:cNvSpPr txBox="1"/>
            <p:nvPr/>
          </p:nvSpPr>
          <p:spPr>
            <a:xfrm>
              <a:off x="10241976" y="6334595"/>
              <a:ext cx="808308" cy="193899"/>
            </a:xfrm>
            <a:prstGeom prst="rect">
              <a:avLst/>
            </a:prstGeom>
            <a:noFill/>
          </p:spPr>
          <p:txBody>
            <a:bodyPr wrap="square" lIns="0" tIns="0" rIns="0" bIns="0" rtlCol="0">
              <a:spAutoFit/>
            </a:bodyPr>
            <a:lstStyle/>
            <a:p>
              <a:pPr algn="ctr">
                <a:lnSpc>
                  <a:spcPct val="90000"/>
                </a:lnSpc>
                <a:spcAft>
                  <a:spcPts val="588"/>
                </a:spcAft>
              </a:pPr>
              <a:r>
                <a:rPr lang="en-US" sz="1372" dirty="0"/>
                <a:t>Actions</a:t>
              </a:r>
            </a:p>
          </p:txBody>
        </p:sp>
        <p:grpSp>
          <p:nvGrpSpPr>
            <p:cNvPr id="19" name="Group 18">
              <a:extLst>
                <a:ext uri="{FF2B5EF4-FFF2-40B4-BE49-F238E27FC236}">
                  <a16:creationId xmlns:a16="http://schemas.microsoft.com/office/drawing/2014/main" id="{7FE2C7C0-C76A-489E-A168-BF1FB7B7E235}"/>
                </a:ext>
              </a:extLst>
            </p:cNvPr>
            <p:cNvGrpSpPr/>
            <p:nvPr/>
          </p:nvGrpSpPr>
          <p:grpSpPr>
            <a:xfrm>
              <a:off x="10376382" y="5671464"/>
              <a:ext cx="576072" cy="576840"/>
              <a:chOff x="10376382" y="5671464"/>
              <a:chExt cx="585216" cy="576840"/>
            </a:xfrm>
          </p:grpSpPr>
          <p:sp>
            <p:nvSpPr>
              <p:cNvPr id="76" name="Oval 75">
                <a:extLst>
                  <a:ext uri="{FF2B5EF4-FFF2-40B4-BE49-F238E27FC236}">
                    <a16:creationId xmlns:a16="http://schemas.microsoft.com/office/drawing/2014/main" id="{7D0E99DE-E980-4647-BB09-030E15AA4389}"/>
                  </a:ext>
                </a:extLst>
              </p:cNvPr>
              <p:cNvSpPr/>
              <p:nvPr/>
            </p:nvSpPr>
            <p:spPr bwMode="auto">
              <a:xfrm>
                <a:off x="10376382" y="5671464"/>
                <a:ext cx="585216" cy="57684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Icon of a lightning bolt symbol inside a circle">
                <a:extLst>
                  <a:ext uri="{FF2B5EF4-FFF2-40B4-BE49-F238E27FC236}">
                    <a16:creationId xmlns:a16="http://schemas.microsoft.com/office/drawing/2014/main" id="{650770AB-E883-4A6E-B15E-C653D1E84A9A}"/>
                  </a:ext>
                </a:extLst>
              </p:cNvPr>
              <p:cNvPicPr>
                <a:picLocks noChangeAspect="1"/>
              </p:cNvPicPr>
              <p:nvPr/>
            </p:nvPicPr>
            <p:blipFill>
              <a:blip r:embed="rId4">
                <a:clrChange>
                  <a:clrFrom>
                    <a:srgbClr val="FFFFFF"/>
                  </a:clrFrom>
                  <a:clrTo>
                    <a:srgbClr val="FFFFFF">
                      <a:alpha val="0"/>
                    </a:srgbClr>
                  </a:clrTo>
                </a:clrChange>
              </a:blip>
              <a:srcRect/>
              <a:stretch/>
            </p:blipFill>
            <p:spPr>
              <a:xfrm>
                <a:off x="10466780" y="5760568"/>
                <a:ext cx="404420" cy="398631"/>
              </a:xfrm>
              <a:prstGeom prst="rect">
                <a:avLst/>
              </a:prstGeom>
            </p:spPr>
          </p:pic>
        </p:grpSp>
        <p:grpSp>
          <p:nvGrpSpPr>
            <p:cNvPr id="13" name="Group 12">
              <a:extLst>
                <a:ext uri="{FF2B5EF4-FFF2-40B4-BE49-F238E27FC236}">
                  <a16:creationId xmlns:a16="http://schemas.microsoft.com/office/drawing/2014/main" id="{07CFFC7B-36C0-4E04-A8ED-4099B1C8294A}"/>
                </a:ext>
              </a:extLst>
            </p:cNvPr>
            <p:cNvGrpSpPr/>
            <p:nvPr/>
          </p:nvGrpSpPr>
          <p:grpSpPr>
            <a:xfrm>
              <a:off x="1746942" y="5671464"/>
              <a:ext cx="576072" cy="576840"/>
              <a:chOff x="1742370" y="5671464"/>
              <a:chExt cx="585216" cy="576840"/>
            </a:xfrm>
          </p:grpSpPr>
          <p:sp>
            <p:nvSpPr>
              <p:cNvPr id="68" name="Oval 67">
                <a:extLst>
                  <a:ext uri="{FF2B5EF4-FFF2-40B4-BE49-F238E27FC236}">
                    <a16:creationId xmlns:a16="http://schemas.microsoft.com/office/drawing/2014/main" id="{0DEFFA0D-DFB9-4CBB-B6FE-4DFD0DB71C94}"/>
                  </a:ext>
                </a:extLst>
              </p:cNvPr>
              <p:cNvSpPr/>
              <p:nvPr/>
            </p:nvSpPr>
            <p:spPr bwMode="auto">
              <a:xfrm>
                <a:off x="1742370" y="5671464"/>
                <a:ext cx="585216" cy="57684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descr="Icon of a series of circles arranged in a circular pattern">
                <a:extLst>
                  <a:ext uri="{FF2B5EF4-FFF2-40B4-BE49-F238E27FC236}">
                    <a16:creationId xmlns:a16="http://schemas.microsoft.com/office/drawing/2014/main" id="{A57D77F3-ED2A-456A-8732-AAE2C709CD25}"/>
                  </a:ext>
                </a:extLst>
              </p:cNvPr>
              <p:cNvPicPr>
                <a:picLocks noChangeAspect="1"/>
              </p:cNvPicPr>
              <p:nvPr/>
            </p:nvPicPr>
            <p:blipFill>
              <a:blip r:embed="rId5"/>
              <a:stretch>
                <a:fillRect/>
              </a:stretch>
            </p:blipFill>
            <p:spPr>
              <a:xfrm>
                <a:off x="1853209" y="5780716"/>
                <a:ext cx="363538" cy="358335"/>
              </a:xfrm>
              <a:prstGeom prst="rect">
                <a:avLst/>
              </a:prstGeom>
            </p:spPr>
          </p:pic>
        </p:grpSp>
      </p:grpSp>
    </p:spTree>
    <p:extLst>
      <p:ext uri="{BB962C8B-B14F-4D97-AF65-F5344CB8AC3E}">
        <p14:creationId xmlns:p14="http://schemas.microsoft.com/office/powerpoint/2010/main" val="128404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Common storage options for Azure IoT solutions</a:t>
            </a:r>
          </a:p>
        </p:txBody>
      </p:sp>
      <p:pic>
        <p:nvPicPr>
          <p:cNvPr id="13" name="Picture 12" descr="Icon of a matrix of nine circles connected to each other by lines">
            <a:extLst>
              <a:ext uri="{FF2B5EF4-FFF2-40B4-BE49-F238E27FC236}">
                <a16:creationId xmlns:a16="http://schemas.microsoft.com/office/drawing/2014/main" id="{293DFF14-C6B6-4C17-8FC6-830D60F784DC}"/>
              </a:ext>
            </a:extLst>
          </p:cNvPr>
          <p:cNvPicPr>
            <a:picLocks/>
          </p:cNvPicPr>
          <p:nvPr/>
        </p:nvPicPr>
        <p:blipFill>
          <a:blip r:embed="rId3"/>
          <a:stretch>
            <a:fillRect/>
          </a:stretch>
        </p:blipFill>
        <p:spPr>
          <a:xfrm>
            <a:off x="426425" y="1174804"/>
            <a:ext cx="1029394" cy="1029394"/>
          </a:xfrm>
          <a:prstGeom prst="rect">
            <a:avLst/>
          </a:prstGeom>
        </p:spPr>
      </p:pic>
      <p:sp>
        <p:nvSpPr>
          <p:cNvPr id="35" name="Rectangle 34">
            <a:extLst>
              <a:ext uri="{FF2B5EF4-FFF2-40B4-BE49-F238E27FC236}">
                <a16:creationId xmlns:a16="http://schemas.microsoft.com/office/drawing/2014/main" id="{C7140D02-C0B8-41FB-81AB-135C780843AF}"/>
              </a:ext>
            </a:extLst>
          </p:cNvPr>
          <p:cNvSpPr/>
          <p:nvPr/>
        </p:nvSpPr>
        <p:spPr bwMode="auto">
          <a:xfrm>
            <a:off x="1655897" y="1508465"/>
            <a:ext cx="10106567" cy="362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IE" sz="2353">
                <a:solidFill>
                  <a:schemeClr val="tx1"/>
                </a:solidFill>
              </a:rPr>
              <a:t>Azure Storage Accounts</a:t>
            </a:r>
          </a:p>
        </p:txBody>
      </p:sp>
      <p:cxnSp>
        <p:nvCxnSpPr>
          <p:cNvPr id="36" name="Straight Connector 35">
            <a:extLst>
              <a:ext uri="{FF2B5EF4-FFF2-40B4-BE49-F238E27FC236}">
                <a16:creationId xmlns:a16="http://schemas.microsoft.com/office/drawing/2014/main" id="{F48746E5-0658-4D4B-B109-12C37C9F1D77}"/>
              </a:ext>
              <a:ext uri="{C183D7F6-B498-43B3-948B-1728B52AA6E4}">
                <adec:decorative xmlns:adec="http://schemas.microsoft.com/office/drawing/2017/decorative" val="1"/>
              </a:ext>
            </a:extLst>
          </p:cNvPr>
          <p:cNvCxnSpPr>
            <a:cxnSpLocks/>
          </p:cNvCxnSpPr>
          <p:nvPr/>
        </p:nvCxnSpPr>
        <p:spPr>
          <a:xfrm>
            <a:off x="1655897" y="2389591"/>
            <a:ext cx="10106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descr="Icon of a building with cloud on top">
            <a:extLst>
              <a:ext uri="{FF2B5EF4-FFF2-40B4-BE49-F238E27FC236}">
                <a16:creationId xmlns:a16="http://schemas.microsoft.com/office/drawing/2014/main" id="{EE309F0F-518E-4F22-AD12-71A171F360A6}"/>
              </a:ext>
            </a:extLst>
          </p:cNvPr>
          <p:cNvPicPr>
            <a:picLocks/>
          </p:cNvPicPr>
          <p:nvPr/>
        </p:nvPicPr>
        <p:blipFill>
          <a:blip r:embed="rId4"/>
          <a:stretch>
            <a:fillRect/>
          </a:stretch>
        </p:blipFill>
        <p:spPr>
          <a:xfrm>
            <a:off x="426425" y="2574985"/>
            <a:ext cx="1029394" cy="1029394"/>
          </a:xfrm>
          <a:prstGeom prst="rect">
            <a:avLst/>
          </a:prstGeom>
        </p:spPr>
      </p:pic>
      <p:sp>
        <p:nvSpPr>
          <p:cNvPr id="38" name="Rectangle 37">
            <a:extLst>
              <a:ext uri="{FF2B5EF4-FFF2-40B4-BE49-F238E27FC236}">
                <a16:creationId xmlns:a16="http://schemas.microsoft.com/office/drawing/2014/main" id="{B81CE665-3796-49AC-9337-8655CF109BDB}"/>
              </a:ext>
            </a:extLst>
          </p:cNvPr>
          <p:cNvSpPr/>
          <p:nvPr/>
        </p:nvSpPr>
        <p:spPr bwMode="auto">
          <a:xfrm>
            <a:off x="1655897" y="2908646"/>
            <a:ext cx="10106567" cy="362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IE" sz="2353">
                <a:solidFill>
                  <a:schemeClr val="tx1"/>
                </a:solidFill>
              </a:rPr>
              <a:t>Azure Data Lake Gen2</a:t>
            </a:r>
          </a:p>
        </p:txBody>
      </p:sp>
      <p:cxnSp>
        <p:nvCxnSpPr>
          <p:cNvPr id="39" name="Straight Connector 38">
            <a:extLst>
              <a:ext uri="{FF2B5EF4-FFF2-40B4-BE49-F238E27FC236}">
                <a16:creationId xmlns:a16="http://schemas.microsoft.com/office/drawing/2014/main" id="{531CFB6A-EA85-4BA6-BE0C-50F06CEA55E1}"/>
              </a:ext>
              <a:ext uri="{C183D7F6-B498-43B3-948B-1728B52AA6E4}">
                <adec:decorative xmlns:adec="http://schemas.microsoft.com/office/drawing/2017/decorative" val="1"/>
              </a:ext>
            </a:extLst>
          </p:cNvPr>
          <p:cNvCxnSpPr>
            <a:cxnSpLocks/>
          </p:cNvCxnSpPr>
          <p:nvPr/>
        </p:nvCxnSpPr>
        <p:spPr>
          <a:xfrm>
            <a:off x="1655897" y="3791659"/>
            <a:ext cx="10106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 name="Picture 8" descr="Icon of a server with cloud in the middle">
            <a:extLst>
              <a:ext uri="{FF2B5EF4-FFF2-40B4-BE49-F238E27FC236}">
                <a16:creationId xmlns:a16="http://schemas.microsoft.com/office/drawing/2014/main" id="{0CDB05C2-BD67-43B8-9208-211E73985F78}"/>
              </a:ext>
            </a:extLst>
          </p:cNvPr>
          <p:cNvPicPr>
            <a:picLocks/>
          </p:cNvPicPr>
          <p:nvPr/>
        </p:nvPicPr>
        <p:blipFill>
          <a:blip r:embed="rId5"/>
          <a:stretch>
            <a:fillRect/>
          </a:stretch>
        </p:blipFill>
        <p:spPr>
          <a:xfrm>
            <a:off x="426425" y="3978939"/>
            <a:ext cx="1029394" cy="1029394"/>
          </a:xfrm>
          <a:prstGeom prst="rect">
            <a:avLst/>
          </a:prstGeom>
        </p:spPr>
      </p:pic>
      <p:sp>
        <p:nvSpPr>
          <p:cNvPr id="41" name="Rectangle 40">
            <a:extLst>
              <a:ext uri="{FF2B5EF4-FFF2-40B4-BE49-F238E27FC236}">
                <a16:creationId xmlns:a16="http://schemas.microsoft.com/office/drawing/2014/main" id="{46BA8B57-252F-4FA0-B6E6-EA82D6BD58A8}"/>
              </a:ext>
            </a:extLst>
          </p:cNvPr>
          <p:cNvSpPr/>
          <p:nvPr/>
        </p:nvSpPr>
        <p:spPr bwMode="auto">
          <a:xfrm>
            <a:off x="1655897" y="4312600"/>
            <a:ext cx="10106567" cy="362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IE" sz="2353">
                <a:solidFill>
                  <a:schemeClr val="tx1"/>
                </a:solidFill>
              </a:rPr>
              <a:t>Azure Cosmos DB</a:t>
            </a:r>
          </a:p>
        </p:txBody>
      </p:sp>
      <p:cxnSp>
        <p:nvCxnSpPr>
          <p:cNvPr id="61" name="Straight Connector 60">
            <a:extLst>
              <a:ext uri="{FF2B5EF4-FFF2-40B4-BE49-F238E27FC236}">
                <a16:creationId xmlns:a16="http://schemas.microsoft.com/office/drawing/2014/main" id="{0B250B14-3ABC-4BC4-9343-CC8FCA9805B9}"/>
              </a:ext>
              <a:ext uri="{C183D7F6-B498-43B3-948B-1728B52AA6E4}">
                <adec:decorative xmlns:adec="http://schemas.microsoft.com/office/drawing/2017/decorative" val="1"/>
              </a:ext>
            </a:extLst>
          </p:cNvPr>
          <p:cNvCxnSpPr>
            <a:cxnSpLocks/>
          </p:cNvCxnSpPr>
          <p:nvPr/>
        </p:nvCxnSpPr>
        <p:spPr>
          <a:xfrm>
            <a:off x="1655897" y="5195022"/>
            <a:ext cx="10106567"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Icon of a webpage showing a product symbol">
            <a:extLst>
              <a:ext uri="{FF2B5EF4-FFF2-40B4-BE49-F238E27FC236}">
                <a16:creationId xmlns:a16="http://schemas.microsoft.com/office/drawing/2014/main" id="{97281ACD-3BF6-4A94-80A1-32672B0DC8A0}"/>
              </a:ext>
            </a:extLst>
          </p:cNvPr>
          <p:cNvPicPr>
            <a:picLocks/>
          </p:cNvPicPr>
          <p:nvPr/>
        </p:nvPicPr>
        <p:blipFill>
          <a:blip r:embed="rId6"/>
          <a:stretch>
            <a:fillRect/>
          </a:stretch>
        </p:blipFill>
        <p:spPr>
          <a:xfrm>
            <a:off x="471558" y="5381710"/>
            <a:ext cx="1029394" cy="1029394"/>
          </a:xfrm>
          <a:prstGeom prst="rect">
            <a:avLst/>
          </a:prstGeom>
        </p:spPr>
      </p:pic>
      <p:sp>
        <p:nvSpPr>
          <p:cNvPr id="63" name="Rectangle 62">
            <a:extLst>
              <a:ext uri="{FF2B5EF4-FFF2-40B4-BE49-F238E27FC236}">
                <a16:creationId xmlns:a16="http://schemas.microsoft.com/office/drawing/2014/main" id="{9230C028-F1F4-48EF-BC4F-3EBBBC6BCDAB}"/>
              </a:ext>
            </a:extLst>
          </p:cNvPr>
          <p:cNvSpPr/>
          <p:nvPr/>
        </p:nvSpPr>
        <p:spPr bwMode="auto">
          <a:xfrm>
            <a:off x="1655897" y="5715371"/>
            <a:ext cx="10106567" cy="362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IE" sz="2353">
                <a:solidFill>
                  <a:schemeClr val="tx1"/>
                </a:solidFill>
              </a:rPr>
              <a:t>Azure SQL Database</a:t>
            </a:r>
          </a:p>
        </p:txBody>
      </p:sp>
    </p:spTree>
    <p:extLst>
      <p:ext uri="{BB962C8B-B14F-4D97-AF65-F5344CB8AC3E}">
        <p14:creationId xmlns:p14="http://schemas.microsoft.com/office/powerpoint/2010/main" val="4078947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500"/>
                                        <p:tgtEl>
                                          <p:spTgt spid="39"/>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10"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8" grpId="0"/>
      <p:bldP spid="41" grpId="0"/>
      <p:bldP spid="6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storage accounts</a:t>
            </a:r>
          </a:p>
        </p:txBody>
      </p:sp>
      <p:pic>
        <p:nvPicPr>
          <p:cNvPr id="6" name="Picture 5" descr="Icon of a webpage showing a product symbol">
            <a:extLst>
              <a:ext uri="{FF2B5EF4-FFF2-40B4-BE49-F238E27FC236}">
                <a16:creationId xmlns:a16="http://schemas.microsoft.com/office/drawing/2014/main" id="{A78AE77A-8C5E-418E-8B94-4371C83200BA}"/>
              </a:ext>
            </a:extLst>
          </p:cNvPr>
          <p:cNvPicPr>
            <a:picLocks/>
          </p:cNvPicPr>
          <p:nvPr/>
        </p:nvPicPr>
        <p:blipFill>
          <a:blip r:embed="rId3"/>
          <a:stretch>
            <a:fillRect/>
          </a:stretch>
        </p:blipFill>
        <p:spPr>
          <a:xfrm>
            <a:off x="426423" y="1425802"/>
            <a:ext cx="932282" cy="932282"/>
          </a:xfrm>
          <a:prstGeom prst="rect">
            <a:avLst/>
          </a:prstGeom>
        </p:spPr>
      </p:pic>
      <p:sp>
        <p:nvSpPr>
          <p:cNvPr id="31" name="Rectangle 30">
            <a:extLst>
              <a:ext uri="{FF2B5EF4-FFF2-40B4-BE49-F238E27FC236}">
                <a16:creationId xmlns:a16="http://schemas.microsoft.com/office/drawing/2014/main" id="{FD9E89BA-7696-4117-A50C-80CCFBC4B163}"/>
              </a:ext>
            </a:extLst>
          </p:cNvPr>
          <p:cNvSpPr/>
          <p:nvPr/>
        </p:nvSpPr>
        <p:spPr bwMode="auto">
          <a:xfrm>
            <a:off x="1631494" y="1425803"/>
            <a:ext cx="10129600" cy="1832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IE" sz="2353">
                <a:solidFill>
                  <a:schemeClr val="tx1"/>
                </a:solidFill>
                <a:latin typeface="+mj-lt"/>
              </a:rPr>
              <a:t>Storage services:</a:t>
            </a:r>
          </a:p>
          <a:p>
            <a:pPr marL="0" lvl="1">
              <a:spcBef>
                <a:spcPts val="294"/>
              </a:spcBef>
            </a:pPr>
            <a:r>
              <a:rPr lang="en-IE" sz="1961">
                <a:solidFill>
                  <a:schemeClr val="tx1"/>
                </a:solidFill>
              </a:rPr>
              <a:t>Blob</a:t>
            </a:r>
          </a:p>
          <a:p>
            <a:pPr marL="0" lvl="1">
              <a:spcBef>
                <a:spcPts val="588"/>
              </a:spcBef>
            </a:pPr>
            <a:r>
              <a:rPr lang="en-IE" sz="1961">
                <a:solidFill>
                  <a:schemeClr val="tx1"/>
                </a:solidFill>
              </a:rPr>
              <a:t>Files</a:t>
            </a:r>
          </a:p>
          <a:p>
            <a:pPr marL="0" lvl="1">
              <a:spcBef>
                <a:spcPts val="588"/>
              </a:spcBef>
            </a:pPr>
            <a:r>
              <a:rPr lang="en-IE" sz="1961">
                <a:solidFill>
                  <a:schemeClr val="tx1"/>
                </a:solidFill>
              </a:rPr>
              <a:t>Queues</a:t>
            </a:r>
          </a:p>
          <a:p>
            <a:pPr marL="0" lvl="1">
              <a:spcBef>
                <a:spcPts val="588"/>
              </a:spcBef>
            </a:pPr>
            <a:r>
              <a:rPr lang="en-IE" sz="1961">
                <a:solidFill>
                  <a:schemeClr val="tx1"/>
                </a:solidFill>
              </a:rPr>
              <a:t>Tables</a:t>
            </a:r>
            <a:endParaRPr lang="en-US" sz="1961">
              <a:solidFill>
                <a:schemeClr val="tx1"/>
              </a:solidFill>
            </a:endParaRPr>
          </a:p>
        </p:txBody>
      </p:sp>
      <p:cxnSp>
        <p:nvCxnSpPr>
          <p:cNvPr id="34" name="Straight Connector 33">
            <a:extLst>
              <a:ext uri="{FF2B5EF4-FFF2-40B4-BE49-F238E27FC236}">
                <a16:creationId xmlns:a16="http://schemas.microsoft.com/office/drawing/2014/main" id="{A14AE7FE-9AE1-438C-BC8B-BB51B1AC5946}"/>
              </a:ext>
              <a:ext uri="{C183D7F6-B498-43B3-948B-1728B52AA6E4}">
                <adec:decorative xmlns:adec="http://schemas.microsoft.com/office/drawing/2017/decorative" val="1"/>
              </a:ext>
            </a:extLst>
          </p:cNvPr>
          <p:cNvCxnSpPr>
            <a:cxnSpLocks/>
          </p:cNvCxnSpPr>
          <p:nvPr/>
        </p:nvCxnSpPr>
        <p:spPr>
          <a:xfrm>
            <a:off x="1631494" y="3502705"/>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a screen with square, isosceles triangle and circle shapes in it">
            <a:extLst>
              <a:ext uri="{FF2B5EF4-FFF2-40B4-BE49-F238E27FC236}">
                <a16:creationId xmlns:a16="http://schemas.microsoft.com/office/drawing/2014/main" id="{DBF16DAF-7A79-40AB-9FCC-9DB6222362A5}"/>
              </a:ext>
            </a:extLst>
          </p:cNvPr>
          <p:cNvPicPr>
            <a:picLocks/>
          </p:cNvPicPr>
          <p:nvPr/>
        </p:nvPicPr>
        <p:blipFill>
          <a:blip r:embed="rId4"/>
          <a:stretch>
            <a:fillRect/>
          </a:stretch>
        </p:blipFill>
        <p:spPr>
          <a:xfrm>
            <a:off x="426423" y="3746620"/>
            <a:ext cx="932282" cy="932282"/>
          </a:xfrm>
          <a:prstGeom prst="rect">
            <a:avLst/>
          </a:prstGeom>
        </p:spPr>
      </p:pic>
      <p:sp>
        <p:nvSpPr>
          <p:cNvPr id="36" name="Rectangle 35">
            <a:extLst>
              <a:ext uri="{FF2B5EF4-FFF2-40B4-BE49-F238E27FC236}">
                <a16:creationId xmlns:a16="http://schemas.microsoft.com/office/drawing/2014/main" id="{BE1C9F2E-DF9D-4951-AD53-E14B4D162360}"/>
              </a:ext>
            </a:extLst>
          </p:cNvPr>
          <p:cNvSpPr/>
          <p:nvPr/>
        </p:nvSpPr>
        <p:spPr bwMode="auto">
          <a:xfrm>
            <a:off x="1631494" y="3843147"/>
            <a:ext cx="10129600" cy="7392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IE" sz="2353">
                <a:solidFill>
                  <a:schemeClr val="tx1"/>
                </a:solidFill>
                <a:latin typeface="+mj-lt"/>
              </a:rPr>
              <a:t>Types of storage accounts:</a:t>
            </a:r>
          </a:p>
          <a:p>
            <a:pPr>
              <a:spcBef>
                <a:spcPts val="588"/>
              </a:spcBef>
            </a:pPr>
            <a:r>
              <a:rPr lang="en-IE" sz="1961">
                <a:solidFill>
                  <a:schemeClr val="tx1"/>
                </a:solidFill>
              </a:rPr>
              <a:t>General-purpose v1 and v2, </a:t>
            </a:r>
            <a:r>
              <a:rPr lang="en-IE" sz="1961" err="1">
                <a:solidFill>
                  <a:schemeClr val="tx1"/>
                </a:solidFill>
              </a:rPr>
              <a:t>BlockBlobStorage</a:t>
            </a:r>
            <a:r>
              <a:rPr lang="en-IE" sz="1961">
                <a:solidFill>
                  <a:schemeClr val="tx1"/>
                </a:solidFill>
              </a:rPr>
              <a:t>, </a:t>
            </a:r>
            <a:r>
              <a:rPr lang="en-IE" sz="1961" err="1">
                <a:solidFill>
                  <a:schemeClr val="tx1"/>
                </a:solidFill>
              </a:rPr>
              <a:t>FileStorage</a:t>
            </a:r>
            <a:r>
              <a:rPr lang="en-IE" sz="1961">
                <a:solidFill>
                  <a:schemeClr val="tx1"/>
                </a:solidFill>
              </a:rPr>
              <a:t>, </a:t>
            </a:r>
            <a:r>
              <a:rPr lang="en-IE" sz="1961" err="1">
                <a:solidFill>
                  <a:schemeClr val="tx1"/>
                </a:solidFill>
              </a:rPr>
              <a:t>BlobStorage</a:t>
            </a:r>
            <a:endParaRPr lang="en-IE" sz="1961">
              <a:solidFill>
                <a:schemeClr val="tx1"/>
              </a:solidFill>
            </a:endParaRPr>
          </a:p>
        </p:txBody>
      </p:sp>
      <p:cxnSp>
        <p:nvCxnSpPr>
          <p:cNvPr id="37" name="Straight Connector 36">
            <a:extLst>
              <a:ext uri="{FF2B5EF4-FFF2-40B4-BE49-F238E27FC236}">
                <a16:creationId xmlns:a16="http://schemas.microsoft.com/office/drawing/2014/main" id="{9D7B6211-80C0-4CD5-8009-F1E245C0E20C}"/>
              </a:ext>
              <a:ext uri="{C183D7F6-B498-43B3-948B-1728B52AA6E4}">
                <adec:decorative xmlns:adec="http://schemas.microsoft.com/office/drawing/2017/decorative" val="1"/>
              </a:ext>
            </a:extLst>
          </p:cNvPr>
          <p:cNvCxnSpPr>
            <a:cxnSpLocks/>
          </p:cNvCxnSpPr>
          <p:nvPr/>
        </p:nvCxnSpPr>
        <p:spPr>
          <a:xfrm>
            <a:off x="1631494" y="4922817"/>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 square with a vital sign and a lock pad at the middle">
            <a:extLst>
              <a:ext uri="{FF2B5EF4-FFF2-40B4-BE49-F238E27FC236}">
                <a16:creationId xmlns:a16="http://schemas.microsoft.com/office/drawing/2014/main" id="{A14A7596-4FBB-4FB0-8BC0-9584C80E9A46}"/>
              </a:ext>
            </a:extLst>
          </p:cNvPr>
          <p:cNvPicPr>
            <a:picLocks/>
          </p:cNvPicPr>
          <p:nvPr/>
        </p:nvPicPr>
        <p:blipFill>
          <a:blip r:embed="rId5"/>
          <a:stretch>
            <a:fillRect/>
          </a:stretch>
        </p:blipFill>
        <p:spPr>
          <a:xfrm>
            <a:off x="426423" y="5166733"/>
            <a:ext cx="932282" cy="932282"/>
          </a:xfrm>
          <a:prstGeom prst="rect">
            <a:avLst/>
          </a:prstGeom>
        </p:spPr>
      </p:pic>
      <p:sp>
        <p:nvSpPr>
          <p:cNvPr id="39" name="Text Placeholder 5">
            <a:extLst>
              <a:ext uri="{FF2B5EF4-FFF2-40B4-BE49-F238E27FC236}">
                <a16:creationId xmlns:a16="http://schemas.microsoft.com/office/drawing/2014/main" id="{E15CDD0C-5961-4CE6-8B60-5125D6256BBD}"/>
              </a:ext>
            </a:extLst>
          </p:cNvPr>
          <p:cNvSpPr txBox="1">
            <a:spLocks/>
          </p:cNvSpPr>
          <p:nvPr/>
        </p:nvSpPr>
        <p:spPr>
          <a:xfrm>
            <a:off x="1631494" y="5312520"/>
            <a:ext cx="10129600" cy="739230"/>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spc="0">
                <a:solidFill>
                  <a:schemeClr val="tx1"/>
                </a:solidFill>
              </a:rPr>
              <a:t>Securing access to storage accounts:</a:t>
            </a:r>
          </a:p>
          <a:p>
            <a:pPr>
              <a:spcBef>
                <a:spcPts val="588"/>
              </a:spcBef>
            </a:pPr>
            <a:r>
              <a:rPr lang="en-US" sz="1961" spc="0">
                <a:solidFill>
                  <a:schemeClr val="tx1"/>
                </a:solidFill>
                <a:latin typeface="+mn-lt"/>
              </a:rPr>
              <a:t>Azure AD, Shared Key, Shared Access Signature, Anonymous</a:t>
            </a:r>
          </a:p>
        </p:txBody>
      </p:sp>
    </p:spTree>
    <p:extLst>
      <p:ext uri="{BB962C8B-B14F-4D97-AF65-F5344CB8AC3E}">
        <p14:creationId xmlns:p14="http://schemas.microsoft.com/office/powerpoint/2010/main" val="125488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P spid="3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it-IT" dirty="0"/>
              <a:t>Azure Data Lake Gen 2</a:t>
            </a:r>
            <a:endParaRPr lang="en-US" dirty="0"/>
          </a:p>
        </p:txBody>
      </p:sp>
      <p:pic>
        <p:nvPicPr>
          <p:cNvPr id="12" name="Picture 11" descr="Icon of a screen with line charts">
            <a:extLst>
              <a:ext uri="{FF2B5EF4-FFF2-40B4-BE49-F238E27FC236}">
                <a16:creationId xmlns:a16="http://schemas.microsoft.com/office/drawing/2014/main" id="{6E02FF8B-2C02-43A1-AD76-29DAAA5CED1F}"/>
              </a:ext>
            </a:extLst>
          </p:cNvPr>
          <p:cNvPicPr>
            <a:picLocks/>
          </p:cNvPicPr>
          <p:nvPr/>
        </p:nvPicPr>
        <p:blipFill>
          <a:blip r:embed="rId3"/>
          <a:stretch>
            <a:fillRect/>
          </a:stretch>
        </p:blipFill>
        <p:spPr>
          <a:xfrm>
            <a:off x="428161" y="1423062"/>
            <a:ext cx="932282" cy="932282"/>
          </a:xfrm>
          <a:prstGeom prst="rect">
            <a:avLst/>
          </a:prstGeom>
        </p:spPr>
      </p:pic>
      <p:sp>
        <p:nvSpPr>
          <p:cNvPr id="13" name="Rectangle 12">
            <a:extLst>
              <a:ext uri="{FF2B5EF4-FFF2-40B4-BE49-F238E27FC236}">
                <a16:creationId xmlns:a16="http://schemas.microsoft.com/office/drawing/2014/main" id="{BFF49BC7-2933-4A8C-8D71-BED0ECBBBF32}"/>
              </a:ext>
            </a:extLst>
          </p:cNvPr>
          <p:cNvSpPr/>
          <p:nvPr/>
        </p:nvSpPr>
        <p:spPr bwMode="auto">
          <a:xfrm>
            <a:off x="1631494" y="1423062"/>
            <a:ext cx="10129600" cy="24364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157" dirty="0">
                <a:solidFill>
                  <a:schemeClr val="tx1"/>
                </a:solidFill>
                <a:latin typeface="+mj-lt"/>
              </a:rPr>
              <a:t>Designed for big data analytics:</a:t>
            </a:r>
          </a:p>
          <a:p>
            <a:pPr marL="0" lvl="1">
              <a:spcBef>
                <a:spcPts val="294"/>
              </a:spcBef>
            </a:pPr>
            <a:r>
              <a:rPr lang="en-US" sz="1961" dirty="0">
                <a:solidFill>
                  <a:schemeClr val="tx1"/>
                </a:solidFill>
              </a:rPr>
              <a:t>Performance is optimized because it’s built for analysis</a:t>
            </a:r>
          </a:p>
          <a:p>
            <a:pPr marL="0" lvl="1">
              <a:spcBef>
                <a:spcPts val="588"/>
              </a:spcBef>
            </a:pPr>
            <a:r>
              <a:rPr lang="en-US" sz="1961" dirty="0">
                <a:solidFill>
                  <a:schemeClr val="tx1"/>
                </a:solidFill>
              </a:rPr>
              <a:t>Management is easier because data is organized in files and directories</a:t>
            </a:r>
          </a:p>
          <a:p>
            <a:pPr marL="0" lvl="1">
              <a:spcBef>
                <a:spcPts val="588"/>
              </a:spcBef>
            </a:pPr>
            <a:r>
              <a:rPr lang="en-US" sz="1961" dirty="0">
                <a:solidFill>
                  <a:schemeClr val="tx1"/>
                </a:solidFill>
              </a:rPr>
              <a:t>Security is enforceable because you can define POSIX permissions on directories or individual files</a:t>
            </a:r>
          </a:p>
          <a:p>
            <a:pPr marL="0" lvl="1">
              <a:spcBef>
                <a:spcPts val="588"/>
              </a:spcBef>
            </a:pPr>
            <a:r>
              <a:rPr lang="en-US" sz="1961" dirty="0">
                <a:solidFill>
                  <a:schemeClr val="tx1"/>
                </a:solidFill>
              </a:rPr>
              <a:t>Cost effective because Data Lake Storage Gen2 is built on top of the low-cost Azure</a:t>
            </a:r>
            <a:br>
              <a:rPr lang="en-US" sz="1961" dirty="0">
                <a:solidFill>
                  <a:schemeClr val="tx1"/>
                </a:solidFill>
              </a:rPr>
            </a:br>
            <a:r>
              <a:rPr lang="en-US" sz="1961" dirty="0">
                <a:solidFill>
                  <a:schemeClr val="tx1"/>
                </a:solidFill>
              </a:rPr>
              <a:t>Blob storage</a:t>
            </a:r>
          </a:p>
        </p:txBody>
      </p:sp>
      <p:cxnSp>
        <p:nvCxnSpPr>
          <p:cNvPr id="19" name="Straight Connector 18">
            <a:extLst>
              <a:ext uri="{FF2B5EF4-FFF2-40B4-BE49-F238E27FC236}">
                <a16:creationId xmlns:a16="http://schemas.microsoft.com/office/drawing/2014/main" id="{518DBABF-C9F8-402A-83BE-859BD0C74226}"/>
              </a:ext>
              <a:ext uri="{C183D7F6-B498-43B3-948B-1728B52AA6E4}">
                <adec:decorative xmlns:adec="http://schemas.microsoft.com/office/drawing/2017/decorative" val="1"/>
              </a:ext>
            </a:extLst>
          </p:cNvPr>
          <p:cNvCxnSpPr>
            <a:cxnSpLocks/>
          </p:cNvCxnSpPr>
          <p:nvPr/>
        </p:nvCxnSpPr>
        <p:spPr>
          <a:xfrm>
            <a:off x="1631494" y="4179617"/>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6" name="Picture 25" descr="Icon of a building with cloud on top">
            <a:extLst>
              <a:ext uri="{FF2B5EF4-FFF2-40B4-BE49-F238E27FC236}">
                <a16:creationId xmlns:a16="http://schemas.microsoft.com/office/drawing/2014/main" id="{8C996DC0-AAAF-4AD3-B15D-464A72DB7D86}"/>
              </a:ext>
            </a:extLst>
          </p:cNvPr>
          <p:cNvPicPr>
            <a:picLocks/>
          </p:cNvPicPr>
          <p:nvPr/>
        </p:nvPicPr>
        <p:blipFill>
          <a:blip r:embed="rId4"/>
          <a:stretch>
            <a:fillRect/>
          </a:stretch>
        </p:blipFill>
        <p:spPr>
          <a:xfrm>
            <a:off x="428161" y="4499731"/>
            <a:ext cx="932282" cy="932282"/>
          </a:xfrm>
          <a:prstGeom prst="rect">
            <a:avLst/>
          </a:prstGeom>
        </p:spPr>
      </p:pic>
      <p:sp>
        <p:nvSpPr>
          <p:cNvPr id="27" name="Rectangle 26">
            <a:extLst>
              <a:ext uri="{FF2B5EF4-FFF2-40B4-BE49-F238E27FC236}">
                <a16:creationId xmlns:a16="http://schemas.microsoft.com/office/drawing/2014/main" id="{4A91970A-9216-4FD6-8A78-C1CC6694B107}"/>
              </a:ext>
            </a:extLst>
          </p:cNvPr>
          <p:cNvSpPr/>
          <p:nvPr/>
        </p:nvSpPr>
        <p:spPr bwMode="auto">
          <a:xfrm>
            <a:off x="1631494" y="4499731"/>
            <a:ext cx="10129600" cy="18329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r>
              <a:rPr lang="en-US" sz="2157">
                <a:solidFill>
                  <a:schemeClr val="tx1"/>
                </a:solidFill>
                <a:latin typeface="+mj-lt"/>
              </a:rPr>
              <a:t>Key features of Data Lake Storage Gen2:</a:t>
            </a:r>
          </a:p>
          <a:p>
            <a:pPr>
              <a:spcBef>
                <a:spcPts val="294"/>
              </a:spcBef>
            </a:pPr>
            <a:r>
              <a:rPr lang="en-US" sz="1961">
                <a:solidFill>
                  <a:schemeClr val="tx1"/>
                </a:solidFill>
              </a:rPr>
              <a:t>Hadoop compatible access</a:t>
            </a:r>
          </a:p>
          <a:p>
            <a:pPr>
              <a:spcBef>
                <a:spcPts val="588"/>
              </a:spcBef>
            </a:pPr>
            <a:r>
              <a:rPr lang="en-US" sz="1961">
                <a:solidFill>
                  <a:schemeClr val="tx1"/>
                </a:solidFill>
              </a:rPr>
              <a:t>A superset of POSIX permissions</a:t>
            </a:r>
          </a:p>
          <a:p>
            <a:pPr>
              <a:spcBef>
                <a:spcPts val="588"/>
              </a:spcBef>
            </a:pPr>
            <a:r>
              <a:rPr lang="en-US" sz="1961">
                <a:solidFill>
                  <a:schemeClr val="tx1"/>
                </a:solidFill>
              </a:rPr>
              <a:t>Cost effective</a:t>
            </a:r>
          </a:p>
          <a:p>
            <a:pPr>
              <a:spcBef>
                <a:spcPts val="588"/>
              </a:spcBef>
            </a:pPr>
            <a:r>
              <a:rPr lang="en-US" sz="1961">
                <a:solidFill>
                  <a:schemeClr val="tx1"/>
                </a:solidFill>
              </a:rPr>
              <a:t>Optimized ABFS driver</a:t>
            </a:r>
          </a:p>
        </p:txBody>
      </p:sp>
    </p:spTree>
    <p:extLst>
      <p:ext uri="{BB962C8B-B14F-4D97-AF65-F5344CB8AC3E}">
        <p14:creationId xmlns:p14="http://schemas.microsoft.com/office/powerpoint/2010/main" val="143807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Cosmos DB</a:t>
            </a:r>
          </a:p>
        </p:txBody>
      </p:sp>
      <p:pic>
        <p:nvPicPr>
          <p:cNvPr id="46" name="Picture 45" descr="Icon of a computer screen">
            <a:extLst>
              <a:ext uri="{FF2B5EF4-FFF2-40B4-BE49-F238E27FC236}">
                <a16:creationId xmlns:a16="http://schemas.microsoft.com/office/drawing/2014/main" id="{BD0ACA27-D81A-44CA-8384-6489907BF892}"/>
              </a:ext>
            </a:extLst>
          </p:cNvPr>
          <p:cNvPicPr>
            <a:picLocks/>
          </p:cNvPicPr>
          <p:nvPr/>
        </p:nvPicPr>
        <p:blipFill>
          <a:blip r:embed="rId3"/>
          <a:stretch>
            <a:fillRect/>
          </a:stretch>
        </p:blipFill>
        <p:spPr>
          <a:xfrm>
            <a:off x="430284" y="1298019"/>
            <a:ext cx="717140" cy="717140"/>
          </a:xfrm>
          <a:prstGeom prst="rect">
            <a:avLst/>
          </a:prstGeom>
        </p:spPr>
      </p:pic>
      <p:sp>
        <p:nvSpPr>
          <p:cNvPr id="61" name="Rectangle 60">
            <a:extLst>
              <a:ext uri="{FF2B5EF4-FFF2-40B4-BE49-F238E27FC236}">
                <a16:creationId xmlns:a16="http://schemas.microsoft.com/office/drawing/2014/main" id="{4D563900-BB53-41B6-AFD7-D0D7F51F7F49}"/>
              </a:ext>
            </a:extLst>
          </p:cNvPr>
          <p:cNvSpPr/>
          <p:nvPr/>
        </p:nvSpPr>
        <p:spPr bwMode="auto">
          <a:xfrm>
            <a:off x="1503380" y="1298019"/>
            <a:ext cx="10257714" cy="7241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961">
                <a:solidFill>
                  <a:schemeClr val="tx1"/>
                </a:solidFill>
              </a:rPr>
              <a:t>Natively partitions data for 99.99% guarantees for availability, throughput, low latency, and consistency on all single-region accounts and all multi-region accounts with relaxed consistency, and 99.999% read availability on all multi-region database accounts </a:t>
            </a:r>
          </a:p>
        </p:txBody>
      </p:sp>
      <p:cxnSp>
        <p:nvCxnSpPr>
          <p:cNvPr id="23" name="Straight Connector 22">
            <a:extLst>
              <a:ext uri="{FF2B5EF4-FFF2-40B4-BE49-F238E27FC236}">
                <a16:creationId xmlns:a16="http://schemas.microsoft.com/office/drawing/2014/main" id="{CB5CEC48-AC13-4DEA-9ADA-24A00B75E318}"/>
              </a:ext>
              <a:ext uri="{C183D7F6-B498-43B3-948B-1728B52AA6E4}">
                <adec:decorative xmlns:adec="http://schemas.microsoft.com/office/drawing/2017/decorative" val="1"/>
              </a:ext>
            </a:extLst>
          </p:cNvPr>
          <p:cNvCxnSpPr>
            <a:cxnSpLocks/>
          </p:cNvCxnSpPr>
          <p:nvPr/>
        </p:nvCxnSpPr>
        <p:spPr>
          <a:xfrm>
            <a:off x="1503380" y="2286247"/>
            <a:ext cx="102577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48" name="Picture 47" descr="Icon of chart build by blocks of square">
            <a:extLst>
              <a:ext uri="{FF2B5EF4-FFF2-40B4-BE49-F238E27FC236}">
                <a16:creationId xmlns:a16="http://schemas.microsoft.com/office/drawing/2014/main" id="{02A8111C-064C-4739-A6E8-2517F1371D33}"/>
              </a:ext>
            </a:extLst>
          </p:cNvPr>
          <p:cNvPicPr>
            <a:picLocks/>
          </p:cNvPicPr>
          <p:nvPr/>
        </p:nvPicPr>
        <p:blipFill>
          <a:blip r:embed="rId4"/>
          <a:stretch>
            <a:fillRect/>
          </a:stretch>
        </p:blipFill>
        <p:spPr>
          <a:xfrm>
            <a:off x="430284" y="2312451"/>
            <a:ext cx="717140" cy="717140"/>
          </a:xfrm>
          <a:prstGeom prst="rect">
            <a:avLst/>
          </a:prstGeom>
        </p:spPr>
      </p:pic>
      <p:sp>
        <p:nvSpPr>
          <p:cNvPr id="63" name="Rectangle 62">
            <a:extLst>
              <a:ext uri="{FF2B5EF4-FFF2-40B4-BE49-F238E27FC236}">
                <a16:creationId xmlns:a16="http://schemas.microsoft.com/office/drawing/2014/main" id="{CA7188B3-9BE8-49BA-8BEF-AEBD718D37DB}"/>
              </a:ext>
            </a:extLst>
          </p:cNvPr>
          <p:cNvSpPr/>
          <p:nvPr/>
        </p:nvSpPr>
        <p:spPr bwMode="auto">
          <a:xfrm>
            <a:off x="1503380" y="2550332"/>
            <a:ext cx="10257714" cy="24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1961">
                <a:solidFill>
                  <a:schemeClr val="tx1"/>
                </a:solidFill>
              </a:rPr>
              <a:t>SSD backed storage with low-latency order-of-millisecond response</a:t>
            </a:r>
          </a:p>
        </p:txBody>
      </p:sp>
      <p:cxnSp>
        <p:nvCxnSpPr>
          <p:cNvPr id="24" name="Straight Connector 23">
            <a:extLst>
              <a:ext uri="{FF2B5EF4-FFF2-40B4-BE49-F238E27FC236}">
                <a16:creationId xmlns:a16="http://schemas.microsoft.com/office/drawing/2014/main" id="{9255A807-1603-449C-B7C5-801D171AADD2}"/>
              </a:ext>
              <a:ext uri="{C183D7F6-B498-43B3-948B-1728B52AA6E4}">
                <adec:decorative xmlns:adec="http://schemas.microsoft.com/office/drawing/2017/decorative" val="1"/>
              </a:ext>
            </a:extLst>
          </p:cNvPr>
          <p:cNvCxnSpPr>
            <a:cxnSpLocks/>
          </p:cNvCxnSpPr>
          <p:nvPr/>
        </p:nvCxnSpPr>
        <p:spPr>
          <a:xfrm>
            <a:off x="1503380" y="3114974"/>
            <a:ext cx="102577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6" name="Picture 55" descr="Icon of a shield, cross and a diagonal ">
            <a:extLst>
              <a:ext uri="{FF2B5EF4-FFF2-40B4-BE49-F238E27FC236}">
                <a16:creationId xmlns:a16="http://schemas.microsoft.com/office/drawing/2014/main" id="{F021C40E-01CD-49A7-955E-2721419BC1BE}"/>
              </a:ext>
            </a:extLst>
          </p:cNvPr>
          <p:cNvPicPr>
            <a:picLocks/>
          </p:cNvPicPr>
          <p:nvPr/>
        </p:nvPicPr>
        <p:blipFill>
          <a:blip r:embed="rId5"/>
          <a:stretch>
            <a:fillRect/>
          </a:stretch>
        </p:blipFill>
        <p:spPr>
          <a:xfrm>
            <a:off x="430284" y="3200357"/>
            <a:ext cx="717140" cy="717140"/>
          </a:xfrm>
          <a:prstGeom prst="rect">
            <a:avLst/>
          </a:prstGeom>
        </p:spPr>
      </p:pic>
      <p:sp>
        <p:nvSpPr>
          <p:cNvPr id="65" name="TextBox 64">
            <a:extLst>
              <a:ext uri="{FF2B5EF4-FFF2-40B4-BE49-F238E27FC236}">
                <a16:creationId xmlns:a16="http://schemas.microsoft.com/office/drawing/2014/main" id="{D6389ADC-B551-4AC0-8B85-A307DC935F76}"/>
              </a:ext>
            </a:extLst>
          </p:cNvPr>
          <p:cNvSpPr txBox="1"/>
          <p:nvPr/>
        </p:nvSpPr>
        <p:spPr>
          <a:xfrm>
            <a:off x="1503380" y="3438237"/>
            <a:ext cx="10257714" cy="241381"/>
          </a:xfrm>
          <a:prstGeom prst="rect">
            <a:avLst/>
          </a:prstGeom>
          <a:noFill/>
        </p:spPr>
        <p:txBody>
          <a:bodyPr wrap="square" lIns="0" tIns="0" rIns="0" bIns="0" anchor="ctr">
            <a:noAutofit/>
          </a:bodyPr>
          <a:lstStyle/>
          <a:p>
            <a:r>
              <a:rPr lang="en-US" sz="1961"/>
              <a:t>Five levels of selectable consistency</a:t>
            </a:r>
          </a:p>
        </p:txBody>
      </p:sp>
      <p:cxnSp>
        <p:nvCxnSpPr>
          <p:cNvPr id="25" name="Straight Connector 24">
            <a:extLst>
              <a:ext uri="{FF2B5EF4-FFF2-40B4-BE49-F238E27FC236}">
                <a16:creationId xmlns:a16="http://schemas.microsoft.com/office/drawing/2014/main" id="{289D9898-B1FF-4958-9B44-68D1A4842255}"/>
              </a:ext>
              <a:ext uri="{C183D7F6-B498-43B3-948B-1728B52AA6E4}">
                <adec:decorative xmlns:adec="http://schemas.microsoft.com/office/drawing/2017/decorative" val="1"/>
              </a:ext>
            </a:extLst>
          </p:cNvPr>
          <p:cNvCxnSpPr>
            <a:cxnSpLocks/>
          </p:cNvCxnSpPr>
          <p:nvPr/>
        </p:nvCxnSpPr>
        <p:spPr>
          <a:xfrm>
            <a:off x="1503380" y="4002880"/>
            <a:ext cx="102577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descr="icon of a dollar sign inside a refresh button">
            <a:extLst>
              <a:ext uri="{FF2B5EF4-FFF2-40B4-BE49-F238E27FC236}">
                <a16:creationId xmlns:a16="http://schemas.microsoft.com/office/drawing/2014/main" id="{B9F9C0E6-8B2C-489F-8CDD-749DB2666F14}"/>
              </a:ext>
            </a:extLst>
          </p:cNvPr>
          <p:cNvPicPr>
            <a:picLocks/>
          </p:cNvPicPr>
          <p:nvPr/>
        </p:nvPicPr>
        <p:blipFill>
          <a:blip r:embed="rId6"/>
          <a:stretch>
            <a:fillRect/>
          </a:stretch>
        </p:blipFill>
        <p:spPr>
          <a:xfrm>
            <a:off x="430284" y="4088262"/>
            <a:ext cx="717140" cy="717140"/>
          </a:xfrm>
          <a:prstGeom prst="rect">
            <a:avLst/>
          </a:prstGeom>
        </p:spPr>
      </p:pic>
      <p:sp>
        <p:nvSpPr>
          <p:cNvPr id="67" name="Text Placeholder 5">
            <a:extLst>
              <a:ext uri="{FF2B5EF4-FFF2-40B4-BE49-F238E27FC236}">
                <a16:creationId xmlns:a16="http://schemas.microsoft.com/office/drawing/2014/main" id="{BB7D762A-8F34-44FD-9F28-5AF333B80322}"/>
              </a:ext>
            </a:extLst>
          </p:cNvPr>
          <p:cNvSpPr txBox="1">
            <a:spLocks/>
          </p:cNvSpPr>
          <p:nvPr/>
        </p:nvSpPr>
        <p:spPr>
          <a:xfrm>
            <a:off x="1503380" y="4326143"/>
            <a:ext cx="10257714" cy="241381"/>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pPr>
            <a:r>
              <a:rPr lang="en-US" sz="1961" spc="0">
                <a:solidFill>
                  <a:schemeClr val="tx1"/>
                </a:solidFill>
                <a:latin typeface="+mn-lt"/>
              </a:rPr>
              <a:t>Flexible data-friendly pricing model that meters storage and throughput independently.</a:t>
            </a:r>
          </a:p>
        </p:txBody>
      </p:sp>
      <p:cxnSp>
        <p:nvCxnSpPr>
          <p:cNvPr id="26" name="Straight Connector 25">
            <a:extLst>
              <a:ext uri="{FF2B5EF4-FFF2-40B4-BE49-F238E27FC236}">
                <a16:creationId xmlns:a16="http://schemas.microsoft.com/office/drawing/2014/main" id="{3C366854-164E-4385-80B7-245D55A76316}"/>
              </a:ext>
              <a:ext uri="{C183D7F6-B498-43B3-948B-1728B52AA6E4}">
                <adec:decorative xmlns:adec="http://schemas.microsoft.com/office/drawing/2017/decorative" val="1"/>
              </a:ext>
            </a:extLst>
          </p:cNvPr>
          <p:cNvCxnSpPr>
            <a:cxnSpLocks/>
          </p:cNvCxnSpPr>
          <p:nvPr/>
        </p:nvCxnSpPr>
        <p:spPr>
          <a:xfrm>
            <a:off x="1503380" y="4815354"/>
            <a:ext cx="102577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0" name="Picture 59" descr="Icon of a wrench and a clipboard">
            <a:extLst>
              <a:ext uri="{FF2B5EF4-FFF2-40B4-BE49-F238E27FC236}">
                <a16:creationId xmlns:a16="http://schemas.microsoft.com/office/drawing/2014/main" id="{2917D379-1287-4A9F-B55A-18791F355FE1}"/>
              </a:ext>
            </a:extLst>
          </p:cNvPr>
          <p:cNvPicPr>
            <a:picLocks/>
          </p:cNvPicPr>
          <p:nvPr/>
        </p:nvPicPr>
        <p:blipFill>
          <a:blip r:embed="rId7"/>
          <a:stretch>
            <a:fillRect/>
          </a:stretch>
        </p:blipFill>
        <p:spPr>
          <a:xfrm>
            <a:off x="430284" y="4976168"/>
            <a:ext cx="717140" cy="717140"/>
          </a:xfrm>
          <a:prstGeom prst="rect">
            <a:avLst/>
          </a:prstGeom>
        </p:spPr>
      </p:pic>
      <p:sp>
        <p:nvSpPr>
          <p:cNvPr id="69" name="Text Placeholder 5">
            <a:extLst>
              <a:ext uri="{FF2B5EF4-FFF2-40B4-BE49-F238E27FC236}">
                <a16:creationId xmlns:a16="http://schemas.microsoft.com/office/drawing/2014/main" id="{E003D017-3BF3-421F-B7B8-27723FF38B93}"/>
              </a:ext>
            </a:extLst>
          </p:cNvPr>
          <p:cNvSpPr txBox="1">
            <a:spLocks/>
          </p:cNvSpPr>
          <p:nvPr/>
        </p:nvSpPr>
        <p:spPr>
          <a:xfrm>
            <a:off x="1503380" y="5063184"/>
            <a:ext cx="10257714" cy="543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pPr>
            <a:r>
              <a:rPr lang="en-US" sz="1961" spc="0">
                <a:solidFill>
                  <a:schemeClr val="tx1"/>
                </a:solidFill>
                <a:latin typeface="+mn-lt"/>
              </a:rPr>
              <a:t>A reserved throughput model allows you to think in terms of number of reads/writes instead of underlying hardware.</a:t>
            </a:r>
          </a:p>
        </p:txBody>
      </p:sp>
      <p:cxnSp>
        <p:nvCxnSpPr>
          <p:cNvPr id="27" name="Straight Connector 26">
            <a:extLst>
              <a:ext uri="{FF2B5EF4-FFF2-40B4-BE49-F238E27FC236}">
                <a16:creationId xmlns:a16="http://schemas.microsoft.com/office/drawing/2014/main" id="{1E0D542E-1A98-44A2-B7C5-31BB941E1C87}"/>
              </a:ext>
              <a:ext uri="{C183D7F6-B498-43B3-948B-1728B52AA6E4}">
                <adec:decorative xmlns:adec="http://schemas.microsoft.com/office/drawing/2017/decorative" val="1"/>
              </a:ext>
            </a:extLst>
          </p:cNvPr>
          <p:cNvCxnSpPr>
            <a:cxnSpLocks/>
          </p:cNvCxnSpPr>
          <p:nvPr/>
        </p:nvCxnSpPr>
        <p:spPr>
          <a:xfrm>
            <a:off x="1503380" y="5854122"/>
            <a:ext cx="1025771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4" name="Picture 63" descr="Icon of a fragmented arc with a zig zag arrow ">
            <a:extLst>
              <a:ext uri="{FF2B5EF4-FFF2-40B4-BE49-F238E27FC236}">
                <a16:creationId xmlns:a16="http://schemas.microsoft.com/office/drawing/2014/main" id="{C5E5B3D8-FF68-4855-AF28-D299323E3E1B}"/>
              </a:ext>
            </a:extLst>
          </p:cNvPr>
          <p:cNvPicPr>
            <a:picLocks/>
          </p:cNvPicPr>
          <p:nvPr/>
        </p:nvPicPr>
        <p:blipFill>
          <a:blip r:embed="rId8"/>
          <a:stretch>
            <a:fillRect/>
          </a:stretch>
        </p:blipFill>
        <p:spPr>
          <a:xfrm>
            <a:off x="430284" y="5864073"/>
            <a:ext cx="717140" cy="717140"/>
          </a:xfrm>
          <a:prstGeom prst="rect">
            <a:avLst/>
          </a:prstGeom>
        </p:spPr>
      </p:pic>
      <p:sp>
        <p:nvSpPr>
          <p:cNvPr id="71" name="Text Placeholder 5">
            <a:extLst>
              <a:ext uri="{FF2B5EF4-FFF2-40B4-BE49-F238E27FC236}">
                <a16:creationId xmlns:a16="http://schemas.microsoft.com/office/drawing/2014/main" id="{29CD6EC6-1135-45BA-874C-1901365F9AC4}"/>
              </a:ext>
            </a:extLst>
          </p:cNvPr>
          <p:cNvSpPr txBox="1">
            <a:spLocks/>
          </p:cNvSpPr>
          <p:nvPr/>
        </p:nvSpPr>
        <p:spPr>
          <a:xfrm>
            <a:off x="1503380" y="6101953"/>
            <a:ext cx="10257714" cy="241381"/>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pPr>
            <a:r>
              <a:rPr lang="en-US" sz="1961" spc="0">
                <a:solidFill>
                  <a:schemeClr val="tx1"/>
                </a:solidFill>
                <a:latin typeface="+mn-lt"/>
              </a:rPr>
              <a:t>Massive scalability on the order of trillions of requests per day</a:t>
            </a:r>
          </a:p>
        </p:txBody>
      </p:sp>
    </p:spTree>
    <p:extLst>
      <p:ext uri="{BB962C8B-B14F-4D97-AF65-F5344CB8AC3E}">
        <p14:creationId xmlns:p14="http://schemas.microsoft.com/office/powerpoint/2010/main" val="495424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fade">
                                      <p:cBhvr>
                                        <p:cTn id="21" dur="500"/>
                                        <p:tgtEl>
                                          <p:spTgt spid="6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animEffect transition="in" filter="fade">
                                      <p:cBhvr>
                                        <p:cTn id="29" dur="500"/>
                                        <p:tgtEl>
                                          <p:spTgt spid="5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fade">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fade">
                                      <p:cBhvr>
                                        <p:cTn id="43" dur="500"/>
                                        <p:tgtEl>
                                          <p:spTgt spid="6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500"/>
                                        <p:tgtEl>
                                          <p:spTgt spid="6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9"/>
                                        </p:tgtEl>
                                        <p:attrNameLst>
                                          <p:attrName>style.visibility</p:attrName>
                                        </p:attrNameLst>
                                      </p:cBhvr>
                                      <p:to>
                                        <p:strVal val="visible"/>
                                      </p:to>
                                    </p:set>
                                    <p:animEffect transition="in" filter="fade">
                                      <p:cBhvr>
                                        <p:cTn id="54" dur="500"/>
                                        <p:tgtEl>
                                          <p:spTgt spid="6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500"/>
                                        <p:tgtEl>
                                          <p:spTgt spid="27"/>
                                        </p:tgtEl>
                                      </p:cBhvr>
                                    </p:animEffect>
                                  </p:childTnLst>
                                </p:cTn>
                              </p:par>
                              <p:par>
                                <p:cTn id="60" presetID="10" presetClass="entr" presetSubtype="0" fill="hold" nodeType="with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fade">
                                      <p:cBhvr>
                                        <p:cTn id="62" dur="500"/>
                                        <p:tgtEl>
                                          <p:spTgt spid="6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animEffect transition="in" filter="fade">
                                      <p:cBhvr>
                                        <p:cTn id="6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3" grpId="0"/>
      <p:bldP spid="65" grpId="0"/>
      <p:bldP spid="67" grpId="0"/>
      <p:bldP spid="69" grpId="0"/>
      <p:bldP spid="7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it-IT" dirty="0"/>
              <a:t>Azure SQL Database</a:t>
            </a:r>
            <a:endParaRPr lang="en-US" dirty="0"/>
          </a:p>
        </p:txBody>
      </p:sp>
      <p:pic>
        <p:nvPicPr>
          <p:cNvPr id="27" name="Picture 26" descr="Icon of two buildings">
            <a:extLst>
              <a:ext uri="{FF2B5EF4-FFF2-40B4-BE49-F238E27FC236}">
                <a16:creationId xmlns:a16="http://schemas.microsoft.com/office/drawing/2014/main" id="{AEEE3073-361E-477A-84C8-2FFEF6F07B07}"/>
              </a:ext>
            </a:extLst>
          </p:cNvPr>
          <p:cNvPicPr>
            <a:picLocks/>
          </p:cNvPicPr>
          <p:nvPr/>
        </p:nvPicPr>
        <p:blipFill>
          <a:blip r:embed="rId3"/>
          <a:stretch>
            <a:fillRect/>
          </a:stretch>
        </p:blipFill>
        <p:spPr>
          <a:xfrm>
            <a:off x="417692" y="1395025"/>
            <a:ext cx="896425" cy="896425"/>
          </a:xfrm>
          <a:prstGeom prst="rect">
            <a:avLst/>
          </a:prstGeom>
        </p:spPr>
      </p:pic>
      <p:sp>
        <p:nvSpPr>
          <p:cNvPr id="40" name="Text Placeholder 5">
            <a:extLst>
              <a:ext uri="{FF2B5EF4-FFF2-40B4-BE49-F238E27FC236}">
                <a16:creationId xmlns:a16="http://schemas.microsoft.com/office/drawing/2014/main" id="{D508BFC9-15C9-4339-B410-BC9D48172AE7}"/>
              </a:ext>
            </a:extLst>
          </p:cNvPr>
          <p:cNvSpPr txBox="1">
            <a:spLocks/>
          </p:cNvSpPr>
          <p:nvPr/>
        </p:nvSpPr>
        <p:spPr>
          <a:xfrm>
            <a:off x="1631494" y="1541512"/>
            <a:ext cx="10129600" cy="6034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61" i="1" spc="0">
                <a:solidFill>
                  <a:schemeClr val="tx1"/>
                </a:solidFill>
                <a:latin typeface="+mn-lt"/>
              </a:rPr>
              <a:t>Business continuity</a:t>
            </a:r>
            <a:r>
              <a:rPr lang="en-US" sz="1961" spc="0">
                <a:solidFill>
                  <a:schemeClr val="tx1"/>
                </a:solidFill>
                <a:latin typeface="+mn-lt"/>
              </a:rPr>
              <a:t>: Azure SQL Database will handle the disruptive events that might happen in the cloud environment and keep your applications and business processes running</a:t>
            </a:r>
          </a:p>
        </p:txBody>
      </p:sp>
      <p:cxnSp>
        <p:nvCxnSpPr>
          <p:cNvPr id="54" name="Straight Connector 53">
            <a:extLst>
              <a:ext uri="{FF2B5EF4-FFF2-40B4-BE49-F238E27FC236}">
                <a16:creationId xmlns:a16="http://schemas.microsoft.com/office/drawing/2014/main" id="{F89BDD32-B878-47C3-A7C3-948780D0DC1D}"/>
              </a:ext>
              <a:ext uri="{C183D7F6-B498-43B3-948B-1728B52AA6E4}">
                <adec:decorative xmlns:adec="http://schemas.microsoft.com/office/drawing/2017/decorative" val="1"/>
              </a:ext>
            </a:extLst>
          </p:cNvPr>
          <p:cNvCxnSpPr>
            <a:cxnSpLocks/>
          </p:cNvCxnSpPr>
          <p:nvPr/>
        </p:nvCxnSpPr>
        <p:spPr>
          <a:xfrm>
            <a:off x="1631494" y="2472110"/>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8" name="Picture 77" descr="Icon of a meter">
            <a:extLst>
              <a:ext uri="{FF2B5EF4-FFF2-40B4-BE49-F238E27FC236}">
                <a16:creationId xmlns:a16="http://schemas.microsoft.com/office/drawing/2014/main" id="{D1F41B1C-7314-4209-80FC-96641DF71058}"/>
              </a:ext>
            </a:extLst>
          </p:cNvPr>
          <p:cNvPicPr>
            <a:picLocks/>
          </p:cNvPicPr>
          <p:nvPr/>
        </p:nvPicPr>
        <p:blipFill>
          <a:blip r:embed="rId4"/>
          <a:stretch>
            <a:fillRect/>
          </a:stretch>
        </p:blipFill>
        <p:spPr>
          <a:xfrm>
            <a:off x="418644" y="2501905"/>
            <a:ext cx="896425" cy="896425"/>
          </a:xfrm>
          <a:prstGeom prst="rect">
            <a:avLst/>
          </a:prstGeom>
        </p:spPr>
      </p:pic>
      <p:sp>
        <p:nvSpPr>
          <p:cNvPr id="85" name="TextBox 84">
            <a:extLst>
              <a:ext uri="{FF2B5EF4-FFF2-40B4-BE49-F238E27FC236}">
                <a16:creationId xmlns:a16="http://schemas.microsoft.com/office/drawing/2014/main" id="{6FFAF1FB-E899-4891-9515-501DA3F779DF}"/>
              </a:ext>
            </a:extLst>
          </p:cNvPr>
          <p:cNvSpPr txBox="1"/>
          <p:nvPr/>
        </p:nvSpPr>
        <p:spPr>
          <a:xfrm>
            <a:off x="1631494" y="2799255"/>
            <a:ext cx="10129600" cy="301727"/>
          </a:xfrm>
          <a:prstGeom prst="rect">
            <a:avLst/>
          </a:prstGeom>
          <a:noFill/>
        </p:spPr>
        <p:txBody>
          <a:bodyPr wrap="square" lIns="0" tIns="0" rIns="0" bIns="0" anchor="ctr">
            <a:spAutoFit/>
          </a:bodyPr>
          <a:lstStyle/>
          <a:p>
            <a:r>
              <a:rPr lang="en-US" sz="1961" i="1"/>
              <a:t>High availability</a:t>
            </a:r>
            <a:r>
              <a:rPr lang="en-US" sz="1961"/>
              <a:t>: 99.99% uptime</a:t>
            </a:r>
          </a:p>
        </p:txBody>
      </p:sp>
      <p:cxnSp>
        <p:nvCxnSpPr>
          <p:cNvPr id="92" name="Straight Connector 91">
            <a:extLst>
              <a:ext uri="{FF2B5EF4-FFF2-40B4-BE49-F238E27FC236}">
                <a16:creationId xmlns:a16="http://schemas.microsoft.com/office/drawing/2014/main" id="{58D83EC9-E5FF-4F3B-9342-BE18396EB44B}"/>
              </a:ext>
              <a:ext uri="{C183D7F6-B498-43B3-948B-1728B52AA6E4}">
                <adec:decorative xmlns:adec="http://schemas.microsoft.com/office/drawing/2017/decorative" val="1"/>
              </a:ext>
            </a:extLst>
          </p:cNvPr>
          <p:cNvCxnSpPr>
            <a:cxnSpLocks/>
          </p:cNvCxnSpPr>
          <p:nvPr/>
        </p:nvCxnSpPr>
        <p:spPr>
          <a:xfrm>
            <a:off x="1631494" y="3309741"/>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6" name="Picture 105" descr="Icon of a cloud inside a backup button">
            <a:extLst>
              <a:ext uri="{FF2B5EF4-FFF2-40B4-BE49-F238E27FC236}">
                <a16:creationId xmlns:a16="http://schemas.microsoft.com/office/drawing/2014/main" id="{31B3CD72-8C4C-4E7C-9FBE-F1198AB1CEF5}"/>
              </a:ext>
            </a:extLst>
          </p:cNvPr>
          <p:cNvPicPr>
            <a:picLocks/>
          </p:cNvPicPr>
          <p:nvPr/>
        </p:nvPicPr>
        <p:blipFill>
          <a:blip r:embed="rId5"/>
          <a:stretch>
            <a:fillRect/>
          </a:stretch>
        </p:blipFill>
        <p:spPr>
          <a:xfrm>
            <a:off x="418644" y="3522877"/>
            <a:ext cx="896425" cy="896425"/>
          </a:xfrm>
          <a:prstGeom prst="rect">
            <a:avLst/>
          </a:prstGeom>
        </p:spPr>
      </p:pic>
      <p:sp>
        <p:nvSpPr>
          <p:cNvPr id="111" name="TextBox 110">
            <a:extLst>
              <a:ext uri="{FF2B5EF4-FFF2-40B4-BE49-F238E27FC236}">
                <a16:creationId xmlns:a16="http://schemas.microsoft.com/office/drawing/2014/main" id="{E7166471-A47E-4D4F-840C-891103749FA1}"/>
              </a:ext>
            </a:extLst>
          </p:cNvPr>
          <p:cNvSpPr txBox="1"/>
          <p:nvPr/>
        </p:nvSpPr>
        <p:spPr>
          <a:xfrm>
            <a:off x="1631494" y="3518500"/>
            <a:ext cx="10129600" cy="905179"/>
          </a:xfrm>
          <a:prstGeom prst="rect">
            <a:avLst/>
          </a:prstGeom>
          <a:noFill/>
        </p:spPr>
        <p:txBody>
          <a:bodyPr wrap="square" lIns="0" tIns="0" rIns="0" bIns="0" anchor="ctr">
            <a:spAutoFit/>
          </a:bodyPr>
          <a:lstStyle/>
          <a:p>
            <a:r>
              <a:rPr lang="en-US" sz="1961" i="1"/>
              <a:t>Automated backups</a:t>
            </a:r>
            <a:r>
              <a:rPr lang="en-US" sz="1961"/>
              <a:t>: automatic backups that are kept between 7 and 35 days, and uses Azure read-access geo-redundant storage (RA-GRS) to ensure that they are preserved even if the data center is unavailable. </a:t>
            </a:r>
            <a:r>
              <a:rPr lang="en-US" sz="1961" i="1"/>
              <a:t>Long-term retention </a:t>
            </a:r>
            <a:r>
              <a:rPr lang="en-US" sz="1961"/>
              <a:t>also available</a:t>
            </a:r>
          </a:p>
        </p:txBody>
      </p:sp>
      <p:cxnSp>
        <p:nvCxnSpPr>
          <p:cNvPr id="116" name="Straight Connector 115">
            <a:extLst>
              <a:ext uri="{FF2B5EF4-FFF2-40B4-BE49-F238E27FC236}">
                <a16:creationId xmlns:a16="http://schemas.microsoft.com/office/drawing/2014/main" id="{5248C7D3-27A1-427D-BAD1-BCA90F9A7EAA}"/>
              </a:ext>
              <a:ext uri="{C183D7F6-B498-43B3-948B-1728B52AA6E4}">
                <adec:decorative xmlns:adec="http://schemas.microsoft.com/office/drawing/2017/decorative" val="1"/>
              </a:ext>
            </a:extLst>
          </p:cNvPr>
          <p:cNvCxnSpPr>
            <a:cxnSpLocks/>
          </p:cNvCxnSpPr>
          <p:nvPr/>
        </p:nvCxnSpPr>
        <p:spPr>
          <a:xfrm>
            <a:off x="1631494" y="4718347"/>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5" name="Picture 124" descr="Icon of a globe">
            <a:extLst>
              <a:ext uri="{FF2B5EF4-FFF2-40B4-BE49-F238E27FC236}">
                <a16:creationId xmlns:a16="http://schemas.microsoft.com/office/drawing/2014/main" id="{758C5A6D-F036-437A-8037-4EA088DDF072}"/>
              </a:ext>
            </a:extLst>
          </p:cNvPr>
          <p:cNvPicPr>
            <a:picLocks/>
          </p:cNvPicPr>
          <p:nvPr/>
        </p:nvPicPr>
        <p:blipFill>
          <a:blip r:embed="rId6"/>
          <a:stretch>
            <a:fillRect/>
          </a:stretch>
        </p:blipFill>
        <p:spPr>
          <a:xfrm>
            <a:off x="418644" y="4715665"/>
            <a:ext cx="896425" cy="896425"/>
          </a:xfrm>
          <a:prstGeom prst="rect">
            <a:avLst/>
          </a:prstGeom>
        </p:spPr>
      </p:pic>
      <p:sp>
        <p:nvSpPr>
          <p:cNvPr id="128" name="TextBox 127">
            <a:extLst>
              <a:ext uri="{FF2B5EF4-FFF2-40B4-BE49-F238E27FC236}">
                <a16:creationId xmlns:a16="http://schemas.microsoft.com/office/drawing/2014/main" id="{30EE288C-E744-4FB6-90C6-283463C6680E}"/>
              </a:ext>
            </a:extLst>
          </p:cNvPr>
          <p:cNvSpPr txBox="1"/>
          <p:nvPr/>
        </p:nvSpPr>
        <p:spPr>
          <a:xfrm>
            <a:off x="1631494" y="5013015"/>
            <a:ext cx="10129600" cy="301727"/>
          </a:xfrm>
          <a:prstGeom prst="rect">
            <a:avLst/>
          </a:prstGeom>
          <a:noFill/>
        </p:spPr>
        <p:txBody>
          <a:bodyPr wrap="square" lIns="0" tIns="0" rIns="0" bIns="0" anchor="ctr">
            <a:spAutoFit/>
          </a:bodyPr>
          <a:lstStyle/>
          <a:p>
            <a:r>
              <a:rPr lang="en-US" sz="1961" i="1"/>
              <a:t>Geo-replication</a:t>
            </a:r>
            <a:r>
              <a:rPr lang="en-US" sz="1961"/>
              <a:t>: Auto-failover groups across regions</a:t>
            </a:r>
          </a:p>
        </p:txBody>
      </p:sp>
      <p:cxnSp>
        <p:nvCxnSpPr>
          <p:cNvPr id="131" name="Straight Connector 130">
            <a:extLst>
              <a:ext uri="{FF2B5EF4-FFF2-40B4-BE49-F238E27FC236}">
                <a16:creationId xmlns:a16="http://schemas.microsoft.com/office/drawing/2014/main" id="{3D493972-8683-4423-A3A9-1F270ED800AD}"/>
              </a:ext>
              <a:ext uri="{C183D7F6-B498-43B3-948B-1728B52AA6E4}">
                <adec:decorative xmlns:adec="http://schemas.microsoft.com/office/drawing/2017/decorative" val="1"/>
              </a:ext>
            </a:extLst>
          </p:cNvPr>
          <p:cNvCxnSpPr>
            <a:cxnSpLocks/>
          </p:cNvCxnSpPr>
          <p:nvPr/>
        </p:nvCxnSpPr>
        <p:spPr>
          <a:xfrm>
            <a:off x="1631494" y="5672175"/>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descr="Icon of an arrow pointing diagonally, enclosed in a gear">
            <a:extLst>
              <a:ext uri="{FF2B5EF4-FFF2-40B4-BE49-F238E27FC236}">
                <a16:creationId xmlns:a16="http://schemas.microsoft.com/office/drawing/2014/main" id="{40A6CB89-AEF4-4013-BBEC-85F4518517B3}"/>
              </a:ext>
            </a:extLst>
          </p:cNvPr>
          <p:cNvPicPr>
            <a:picLocks/>
          </p:cNvPicPr>
          <p:nvPr/>
        </p:nvPicPr>
        <p:blipFill>
          <a:blip r:embed="rId7"/>
          <a:stretch>
            <a:fillRect/>
          </a:stretch>
        </p:blipFill>
        <p:spPr>
          <a:xfrm>
            <a:off x="417692" y="5732259"/>
            <a:ext cx="896425" cy="896425"/>
          </a:xfrm>
          <a:prstGeom prst="rect">
            <a:avLst/>
          </a:prstGeom>
        </p:spPr>
      </p:pic>
      <p:sp>
        <p:nvSpPr>
          <p:cNvPr id="4" name="TextBox 3">
            <a:extLst>
              <a:ext uri="{FF2B5EF4-FFF2-40B4-BE49-F238E27FC236}">
                <a16:creationId xmlns:a16="http://schemas.microsoft.com/office/drawing/2014/main" id="{1C6F20E8-4232-461C-AFE2-D10825036515}"/>
              </a:ext>
            </a:extLst>
          </p:cNvPr>
          <p:cNvSpPr txBox="1"/>
          <p:nvPr/>
        </p:nvSpPr>
        <p:spPr>
          <a:xfrm>
            <a:off x="1631494" y="6029609"/>
            <a:ext cx="10129600" cy="301727"/>
          </a:xfrm>
          <a:prstGeom prst="rect">
            <a:avLst/>
          </a:prstGeom>
          <a:noFill/>
        </p:spPr>
        <p:txBody>
          <a:bodyPr wrap="square" lIns="0" tIns="0" rIns="0" bIns="0" anchor="ctr">
            <a:spAutoFit/>
          </a:bodyPr>
          <a:lstStyle/>
          <a:p>
            <a:r>
              <a:rPr lang="en-US" sz="1961" i="1"/>
              <a:t>Scale resources</a:t>
            </a:r>
            <a:r>
              <a:rPr lang="en-US" sz="1961"/>
              <a:t>: Dynamically add more resources to your database with minimal downtime</a:t>
            </a:r>
          </a:p>
        </p:txBody>
      </p:sp>
    </p:spTree>
    <p:extLst>
      <p:ext uri="{BB962C8B-B14F-4D97-AF65-F5344CB8AC3E}">
        <p14:creationId xmlns:p14="http://schemas.microsoft.com/office/powerpoint/2010/main" val="387452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fade">
                                      <p:cBhvr>
                                        <p:cTn id="18" dur="500"/>
                                        <p:tgtEl>
                                          <p:spTgt spid="7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2"/>
                                        </p:tgtEl>
                                        <p:attrNameLst>
                                          <p:attrName>style.visibility</p:attrName>
                                        </p:attrNameLst>
                                      </p:cBhvr>
                                      <p:to>
                                        <p:strVal val="visible"/>
                                      </p:to>
                                    </p:set>
                                    <p:animEffect transition="in" filter="fade">
                                      <p:cBhvr>
                                        <p:cTn id="26" dur="500"/>
                                        <p:tgtEl>
                                          <p:spTgt spid="92"/>
                                        </p:tgtEl>
                                      </p:cBhvr>
                                    </p:animEffect>
                                  </p:childTnLst>
                                </p:cTn>
                              </p:par>
                              <p:par>
                                <p:cTn id="27" presetID="10" presetClass="entr" presetSubtype="0" fill="hold" nodeType="withEffect">
                                  <p:stCondLst>
                                    <p:cond delay="0"/>
                                  </p:stCondLst>
                                  <p:childTnLst>
                                    <p:set>
                                      <p:cBhvr>
                                        <p:cTn id="28" dur="1" fill="hold">
                                          <p:stCondLst>
                                            <p:cond delay="0"/>
                                          </p:stCondLst>
                                        </p:cTn>
                                        <p:tgtEl>
                                          <p:spTgt spid="106"/>
                                        </p:tgtEl>
                                        <p:attrNameLst>
                                          <p:attrName>style.visibility</p:attrName>
                                        </p:attrNameLst>
                                      </p:cBhvr>
                                      <p:to>
                                        <p:strVal val="visible"/>
                                      </p:to>
                                    </p:set>
                                    <p:animEffect transition="in" filter="fade">
                                      <p:cBhvr>
                                        <p:cTn id="29" dur="500"/>
                                        <p:tgtEl>
                                          <p:spTgt spid="10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fade">
                                      <p:cBhvr>
                                        <p:cTn id="32" dur="500"/>
                                        <p:tgtEl>
                                          <p:spTgt spid="1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fade">
                                      <p:cBhvr>
                                        <p:cTn id="37" dur="500"/>
                                        <p:tgtEl>
                                          <p:spTgt spid="116"/>
                                        </p:tgtEl>
                                      </p:cBhvr>
                                    </p:animEffect>
                                  </p:childTnLst>
                                </p:cTn>
                              </p:par>
                              <p:par>
                                <p:cTn id="38" presetID="10" presetClass="entr" presetSubtype="0" fill="hold" nodeType="withEffect">
                                  <p:stCondLst>
                                    <p:cond delay="0"/>
                                  </p:stCondLst>
                                  <p:childTnLst>
                                    <p:set>
                                      <p:cBhvr>
                                        <p:cTn id="39" dur="1" fill="hold">
                                          <p:stCondLst>
                                            <p:cond delay="0"/>
                                          </p:stCondLst>
                                        </p:cTn>
                                        <p:tgtEl>
                                          <p:spTgt spid="125"/>
                                        </p:tgtEl>
                                        <p:attrNameLst>
                                          <p:attrName>style.visibility</p:attrName>
                                        </p:attrNameLst>
                                      </p:cBhvr>
                                      <p:to>
                                        <p:strVal val="visible"/>
                                      </p:to>
                                    </p:set>
                                    <p:animEffect transition="in" filter="fade">
                                      <p:cBhvr>
                                        <p:cTn id="40" dur="500"/>
                                        <p:tgtEl>
                                          <p:spTgt spid="1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animEffect transition="in" filter="fade">
                                      <p:cBhvr>
                                        <p:cTn id="43" dur="500"/>
                                        <p:tgtEl>
                                          <p:spTgt spid="12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fade">
                                      <p:cBhvr>
                                        <p:cTn id="48" dur="500"/>
                                        <p:tgtEl>
                                          <p:spTgt spid="131"/>
                                        </p:tgtEl>
                                      </p:cBhvr>
                                    </p:animEffect>
                                  </p:childTnLst>
                                </p:cTn>
                              </p:par>
                              <p:par>
                                <p:cTn id="49" presetID="10" presetClass="entr" presetSubtype="0"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85" grpId="0"/>
      <p:bldP spid="111" grpId="0"/>
      <p:bldP spid="128"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Headings)"/>
              </a:rPr>
              <a:t>Lesson 05: Azure Stream Analytics</a:t>
            </a:r>
            <a:endParaRPr lang="en-US" dirty="0"/>
          </a:p>
        </p:txBody>
      </p:sp>
      <p:pic>
        <p:nvPicPr>
          <p:cNvPr id="4" name="Picture 3" descr="Icon of a series of bars forming a chart">
            <a:extLst>
              <a:ext uri="{FF2B5EF4-FFF2-40B4-BE49-F238E27FC236}">
                <a16:creationId xmlns:a16="http://schemas.microsoft.com/office/drawing/2014/main" id="{90B2BAE0-DB75-411E-B41F-B9B26557494B}"/>
              </a:ext>
            </a:extLst>
          </p:cNvPr>
          <p:cNvPicPr>
            <a:picLocks noChangeAspect="1"/>
          </p:cNvPicPr>
          <p:nvPr/>
        </p:nvPicPr>
        <p:blipFill>
          <a:blip r:embed="rId3"/>
          <a:stretch>
            <a:fillRect/>
          </a:stretch>
        </p:blipFill>
        <p:spPr>
          <a:xfrm>
            <a:off x="10312513" y="2941625"/>
            <a:ext cx="786856" cy="899903"/>
          </a:xfrm>
          <a:prstGeom prst="rect">
            <a:avLst/>
          </a:prstGeom>
        </p:spPr>
      </p:pic>
    </p:spTree>
    <p:extLst>
      <p:ext uri="{BB962C8B-B14F-4D97-AF65-F5344CB8AC3E}">
        <p14:creationId xmlns:p14="http://schemas.microsoft.com/office/powerpoint/2010/main" val="41371195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What is message processing? </a:t>
            </a:r>
          </a:p>
        </p:txBody>
      </p:sp>
      <p:pic>
        <p:nvPicPr>
          <p:cNvPr id="9" name="Picture 8" descr="Devices generate messages in the form of telemetry data then&#10;IoT Hub routes messages to desired endpoints and finally&#10;Azure Stream Analytics processes messages and stores the data">
            <a:extLst>
              <a:ext uri="{FF2B5EF4-FFF2-40B4-BE49-F238E27FC236}">
                <a16:creationId xmlns:a16="http://schemas.microsoft.com/office/drawing/2014/main" id="{570EB0B9-3A6D-451F-94BC-8030E136E2F7}"/>
              </a:ext>
            </a:extLst>
          </p:cNvPr>
          <p:cNvPicPr>
            <a:picLocks noChangeAspect="1"/>
          </p:cNvPicPr>
          <p:nvPr/>
        </p:nvPicPr>
        <p:blipFill rotWithShape="1">
          <a:blip r:embed="rId3"/>
          <a:srcRect l="-12871" t="-3471" r="-13103" b="-3249"/>
          <a:stretch/>
        </p:blipFill>
        <p:spPr>
          <a:xfrm>
            <a:off x="429101" y="1169263"/>
            <a:ext cx="11354714" cy="5236988"/>
          </a:xfrm>
          <a:custGeom>
            <a:avLst/>
            <a:gdLst>
              <a:gd name="connsiteX0" fmla="*/ 0 w 11582400"/>
              <a:gd name="connsiteY0" fmla="*/ 0 h 5353050"/>
              <a:gd name="connsiteX1" fmla="*/ 11582400 w 11582400"/>
              <a:gd name="connsiteY1" fmla="*/ 0 h 5353050"/>
              <a:gd name="connsiteX2" fmla="*/ 11582400 w 11582400"/>
              <a:gd name="connsiteY2" fmla="*/ 5353050 h 5353050"/>
              <a:gd name="connsiteX3" fmla="*/ 0 w 11582400"/>
              <a:gd name="connsiteY3" fmla="*/ 5353050 h 5353050"/>
            </a:gdLst>
            <a:ahLst/>
            <a:cxnLst>
              <a:cxn ang="0">
                <a:pos x="connsiteX0" y="connsiteY0"/>
              </a:cxn>
              <a:cxn ang="0">
                <a:pos x="connsiteX1" y="connsiteY1"/>
              </a:cxn>
              <a:cxn ang="0">
                <a:pos x="connsiteX2" y="connsiteY2"/>
              </a:cxn>
              <a:cxn ang="0">
                <a:pos x="connsiteX3" y="connsiteY3"/>
              </a:cxn>
            </a:cxnLst>
            <a:rect l="l" t="t" r="r" b="b"/>
            <a:pathLst>
              <a:path w="11582400" h="5353050">
                <a:moveTo>
                  <a:pt x="0" y="0"/>
                </a:moveTo>
                <a:lnTo>
                  <a:pt x="11582400" y="0"/>
                </a:lnTo>
                <a:lnTo>
                  <a:pt x="11582400" y="5353050"/>
                </a:lnTo>
                <a:lnTo>
                  <a:pt x="0" y="5353050"/>
                </a:lnTo>
                <a:close/>
              </a:path>
            </a:pathLst>
          </a:custGeom>
          <a:noFill/>
          <a:ln w="19050">
            <a:solidFill>
              <a:schemeClr val="tx2"/>
            </a:solidFill>
            <a:headEnd type="none" w="med" len="med"/>
            <a:tailEnd type="none" w="med" len="med"/>
          </a:ln>
          <a:effectLst/>
        </p:spPr>
      </p:pic>
      <p:sp>
        <p:nvSpPr>
          <p:cNvPr id="32" name="Rectangle 31" descr="A box highlighting Stream processing">
            <a:extLst>
              <a:ext uri="{FF2B5EF4-FFF2-40B4-BE49-F238E27FC236}">
                <a16:creationId xmlns:a16="http://schemas.microsoft.com/office/drawing/2014/main" id="{5315BC39-25E2-4FEC-A42D-4D531AEA873F}"/>
              </a:ext>
            </a:extLst>
          </p:cNvPr>
          <p:cNvSpPr/>
          <p:nvPr/>
        </p:nvSpPr>
        <p:spPr bwMode="auto">
          <a:xfrm>
            <a:off x="5779582" y="2937458"/>
            <a:ext cx="2618504" cy="1250276"/>
          </a:xfrm>
          <a:prstGeom prst="rect">
            <a:avLst/>
          </a:prstGeom>
          <a:noFill/>
          <a:ln w="635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6563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94BBE59-4771-4F5F-9E00-4366CBE904D8}"/>
              </a:ext>
            </a:extLst>
          </p:cNvPr>
          <p:cNvSpPr/>
          <p:nvPr/>
        </p:nvSpPr>
        <p:spPr bwMode="auto">
          <a:xfrm>
            <a:off x="418644" y="1169263"/>
            <a:ext cx="11354714" cy="523698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descr="Screenshot of Azure Stream Analytics structure"/>
          <p:cNvSpPr>
            <a:spLocks noGrp="1"/>
          </p:cNvSpPr>
          <p:nvPr>
            <p:ph type="title"/>
          </p:nvPr>
        </p:nvSpPr>
        <p:spPr/>
        <p:txBody>
          <a:bodyPr/>
          <a:lstStyle/>
          <a:p>
            <a:r>
              <a:rPr lang="en-US" dirty="0"/>
              <a:t>What is Azure Stream Analytics (ASA)?</a:t>
            </a:r>
          </a:p>
        </p:txBody>
      </p:sp>
      <p:pic>
        <p:nvPicPr>
          <p:cNvPr id="4" name="Picture 3">
            <a:extLst>
              <a:ext uri="{FF2B5EF4-FFF2-40B4-BE49-F238E27FC236}">
                <a16:creationId xmlns:a16="http://schemas.microsoft.com/office/drawing/2014/main" id="{FB999A72-7555-4B84-A205-077F887119E5}"/>
              </a:ext>
            </a:extLst>
          </p:cNvPr>
          <p:cNvPicPr>
            <a:picLocks noChangeAspect="1"/>
          </p:cNvPicPr>
          <p:nvPr/>
        </p:nvPicPr>
        <p:blipFill>
          <a:blip r:embed="rId3"/>
          <a:stretch>
            <a:fillRect/>
          </a:stretch>
        </p:blipFill>
        <p:spPr>
          <a:xfrm>
            <a:off x="968535" y="1343293"/>
            <a:ext cx="10244036" cy="4888927"/>
          </a:xfrm>
          <a:prstGeom prst="rect">
            <a:avLst/>
          </a:prstGeom>
        </p:spPr>
      </p:pic>
    </p:spTree>
    <p:extLst>
      <p:ext uri="{BB962C8B-B14F-4D97-AF65-F5344CB8AC3E}">
        <p14:creationId xmlns:p14="http://schemas.microsoft.com/office/powerpoint/2010/main" val="287255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Module 4 – Learning objectives</a:t>
            </a:r>
          </a:p>
        </p:txBody>
      </p:sp>
      <p:pic>
        <p:nvPicPr>
          <p:cNvPr id="37" name="Picture 36" descr="Icon of a gear inside a circle">
            <a:extLst>
              <a:ext uri="{FF2B5EF4-FFF2-40B4-BE49-F238E27FC236}">
                <a16:creationId xmlns:a16="http://schemas.microsoft.com/office/drawing/2014/main" id="{60A3F3F1-AEA3-46E6-AC7B-C7F29E797802}"/>
              </a:ext>
            </a:extLst>
          </p:cNvPr>
          <p:cNvPicPr>
            <a:picLocks/>
          </p:cNvPicPr>
          <p:nvPr/>
        </p:nvPicPr>
        <p:blipFill>
          <a:blip r:embed="rId3"/>
          <a:stretch>
            <a:fillRect/>
          </a:stretch>
        </p:blipFill>
        <p:spPr>
          <a:xfrm>
            <a:off x="423312" y="1314832"/>
            <a:ext cx="777427" cy="777427"/>
          </a:xfrm>
          <a:prstGeom prst="rect">
            <a:avLst/>
          </a:prstGeom>
        </p:spPr>
      </p:pic>
      <p:sp>
        <p:nvSpPr>
          <p:cNvPr id="55" name="TextBox 54">
            <a:extLst>
              <a:ext uri="{FF2B5EF4-FFF2-40B4-BE49-F238E27FC236}">
                <a16:creationId xmlns:a16="http://schemas.microsoft.com/office/drawing/2014/main" id="{7D97528B-98E4-4E7B-8352-48472BB56B4F}"/>
              </a:ext>
            </a:extLst>
          </p:cNvPr>
          <p:cNvSpPr txBox="1"/>
          <p:nvPr/>
        </p:nvSpPr>
        <p:spPr>
          <a:xfrm>
            <a:off x="1424457" y="1542871"/>
            <a:ext cx="10336638" cy="301727"/>
          </a:xfrm>
          <a:prstGeom prst="rect">
            <a:avLst/>
          </a:prstGeom>
          <a:noFill/>
        </p:spPr>
        <p:txBody>
          <a:bodyPr wrap="square" lIns="0" tIns="0" rIns="0" bIns="0" rtlCol="0" anchor="ctr">
            <a:spAutoFit/>
          </a:bodyPr>
          <a:lstStyle/>
          <a:p>
            <a:r>
              <a:rPr lang="en-US" sz="1961"/>
              <a:t>Configure message and event routing</a:t>
            </a:r>
          </a:p>
        </p:txBody>
      </p:sp>
      <p:cxnSp>
        <p:nvCxnSpPr>
          <p:cNvPr id="83" name="Straight Connector 82">
            <a:extLst>
              <a:ext uri="{FF2B5EF4-FFF2-40B4-BE49-F238E27FC236}">
                <a16:creationId xmlns:a16="http://schemas.microsoft.com/office/drawing/2014/main" id="{408C0850-A1C8-4301-B1B0-7F8EBB88BF2F}"/>
              </a:ext>
              <a:ext uri="{C183D7F6-B498-43B3-948B-1728B52AA6E4}">
                <adec:decorative xmlns:adec="http://schemas.microsoft.com/office/drawing/2017/decorative" val="1"/>
              </a:ext>
            </a:extLst>
          </p:cNvPr>
          <p:cNvCxnSpPr>
            <a:cxnSpLocks/>
          </p:cNvCxnSpPr>
          <p:nvPr/>
        </p:nvCxnSpPr>
        <p:spPr>
          <a:xfrm>
            <a:off x="1424457" y="2137082"/>
            <a:ext cx="103366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2" name="Picture 101" descr="Icon of an arrow that is branched to left and right">
            <a:extLst>
              <a:ext uri="{FF2B5EF4-FFF2-40B4-BE49-F238E27FC236}">
                <a16:creationId xmlns:a16="http://schemas.microsoft.com/office/drawing/2014/main" id="{A07C1944-094A-4A02-8E66-F9AA242F9E8A}"/>
              </a:ext>
            </a:extLst>
          </p:cNvPr>
          <p:cNvPicPr>
            <a:picLocks/>
          </p:cNvPicPr>
          <p:nvPr/>
        </p:nvPicPr>
        <p:blipFill>
          <a:blip r:embed="rId4"/>
          <a:stretch>
            <a:fillRect/>
          </a:stretch>
        </p:blipFill>
        <p:spPr>
          <a:xfrm>
            <a:off x="423312" y="2181904"/>
            <a:ext cx="777427" cy="777427"/>
          </a:xfrm>
          <a:prstGeom prst="rect">
            <a:avLst/>
          </a:prstGeom>
        </p:spPr>
      </p:pic>
      <p:sp>
        <p:nvSpPr>
          <p:cNvPr id="107" name="TextBox 106">
            <a:extLst>
              <a:ext uri="{FF2B5EF4-FFF2-40B4-BE49-F238E27FC236}">
                <a16:creationId xmlns:a16="http://schemas.microsoft.com/office/drawing/2014/main" id="{240479F7-19DA-4F4C-944F-6AF1F9DAFB8F}"/>
              </a:ext>
            </a:extLst>
          </p:cNvPr>
          <p:cNvSpPr txBox="1"/>
          <p:nvPr/>
        </p:nvSpPr>
        <p:spPr>
          <a:xfrm>
            <a:off x="1424457" y="2411905"/>
            <a:ext cx="10336638" cy="301727"/>
          </a:xfrm>
          <a:prstGeom prst="rect">
            <a:avLst/>
          </a:prstGeom>
          <a:noFill/>
        </p:spPr>
        <p:txBody>
          <a:bodyPr wrap="square" lIns="0" tIns="0" rIns="0" bIns="0" rtlCol="0" anchor="ctr">
            <a:spAutoFit/>
          </a:bodyPr>
          <a:lstStyle/>
          <a:p>
            <a:r>
              <a:rPr lang="en-US" sz="1961"/>
              <a:t>Route data to the built-in and custom endpoints</a:t>
            </a:r>
          </a:p>
        </p:txBody>
      </p:sp>
      <p:cxnSp>
        <p:nvCxnSpPr>
          <p:cNvPr id="124" name="Straight Connector 123">
            <a:extLst>
              <a:ext uri="{FF2B5EF4-FFF2-40B4-BE49-F238E27FC236}">
                <a16:creationId xmlns:a16="http://schemas.microsoft.com/office/drawing/2014/main" id="{A6D45D90-1E10-496B-9F90-5B8D8DE54877}"/>
              </a:ext>
              <a:ext uri="{C183D7F6-B498-43B3-948B-1728B52AA6E4}">
                <adec:decorative xmlns:adec="http://schemas.microsoft.com/office/drawing/2017/decorative" val="1"/>
              </a:ext>
            </a:extLst>
          </p:cNvPr>
          <p:cNvCxnSpPr>
            <a:cxnSpLocks/>
          </p:cNvCxnSpPr>
          <p:nvPr/>
        </p:nvCxnSpPr>
        <p:spPr>
          <a:xfrm>
            <a:off x="1424457" y="3004153"/>
            <a:ext cx="103366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9" name="Picture 138" descr="Icon of a document">
            <a:extLst>
              <a:ext uri="{FF2B5EF4-FFF2-40B4-BE49-F238E27FC236}">
                <a16:creationId xmlns:a16="http://schemas.microsoft.com/office/drawing/2014/main" id="{70D1FCFF-E3F5-4F68-B996-A090A6830C0F}"/>
              </a:ext>
            </a:extLst>
          </p:cNvPr>
          <p:cNvPicPr>
            <a:picLocks/>
          </p:cNvPicPr>
          <p:nvPr/>
        </p:nvPicPr>
        <p:blipFill>
          <a:blip r:embed="rId5"/>
          <a:stretch>
            <a:fillRect/>
          </a:stretch>
        </p:blipFill>
        <p:spPr>
          <a:xfrm>
            <a:off x="423312" y="3048975"/>
            <a:ext cx="777427" cy="777427"/>
          </a:xfrm>
          <a:prstGeom prst="rect">
            <a:avLst/>
          </a:prstGeom>
        </p:spPr>
      </p:pic>
      <p:sp>
        <p:nvSpPr>
          <p:cNvPr id="143" name="TextBox 142">
            <a:extLst>
              <a:ext uri="{FF2B5EF4-FFF2-40B4-BE49-F238E27FC236}">
                <a16:creationId xmlns:a16="http://schemas.microsoft.com/office/drawing/2014/main" id="{8C477B9F-D166-4544-AE5A-024DE64E3F28}"/>
              </a:ext>
            </a:extLst>
          </p:cNvPr>
          <p:cNvSpPr txBox="1"/>
          <p:nvPr/>
        </p:nvSpPr>
        <p:spPr>
          <a:xfrm>
            <a:off x="1424457" y="3280939"/>
            <a:ext cx="10336638" cy="301727"/>
          </a:xfrm>
          <a:prstGeom prst="rect">
            <a:avLst/>
          </a:prstGeom>
          <a:noFill/>
        </p:spPr>
        <p:txBody>
          <a:bodyPr wrap="square" lIns="0" tIns="0" rIns="0" bIns="0" rtlCol="0" anchor="ctr">
            <a:spAutoFit/>
          </a:bodyPr>
          <a:lstStyle/>
          <a:p>
            <a:r>
              <a:rPr lang="en-US" sz="1961"/>
              <a:t>Implement message enrichment</a:t>
            </a:r>
          </a:p>
        </p:txBody>
      </p:sp>
      <p:cxnSp>
        <p:nvCxnSpPr>
          <p:cNvPr id="156" name="Straight Connector 155">
            <a:extLst>
              <a:ext uri="{FF2B5EF4-FFF2-40B4-BE49-F238E27FC236}">
                <a16:creationId xmlns:a16="http://schemas.microsoft.com/office/drawing/2014/main" id="{C26AEE4C-32DF-4F16-899B-652BDCCEF440}"/>
              </a:ext>
              <a:ext uri="{C183D7F6-B498-43B3-948B-1728B52AA6E4}">
                <adec:decorative xmlns:adec="http://schemas.microsoft.com/office/drawing/2017/decorative" val="1"/>
              </a:ext>
            </a:extLst>
          </p:cNvPr>
          <p:cNvCxnSpPr>
            <a:cxnSpLocks/>
          </p:cNvCxnSpPr>
          <p:nvPr/>
        </p:nvCxnSpPr>
        <p:spPr>
          <a:xfrm>
            <a:off x="1424457" y="3871224"/>
            <a:ext cx="103366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7" name="Picture 166" descr="Icon of a series of bars forming a chart">
            <a:extLst>
              <a:ext uri="{FF2B5EF4-FFF2-40B4-BE49-F238E27FC236}">
                <a16:creationId xmlns:a16="http://schemas.microsoft.com/office/drawing/2014/main" id="{AFB2A1A2-2415-436A-A486-B6B557955231}"/>
              </a:ext>
            </a:extLst>
          </p:cNvPr>
          <p:cNvPicPr>
            <a:picLocks/>
          </p:cNvPicPr>
          <p:nvPr/>
        </p:nvPicPr>
        <p:blipFill>
          <a:blip r:embed="rId6"/>
          <a:stretch>
            <a:fillRect/>
          </a:stretch>
        </p:blipFill>
        <p:spPr>
          <a:xfrm>
            <a:off x="423312" y="3916047"/>
            <a:ext cx="777427" cy="777427"/>
          </a:xfrm>
          <a:prstGeom prst="rect">
            <a:avLst/>
          </a:prstGeom>
        </p:spPr>
      </p:pic>
      <p:sp>
        <p:nvSpPr>
          <p:cNvPr id="170" name="TextBox 169">
            <a:extLst>
              <a:ext uri="{FF2B5EF4-FFF2-40B4-BE49-F238E27FC236}">
                <a16:creationId xmlns:a16="http://schemas.microsoft.com/office/drawing/2014/main" id="{B307CF60-0FA5-4CE9-BEB8-B193EDE0B154}"/>
              </a:ext>
            </a:extLst>
          </p:cNvPr>
          <p:cNvSpPr txBox="1"/>
          <p:nvPr/>
        </p:nvSpPr>
        <p:spPr>
          <a:xfrm>
            <a:off x="1424457" y="4149973"/>
            <a:ext cx="10336638" cy="301727"/>
          </a:xfrm>
          <a:prstGeom prst="rect">
            <a:avLst/>
          </a:prstGeom>
          <a:noFill/>
        </p:spPr>
        <p:txBody>
          <a:bodyPr wrap="square" lIns="0" tIns="0" rIns="0" bIns="0" rtlCol="0" anchor="ctr">
            <a:spAutoFit/>
          </a:bodyPr>
          <a:lstStyle/>
          <a:p>
            <a:r>
              <a:rPr lang="en-US" sz="1961"/>
              <a:t>Implement Azure Stream Analytics Inputs, Queries, and Outputs</a:t>
            </a:r>
          </a:p>
        </p:txBody>
      </p:sp>
      <p:cxnSp>
        <p:nvCxnSpPr>
          <p:cNvPr id="179" name="Straight Connector 178">
            <a:extLst>
              <a:ext uri="{FF2B5EF4-FFF2-40B4-BE49-F238E27FC236}">
                <a16:creationId xmlns:a16="http://schemas.microsoft.com/office/drawing/2014/main" id="{32FA9314-D69C-48DA-A9C0-30DABB0A83EA}"/>
              </a:ext>
              <a:ext uri="{C183D7F6-B498-43B3-948B-1728B52AA6E4}">
                <adec:decorative xmlns:adec="http://schemas.microsoft.com/office/drawing/2017/decorative" val="1"/>
              </a:ext>
            </a:extLst>
          </p:cNvPr>
          <p:cNvCxnSpPr>
            <a:cxnSpLocks/>
          </p:cNvCxnSpPr>
          <p:nvPr/>
        </p:nvCxnSpPr>
        <p:spPr>
          <a:xfrm>
            <a:off x="1424457" y="4738296"/>
            <a:ext cx="103366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6" name="Picture 185" descr="Icon of char build by blocks of square">
            <a:extLst>
              <a:ext uri="{FF2B5EF4-FFF2-40B4-BE49-F238E27FC236}">
                <a16:creationId xmlns:a16="http://schemas.microsoft.com/office/drawing/2014/main" id="{1EC1CE47-05FB-4980-9CFD-920E86D5DD60}"/>
              </a:ext>
            </a:extLst>
          </p:cNvPr>
          <p:cNvPicPr>
            <a:picLocks/>
          </p:cNvPicPr>
          <p:nvPr/>
        </p:nvPicPr>
        <p:blipFill>
          <a:blip r:embed="rId7"/>
          <a:stretch>
            <a:fillRect/>
          </a:stretch>
        </p:blipFill>
        <p:spPr>
          <a:xfrm>
            <a:off x="423312" y="4783118"/>
            <a:ext cx="777427" cy="777427"/>
          </a:xfrm>
          <a:prstGeom prst="rect">
            <a:avLst/>
          </a:prstGeom>
        </p:spPr>
      </p:pic>
      <p:sp>
        <p:nvSpPr>
          <p:cNvPr id="188" name="TextBox 187">
            <a:extLst>
              <a:ext uri="{FF2B5EF4-FFF2-40B4-BE49-F238E27FC236}">
                <a16:creationId xmlns:a16="http://schemas.microsoft.com/office/drawing/2014/main" id="{FB01D418-C561-4051-B945-9A77CE86C70C}"/>
              </a:ext>
            </a:extLst>
          </p:cNvPr>
          <p:cNvSpPr txBox="1"/>
          <p:nvPr/>
        </p:nvSpPr>
        <p:spPr>
          <a:xfrm>
            <a:off x="1424457" y="5019007"/>
            <a:ext cx="10336638" cy="301727"/>
          </a:xfrm>
          <a:prstGeom prst="rect">
            <a:avLst/>
          </a:prstGeom>
          <a:noFill/>
        </p:spPr>
        <p:txBody>
          <a:bodyPr wrap="square" lIns="0" tIns="0" rIns="0" bIns="0" rtlCol="0" anchor="ctr">
            <a:spAutoFit/>
          </a:bodyPr>
          <a:lstStyle/>
          <a:p>
            <a:r>
              <a:rPr lang="en-US" sz="1961"/>
              <a:t>Store message data in a warm storage for archival purposes and additional analysis</a:t>
            </a:r>
          </a:p>
        </p:txBody>
      </p:sp>
      <p:cxnSp>
        <p:nvCxnSpPr>
          <p:cNvPr id="193" name="Straight Connector 192">
            <a:extLst>
              <a:ext uri="{FF2B5EF4-FFF2-40B4-BE49-F238E27FC236}">
                <a16:creationId xmlns:a16="http://schemas.microsoft.com/office/drawing/2014/main" id="{5103B6FF-C40E-4E36-B0C1-091461DD1267}"/>
              </a:ext>
              <a:ext uri="{C183D7F6-B498-43B3-948B-1728B52AA6E4}">
                <adec:decorative xmlns:adec="http://schemas.microsoft.com/office/drawing/2017/decorative" val="1"/>
              </a:ext>
            </a:extLst>
          </p:cNvPr>
          <p:cNvCxnSpPr>
            <a:cxnSpLocks/>
          </p:cNvCxnSpPr>
          <p:nvPr/>
        </p:nvCxnSpPr>
        <p:spPr>
          <a:xfrm>
            <a:off x="1424457" y="5605367"/>
            <a:ext cx="1033663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descr="Icon of five circles connected by lines">
            <a:extLst>
              <a:ext uri="{FF2B5EF4-FFF2-40B4-BE49-F238E27FC236}">
                <a16:creationId xmlns:a16="http://schemas.microsoft.com/office/drawing/2014/main" id="{C3688F49-CF32-4DF3-AFD3-A738738D5BBD}"/>
              </a:ext>
            </a:extLst>
          </p:cNvPr>
          <p:cNvPicPr>
            <a:picLocks/>
          </p:cNvPicPr>
          <p:nvPr/>
        </p:nvPicPr>
        <p:blipFill>
          <a:blip r:embed="rId8"/>
          <a:stretch>
            <a:fillRect/>
          </a:stretch>
        </p:blipFill>
        <p:spPr>
          <a:xfrm>
            <a:off x="423312" y="5650190"/>
            <a:ext cx="777427" cy="777427"/>
          </a:xfrm>
          <a:prstGeom prst="rect">
            <a:avLst/>
          </a:prstGeom>
        </p:spPr>
      </p:pic>
      <p:sp>
        <p:nvSpPr>
          <p:cNvPr id="4" name="TextBox 3">
            <a:extLst>
              <a:ext uri="{FF2B5EF4-FFF2-40B4-BE49-F238E27FC236}">
                <a16:creationId xmlns:a16="http://schemas.microsoft.com/office/drawing/2014/main" id="{E772F031-BF12-4A6F-87C6-E7A1494385A6}"/>
              </a:ext>
            </a:extLst>
          </p:cNvPr>
          <p:cNvSpPr txBox="1"/>
          <p:nvPr/>
        </p:nvSpPr>
        <p:spPr>
          <a:xfrm>
            <a:off x="1424457" y="5888041"/>
            <a:ext cx="10336638" cy="301727"/>
          </a:xfrm>
          <a:prstGeom prst="rect">
            <a:avLst/>
          </a:prstGeom>
          <a:noFill/>
        </p:spPr>
        <p:txBody>
          <a:bodyPr wrap="square" lIns="0" tIns="0" rIns="0" bIns="0" rtlCol="0" anchor="ctr">
            <a:spAutoFit/>
          </a:bodyPr>
          <a:lstStyle/>
          <a:p>
            <a:r>
              <a:rPr lang="en-US" sz="1961"/>
              <a:t>Use an Azure Function within a message processing and analytics solution</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fade">
                                      <p:cBhvr>
                                        <p:cTn id="10" dur="500"/>
                                        <p:tgtEl>
                                          <p:spTgt spid="124"/>
                                        </p:tgtEl>
                                      </p:cBhvr>
                                    </p:animEffect>
                                  </p:childTnLst>
                                </p:cTn>
                              </p:par>
                              <p:par>
                                <p:cTn id="11" presetID="10" presetClass="entr" presetSubtype="0" fill="hold"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nodeType="with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500"/>
                                        <p:tgtEl>
                                          <p:spTgt spid="179"/>
                                        </p:tgtEl>
                                      </p:cBhvr>
                                    </p:animEffect>
                                  </p:childTnLst>
                                </p:cTn>
                              </p:par>
                              <p:par>
                                <p:cTn id="17" presetID="10" presetClass="entr" presetSubtype="0" fill="hold" nodeType="with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fade">
                                      <p:cBhvr>
                                        <p:cTn id="19"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3333D-9624-4089-9C96-433EA01204C5}"/>
              </a:ext>
            </a:extLst>
          </p:cNvPr>
          <p:cNvSpPr>
            <a:spLocks noGrp="1"/>
          </p:cNvSpPr>
          <p:nvPr>
            <p:ph type="title"/>
          </p:nvPr>
        </p:nvSpPr>
        <p:spPr/>
        <p:txBody>
          <a:bodyPr/>
          <a:lstStyle/>
          <a:p>
            <a:r>
              <a:rPr lang="en-US" dirty="0"/>
              <a:t>Azure Stream Analytics data flow</a:t>
            </a:r>
          </a:p>
        </p:txBody>
      </p:sp>
      <p:pic>
        <p:nvPicPr>
          <p:cNvPr id="23" name="Picture 22" descr="Icon of three circles inside a rectangle with arrows on each side pointing in opposite direction">
            <a:extLst>
              <a:ext uri="{FF2B5EF4-FFF2-40B4-BE49-F238E27FC236}">
                <a16:creationId xmlns:a16="http://schemas.microsoft.com/office/drawing/2014/main" id="{866CEA46-2ECB-417D-91CD-8355E909406C}"/>
              </a:ext>
            </a:extLst>
          </p:cNvPr>
          <p:cNvPicPr>
            <a:picLocks/>
          </p:cNvPicPr>
          <p:nvPr/>
        </p:nvPicPr>
        <p:blipFill>
          <a:blip r:embed="rId2"/>
          <a:stretch>
            <a:fillRect/>
          </a:stretch>
        </p:blipFill>
        <p:spPr>
          <a:xfrm>
            <a:off x="434374" y="1469971"/>
            <a:ext cx="932282" cy="932282"/>
          </a:xfrm>
          <a:prstGeom prst="rect">
            <a:avLst/>
          </a:prstGeom>
        </p:spPr>
      </p:pic>
      <p:sp>
        <p:nvSpPr>
          <p:cNvPr id="37" name="Text Placeholder 4">
            <a:extLst>
              <a:ext uri="{FF2B5EF4-FFF2-40B4-BE49-F238E27FC236}">
                <a16:creationId xmlns:a16="http://schemas.microsoft.com/office/drawing/2014/main" id="{0AB26EFD-08CC-441F-BB8F-86C495159AD8}"/>
              </a:ext>
            </a:extLst>
          </p:cNvPr>
          <p:cNvSpPr txBox="1">
            <a:spLocks/>
          </p:cNvSpPr>
          <p:nvPr/>
        </p:nvSpPr>
        <p:spPr>
          <a:xfrm>
            <a:off x="1631494" y="1755076"/>
            <a:ext cx="10129600" cy="3620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spc="0">
                <a:solidFill>
                  <a:schemeClr val="tx1"/>
                </a:solidFill>
                <a:latin typeface="+mn-lt"/>
              </a:rPr>
              <a:t>An Azure Stream Analytics </a:t>
            </a:r>
            <a:r>
              <a:rPr lang="en-US" sz="2353" i="1" spc="0">
                <a:solidFill>
                  <a:schemeClr val="tx1"/>
                </a:solidFill>
                <a:latin typeface="+mn-lt"/>
              </a:rPr>
              <a:t>job</a:t>
            </a:r>
            <a:r>
              <a:rPr lang="en-US" sz="2353" spc="0">
                <a:solidFill>
                  <a:schemeClr val="tx1"/>
                </a:solidFill>
                <a:latin typeface="+mn-lt"/>
              </a:rPr>
              <a:t> consists of an </a:t>
            </a:r>
            <a:r>
              <a:rPr lang="en-US" sz="2353" i="1" spc="0">
                <a:solidFill>
                  <a:schemeClr val="tx1"/>
                </a:solidFill>
                <a:latin typeface="+mn-lt"/>
              </a:rPr>
              <a:t>input</a:t>
            </a:r>
            <a:r>
              <a:rPr lang="en-US" sz="2353" spc="0">
                <a:solidFill>
                  <a:schemeClr val="tx1"/>
                </a:solidFill>
                <a:latin typeface="+mn-lt"/>
              </a:rPr>
              <a:t>, </a:t>
            </a:r>
            <a:r>
              <a:rPr lang="en-US" sz="2353" i="1" spc="0">
                <a:solidFill>
                  <a:schemeClr val="tx1"/>
                </a:solidFill>
                <a:latin typeface="+mn-lt"/>
              </a:rPr>
              <a:t>query</a:t>
            </a:r>
            <a:r>
              <a:rPr lang="en-US" sz="2353" spc="0">
                <a:solidFill>
                  <a:schemeClr val="tx1"/>
                </a:solidFill>
                <a:latin typeface="+mn-lt"/>
              </a:rPr>
              <a:t>, and an </a:t>
            </a:r>
            <a:r>
              <a:rPr lang="en-US" sz="2353" i="1" spc="0">
                <a:solidFill>
                  <a:schemeClr val="tx1"/>
                </a:solidFill>
                <a:latin typeface="+mn-lt"/>
              </a:rPr>
              <a:t>output</a:t>
            </a:r>
            <a:endParaRPr lang="en-US" sz="2353" spc="0">
              <a:solidFill>
                <a:schemeClr val="tx1"/>
              </a:solidFill>
              <a:latin typeface="+mn-lt"/>
            </a:endParaRPr>
          </a:p>
        </p:txBody>
      </p:sp>
      <p:cxnSp>
        <p:nvCxnSpPr>
          <p:cNvPr id="38" name="Straight Connector 37">
            <a:extLst>
              <a:ext uri="{FF2B5EF4-FFF2-40B4-BE49-F238E27FC236}">
                <a16:creationId xmlns:a16="http://schemas.microsoft.com/office/drawing/2014/main" id="{A682671C-5A3B-4C3A-9E0C-58E619E8E844}"/>
              </a:ext>
              <a:ext uri="{C183D7F6-B498-43B3-948B-1728B52AA6E4}">
                <adec:decorative xmlns:adec="http://schemas.microsoft.com/office/drawing/2017/decorative" val="1"/>
              </a:ext>
            </a:extLst>
          </p:cNvPr>
          <p:cNvCxnSpPr>
            <a:cxnSpLocks/>
          </p:cNvCxnSpPr>
          <p:nvPr/>
        </p:nvCxnSpPr>
        <p:spPr>
          <a:xfrm>
            <a:off x="1631494" y="2587264"/>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descr="Icon of three circles and aligned to three lines">
            <a:extLst>
              <a:ext uri="{FF2B5EF4-FFF2-40B4-BE49-F238E27FC236}">
                <a16:creationId xmlns:a16="http://schemas.microsoft.com/office/drawing/2014/main" id="{7BC27E3F-7B82-4786-A813-1E64BCB5F182}"/>
              </a:ext>
            </a:extLst>
          </p:cNvPr>
          <p:cNvPicPr>
            <a:picLocks/>
          </p:cNvPicPr>
          <p:nvPr/>
        </p:nvPicPr>
        <p:blipFill>
          <a:blip r:embed="rId3"/>
          <a:stretch>
            <a:fillRect/>
          </a:stretch>
        </p:blipFill>
        <p:spPr>
          <a:xfrm>
            <a:off x="434374" y="2772275"/>
            <a:ext cx="932282" cy="932282"/>
          </a:xfrm>
          <a:prstGeom prst="rect">
            <a:avLst/>
          </a:prstGeom>
        </p:spPr>
      </p:pic>
      <p:sp>
        <p:nvSpPr>
          <p:cNvPr id="40" name="TextBox 39">
            <a:extLst>
              <a:ext uri="{FF2B5EF4-FFF2-40B4-BE49-F238E27FC236}">
                <a16:creationId xmlns:a16="http://schemas.microsoft.com/office/drawing/2014/main" id="{19C6741C-B137-4F5F-B715-0C2A5FC943A7}"/>
              </a:ext>
            </a:extLst>
          </p:cNvPr>
          <p:cNvSpPr txBox="1"/>
          <p:nvPr/>
        </p:nvSpPr>
        <p:spPr>
          <a:xfrm>
            <a:off x="1631494" y="2876344"/>
            <a:ext cx="10129600" cy="724143"/>
          </a:xfrm>
          <a:prstGeom prst="rect">
            <a:avLst/>
          </a:prstGeom>
          <a:noFill/>
        </p:spPr>
        <p:txBody>
          <a:bodyPr wrap="square" lIns="0" tIns="0" rIns="0" bIns="0">
            <a:spAutoFit/>
          </a:bodyPr>
          <a:lstStyle/>
          <a:p>
            <a:r>
              <a:rPr lang="en-US" sz="2353" dirty="0"/>
              <a:t>Input – ASA can ingest data from Azure Event Hubs, Azure IoT Hub, or Azure Blob Storage. ASA can parse CSV, JSON, and Avro</a:t>
            </a:r>
          </a:p>
        </p:txBody>
      </p:sp>
      <p:cxnSp>
        <p:nvCxnSpPr>
          <p:cNvPr id="41" name="Straight Connector 40">
            <a:extLst>
              <a:ext uri="{FF2B5EF4-FFF2-40B4-BE49-F238E27FC236}">
                <a16:creationId xmlns:a16="http://schemas.microsoft.com/office/drawing/2014/main" id="{708A9FAF-174F-43E0-921F-52435960A078}"/>
              </a:ext>
              <a:ext uri="{C183D7F6-B498-43B3-948B-1728B52AA6E4}">
                <adec:decorative xmlns:adec="http://schemas.microsoft.com/office/drawing/2017/decorative" val="1"/>
              </a:ext>
            </a:extLst>
          </p:cNvPr>
          <p:cNvCxnSpPr>
            <a:cxnSpLocks/>
          </p:cNvCxnSpPr>
          <p:nvPr/>
        </p:nvCxnSpPr>
        <p:spPr>
          <a:xfrm>
            <a:off x="1631494" y="3889568"/>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5" name="Picture 14" descr="Icon of a top view section of human brain">
            <a:extLst>
              <a:ext uri="{FF2B5EF4-FFF2-40B4-BE49-F238E27FC236}">
                <a16:creationId xmlns:a16="http://schemas.microsoft.com/office/drawing/2014/main" id="{6C33FE1B-3158-4D94-87D5-C7B0128FA865}"/>
              </a:ext>
            </a:extLst>
          </p:cNvPr>
          <p:cNvPicPr>
            <a:picLocks/>
          </p:cNvPicPr>
          <p:nvPr/>
        </p:nvPicPr>
        <p:blipFill>
          <a:blip r:embed="rId4"/>
          <a:stretch>
            <a:fillRect/>
          </a:stretch>
        </p:blipFill>
        <p:spPr>
          <a:xfrm>
            <a:off x="434374" y="4074579"/>
            <a:ext cx="932282" cy="932282"/>
          </a:xfrm>
          <a:prstGeom prst="rect">
            <a:avLst/>
          </a:prstGeom>
        </p:spPr>
      </p:pic>
      <p:sp>
        <p:nvSpPr>
          <p:cNvPr id="43" name="TextBox 42">
            <a:extLst>
              <a:ext uri="{FF2B5EF4-FFF2-40B4-BE49-F238E27FC236}">
                <a16:creationId xmlns:a16="http://schemas.microsoft.com/office/drawing/2014/main" id="{B8E26E02-8689-490C-87EA-2A913F0F4467}"/>
              </a:ext>
            </a:extLst>
          </p:cNvPr>
          <p:cNvSpPr txBox="1"/>
          <p:nvPr/>
        </p:nvSpPr>
        <p:spPr>
          <a:xfrm>
            <a:off x="1631494" y="4178648"/>
            <a:ext cx="10129600" cy="724143"/>
          </a:xfrm>
          <a:prstGeom prst="rect">
            <a:avLst/>
          </a:prstGeom>
          <a:noFill/>
        </p:spPr>
        <p:txBody>
          <a:bodyPr wrap="square" lIns="0" tIns="0" rIns="0" bIns="0">
            <a:spAutoFit/>
          </a:bodyPr>
          <a:lstStyle/>
          <a:p>
            <a:r>
              <a:rPr lang="en-US" sz="2353"/>
              <a:t>Query – ASA uses a SQL-like query language that includes support for filtering, sorting, aggregating, joining, and user-defined functions</a:t>
            </a:r>
          </a:p>
        </p:txBody>
      </p:sp>
      <p:cxnSp>
        <p:nvCxnSpPr>
          <p:cNvPr id="44" name="Straight Connector 43">
            <a:extLst>
              <a:ext uri="{FF2B5EF4-FFF2-40B4-BE49-F238E27FC236}">
                <a16:creationId xmlns:a16="http://schemas.microsoft.com/office/drawing/2014/main" id="{BA97A6C6-FAFC-492C-9645-C1828CE87EC5}"/>
              </a:ext>
              <a:ext uri="{C183D7F6-B498-43B3-948B-1728B52AA6E4}">
                <adec:decorative xmlns:adec="http://schemas.microsoft.com/office/drawing/2017/decorative" val="1"/>
              </a:ext>
            </a:extLst>
          </p:cNvPr>
          <p:cNvCxnSpPr>
            <a:cxnSpLocks/>
          </p:cNvCxnSpPr>
          <p:nvPr/>
        </p:nvCxnSpPr>
        <p:spPr>
          <a:xfrm>
            <a:off x="1631494" y="5191872"/>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descr="Icon of a rectangle, a square and a circle in a straight line">
            <a:extLst>
              <a:ext uri="{FF2B5EF4-FFF2-40B4-BE49-F238E27FC236}">
                <a16:creationId xmlns:a16="http://schemas.microsoft.com/office/drawing/2014/main" id="{CBA88C90-A4BA-479F-81D1-E5B266D8FBB4}"/>
              </a:ext>
            </a:extLst>
          </p:cNvPr>
          <p:cNvPicPr>
            <a:picLocks/>
          </p:cNvPicPr>
          <p:nvPr/>
        </p:nvPicPr>
        <p:blipFill>
          <a:blip r:embed="rId5"/>
          <a:stretch>
            <a:fillRect/>
          </a:stretch>
        </p:blipFill>
        <p:spPr>
          <a:xfrm>
            <a:off x="434374" y="5376881"/>
            <a:ext cx="932282" cy="932282"/>
          </a:xfrm>
          <a:prstGeom prst="rect">
            <a:avLst/>
          </a:prstGeom>
        </p:spPr>
      </p:pic>
      <p:sp>
        <p:nvSpPr>
          <p:cNvPr id="46" name="TextBox 45">
            <a:extLst>
              <a:ext uri="{FF2B5EF4-FFF2-40B4-BE49-F238E27FC236}">
                <a16:creationId xmlns:a16="http://schemas.microsoft.com/office/drawing/2014/main" id="{253B1A6A-E917-49E6-BC3E-EF442AE50F04}"/>
              </a:ext>
            </a:extLst>
          </p:cNvPr>
          <p:cNvSpPr txBox="1"/>
          <p:nvPr/>
        </p:nvSpPr>
        <p:spPr>
          <a:xfrm>
            <a:off x="1631494" y="5661986"/>
            <a:ext cx="10129600" cy="362072"/>
          </a:xfrm>
          <a:prstGeom prst="rect">
            <a:avLst/>
          </a:prstGeom>
          <a:noFill/>
        </p:spPr>
        <p:txBody>
          <a:bodyPr wrap="square" lIns="0" tIns="0" rIns="0" bIns="0">
            <a:spAutoFit/>
          </a:bodyPr>
          <a:lstStyle/>
          <a:p>
            <a:r>
              <a:rPr lang="en-US" sz="2353"/>
              <a:t>Output – ASA can output to many targets</a:t>
            </a:r>
          </a:p>
        </p:txBody>
      </p:sp>
    </p:spTree>
    <p:extLst>
      <p:ext uri="{BB962C8B-B14F-4D97-AF65-F5344CB8AC3E}">
        <p14:creationId xmlns:p14="http://schemas.microsoft.com/office/powerpoint/2010/main" val="745633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500"/>
                                        <p:tgtEl>
                                          <p:spTgt spid="41"/>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43" grpId="0"/>
      <p:bldP spid="4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ASA and other stream processing technologies</a:t>
            </a:r>
          </a:p>
        </p:txBody>
      </p:sp>
      <p:pic>
        <p:nvPicPr>
          <p:cNvPr id="6" name="Picture 5" descr="Icon of an organizational chart enclosed in a curly brackets">
            <a:extLst>
              <a:ext uri="{FF2B5EF4-FFF2-40B4-BE49-F238E27FC236}">
                <a16:creationId xmlns:a16="http://schemas.microsoft.com/office/drawing/2014/main" id="{C80CD1FD-EA83-44D5-9F39-FDC7D707B471}"/>
              </a:ext>
            </a:extLst>
          </p:cNvPr>
          <p:cNvPicPr>
            <a:picLocks/>
          </p:cNvPicPr>
          <p:nvPr/>
        </p:nvPicPr>
        <p:blipFill>
          <a:blip r:embed="rId3"/>
          <a:stretch>
            <a:fillRect/>
          </a:stretch>
        </p:blipFill>
        <p:spPr>
          <a:xfrm>
            <a:off x="438809" y="1445672"/>
            <a:ext cx="932282" cy="932282"/>
          </a:xfrm>
          <a:prstGeom prst="rect">
            <a:avLst/>
          </a:prstGeom>
        </p:spPr>
      </p:pic>
      <p:sp>
        <p:nvSpPr>
          <p:cNvPr id="25" name="Text Placeholder 5">
            <a:extLst>
              <a:ext uri="{FF2B5EF4-FFF2-40B4-BE49-F238E27FC236}">
                <a16:creationId xmlns:a16="http://schemas.microsoft.com/office/drawing/2014/main" id="{CA0059B1-B1E3-45A2-88AA-68033C430008}"/>
              </a:ext>
            </a:extLst>
          </p:cNvPr>
          <p:cNvSpPr txBox="1">
            <a:spLocks/>
          </p:cNvSpPr>
          <p:nvPr/>
        </p:nvSpPr>
        <p:spPr>
          <a:xfrm>
            <a:off x="1631494" y="1445672"/>
            <a:ext cx="10129600" cy="2014024"/>
          </a:xfrm>
          <a:prstGeom prst="rect">
            <a:avLst/>
          </a:prstGeom>
        </p:spPr>
        <p:txBody>
          <a:bodyPr vert="horz" wrap="square" lIns="0" tIns="89642" rIns="143428" bIns="89642"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57" spc="0">
                <a:solidFill>
                  <a:schemeClr val="tx1"/>
                </a:solidFill>
              </a:rPr>
              <a:t>When to use Azure Stream Analytics:</a:t>
            </a:r>
          </a:p>
          <a:p>
            <a:pPr lvl="1">
              <a:spcBef>
                <a:spcPts val="294"/>
              </a:spcBef>
            </a:pPr>
            <a:r>
              <a:rPr lang="en-US" sz="1961">
                <a:solidFill>
                  <a:schemeClr val="tx1"/>
                </a:solidFill>
              </a:rPr>
              <a:t>Recommended tool for analytics on Azure</a:t>
            </a:r>
          </a:p>
          <a:p>
            <a:pPr lvl="1">
              <a:spcBef>
                <a:spcPts val="588"/>
              </a:spcBef>
            </a:pPr>
            <a:r>
              <a:rPr lang="en-US" sz="1961">
                <a:solidFill>
                  <a:schemeClr val="tx1"/>
                </a:solidFill>
              </a:rPr>
              <a:t>Dashboards for data visualization</a:t>
            </a:r>
          </a:p>
          <a:p>
            <a:pPr lvl="1">
              <a:spcBef>
                <a:spcPts val="588"/>
              </a:spcBef>
            </a:pPr>
            <a:r>
              <a:rPr lang="en-US" sz="1961">
                <a:solidFill>
                  <a:schemeClr val="tx1"/>
                </a:solidFill>
              </a:rPr>
              <a:t>Real-time alerts from temporal and spatial patterns or anomalies</a:t>
            </a:r>
          </a:p>
          <a:p>
            <a:pPr lvl="1">
              <a:spcBef>
                <a:spcPts val="588"/>
              </a:spcBef>
            </a:pPr>
            <a:r>
              <a:rPr lang="en-US" sz="1961">
                <a:solidFill>
                  <a:schemeClr val="tx1"/>
                </a:solidFill>
              </a:rPr>
              <a:t>Basic Extract, Transform, and Load (</a:t>
            </a:r>
            <a:r>
              <a:rPr lang="en-US" sz="1961" err="1">
                <a:solidFill>
                  <a:schemeClr val="tx1"/>
                </a:solidFill>
              </a:rPr>
              <a:t>ETL</a:t>
            </a:r>
            <a:r>
              <a:rPr lang="en-US" sz="1961">
                <a:solidFill>
                  <a:schemeClr val="tx1"/>
                </a:solidFill>
              </a:rPr>
              <a:t>) work</a:t>
            </a:r>
          </a:p>
        </p:txBody>
      </p:sp>
      <p:cxnSp>
        <p:nvCxnSpPr>
          <p:cNvPr id="26" name="Straight Connector 25">
            <a:extLst>
              <a:ext uri="{FF2B5EF4-FFF2-40B4-BE49-F238E27FC236}">
                <a16:creationId xmlns:a16="http://schemas.microsoft.com/office/drawing/2014/main" id="{DCC3837A-123A-4808-B498-8F739D918D64}"/>
              </a:ext>
              <a:ext uri="{C183D7F6-B498-43B3-948B-1728B52AA6E4}">
                <adec:decorative xmlns:adec="http://schemas.microsoft.com/office/drawing/2017/decorative" val="1"/>
              </a:ext>
            </a:extLst>
          </p:cNvPr>
          <p:cNvCxnSpPr>
            <a:cxnSpLocks/>
          </p:cNvCxnSpPr>
          <p:nvPr/>
        </p:nvCxnSpPr>
        <p:spPr>
          <a:xfrm>
            <a:off x="1631494" y="3741528"/>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7" descr="Icon of thick lines and circles arranged to form a square pattern">
            <a:extLst>
              <a:ext uri="{FF2B5EF4-FFF2-40B4-BE49-F238E27FC236}">
                <a16:creationId xmlns:a16="http://schemas.microsoft.com/office/drawing/2014/main" id="{FD0422CD-6861-4CC6-934B-D88B5B420266}"/>
              </a:ext>
            </a:extLst>
          </p:cNvPr>
          <p:cNvPicPr>
            <a:picLocks/>
          </p:cNvPicPr>
          <p:nvPr/>
        </p:nvPicPr>
        <p:blipFill>
          <a:blip r:embed="rId4"/>
          <a:stretch>
            <a:fillRect/>
          </a:stretch>
        </p:blipFill>
        <p:spPr>
          <a:xfrm>
            <a:off x="438809" y="4023361"/>
            <a:ext cx="932282" cy="932282"/>
          </a:xfrm>
          <a:prstGeom prst="rect">
            <a:avLst/>
          </a:prstGeom>
        </p:spPr>
      </p:pic>
      <p:sp>
        <p:nvSpPr>
          <p:cNvPr id="28" name="TextBox 27">
            <a:extLst>
              <a:ext uri="{FF2B5EF4-FFF2-40B4-BE49-F238E27FC236}">
                <a16:creationId xmlns:a16="http://schemas.microsoft.com/office/drawing/2014/main" id="{277C2442-2116-47CE-B40F-71862EA9BD24}"/>
              </a:ext>
            </a:extLst>
          </p:cNvPr>
          <p:cNvSpPr txBox="1"/>
          <p:nvPr/>
        </p:nvSpPr>
        <p:spPr>
          <a:xfrm>
            <a:off x="1631494" y="4023361"/>
            <a:ext cx="10129600" cy="2059282"/>
          </a:xfrm>
          <a:prstGeom prst="rect">
            <a:avLst/>
          </a:prstGeom>
          <a:noFill/>
        </p:spPr>
        <p:txBody>
          <a:bodyPr wrap="square" lIns="0" tIns="0" rIns="0" bIns="0">
            <a:spAutoFit/>
          </a:bodyPr>
          <a:lstStyle/>
          <a:p>
            <a:r>
              <a:rPr lang="en-US" sz="2157">
                <a:latin typeface="+mj-lt"/>
              </a:rPr>
              <a:t>When to use other technologies:</a:t>
            </a:r>
          </a:p>
          <a:p>
            <a:pPr>
              <a:spcBef>
                <a:spcPts val="294"/>
              </a:spcBef>
            </a:pPr>
            <a:r>
              <a:rPr lang="en-US" sz="1961"/>
              <a:t>Apache Kafka connectivity (Azure Event Hubs are a good choice here)</a:t>
            </a:r>
          </a:p>
          <a:p>
            <a:pPr>
              <a:spcBef>
                <a:spcPts val="588"/>
              </a:spcBef>
            </a:pPr>
            <a:r>
              <a:rPr lang="en-US" sz="1961"/>
              <a:t>In-line query handling in a language besides C# or JavaScript (e. g. Java; Spark Structured Streaming or specialized Azure Event Hubs implementation are good choices here)</a:t>
            </a:r>
          </a:p>
          <a:p>
            <a:pPr>
              <a:spcBef>
                <a:spcPts val="588"/>
              </a:spcBef>
            </a:pPr>
            <a:r>
              <a:rPr lang="en-US" sz="1961"/>
              <a:t>Multi-cloud support (Azure Stream Analytics is Azure-specific; Spark Structured Streaming, Storm, etc. will work here)</a:t>
            </a:r>
          </a:p>
        </p:txBody>
      </p:sp>
    </p:spTree>
    <p:extLst>
      <p:ext uri="{BB962C8B-B14F-4D97-AF65-F5344CB8AC3E}">
        <p14:creationId xmlns:p14="http://schemas.microsoft.com/office/powerpoint/2010/main" val="32738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Some common ASA patterns and tools</a:t>
            </a:r>
          </a:p>
        </p:txBody>
      </p:sp>
      <p:sp>
        <p:nvSpPr>
          <p:cNvPr id="12" name="Rectangle 11">
            <a:extLst>
              <a:ext uri="{FF2B5EF4-FFF2-40B4-BE49-F238E27FC236}">
                <a16:creationId xmlns:a16="http://schemas.microsoft.com/office/drawing/2014/main" id="{4C9C4FE4-30FF-49E1-86AF-B76B289EBD4B}"/>
              </a:ext>
            </a:extLst>
          </p:cNvPr>
          <p:cNvSpPr/>
          <p:nvPr/>
        </p:nvSpPr>
        <p:spPr>
          <a:xfrm>
            <a:off x="418645" y="1170819"/>
            <a:ext cx="2812531" cy="2537519"/>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pPr defTabSz="1045784">
              <a:spcBef>
                <a:spcPct val="0"/>
              </a:spcBef>
              <a:spcAft>
                <a:spcPct val="35000"/>
              </a:spcAft>
            </a:pPr>
            <a:r>
              <a:rPr lang="en-US" sz="2353" dirty="0">
                <a:solidFill>
                  <a:schemeClr val="tx1"/>
                </a:solidFill>
              </a:rPr>
              <a:t>Real-time</a:t>
            </a:r>
            <a:br>
              <a:rPr lang="en-US" sz="2353" dirty="0">
                <a:solidFill>
                  <a:schemeClr val="tx1"/>
                </a:solidFill>
              </a:rPr>
            </a:br>
            <a:r>
              <a:rPr lang="en-US" sz="2353" dirty="0">
                <a:solidFill>
                  <a:schemeClr val="tx1"/>
                </a:solidFill>
              </a:rPr>
              <a:t>insights through data stores</a:t>
            </a:r>
          </a:p>
        </p:txBody>
      </p:sp>
      <p:sp>
        <p:nvSpPr>
          <p:cNvPr id="13" name="Rectangle 12">
            <a:extLst>
              <a:ext uri="{FF2B5EF4-FFF2-40B4-BE49-F238E27FC236}">
                <a16:creationId xmlns:a16="http://schemas.microsoft.com/office/drawing/2014/main" id="{8ED580BF-AEEE-4B27-83CC-F76FE55D9194}"/>
              </a:ext>
            </a:extLst>
          </p:cNvPr>
          <p:cNvSpPr/>
          <p:nvPr/>
        </p:nvSpPr>
        <p:spPr>
          <a:xfrm>
            <a:off x="418645" y="3878003"/>
            <a:ext cx="2812531" cy="2539081"/>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89642" bIns="134464" numCol="1" spcCol="1270" anchor="ctr" anchorCtr="0">
            <a:noAutofit/>
          </a:bodyPr>
          <a:lstStyle/>
          <a:p>
            <a:pPr defTabSz="1045784">
              <a:spcBef>
                <a:spcPct val="0"/>
              </a:spcBef>
              <a:spcAft>
                <a:spcPct val="35000"/>
              </a:spcAft>
            </a:pPr>
            <a:r>
              <a:rPr lang="en-US" sz="2353">
                <a:solidFill>
                  <a:schemeClr val="tx1"/>
                </a:solidFill>
              </a:rPr>
              <a:t>Real-time insights with event messaging</a:t>
            </a:r>
          </a:p>
        </p:txBody>
      </p:sp>
      <p:pic>
        <p:nvPicPr>
          <p:cNvPr id="11" name="Picture 10" descr="Basic Azure Stream Analytics process of inputting Event sources">
            <a:extLst>
              <a:ext uri="{FF2B5EF4-FFF2-40B4-BE49-F238E27FC236}">
                <a16:creationId xmlns:a16="http://schemas.microsoft.com/office/drawing/2014/main" id="{82F2B162-97D0-4949-8EF1-8D33F0E78C5D}"/>
              </a:ext>
            </a:extLst>
          </p:cNvPr>
          <p:cNvPicPr>
            <a:picLocks noChangeAspect="1"/>
          </p:cNvPicPr>
          <p:nvPr/>
        </p:nvPicPr>
        <p:blipFill rotWithShape="1">
          <a:blip r:embed="rId3"/>
          <a:srcRect l="-3455" t="-3456" r="-3078" b="-3077"/>
          <a:stretch/>
        </p:blipFill>
        <p:spPr>
          <a:xfrm>
            <a:off x="3401497" y="1166276"/>
            <a:ext cx="8360967" cy="5250808"/>
          </a:xfrm>
          <a:custGeom>
            <a:avLst/>
            <a:gdLst>
              <a:gd name="connsiteX0" fmla="*/ 0 w 8558784"/>
              <a:gd name="connsiteY0" fmla="*/ 0 h 5375148"/>
              <a:gd name="connsiteX1" fmla="*/ 8558784 w 8558784"/>
              <a:gd name="connsiteY1" fmla="*/ 0 h 5375148"/>
              <a:gd name="connsiteX2" fmla="*/ 8558784 w 8558784"/>
              <a:gd name="connsiteY2" fmla="*/ 5375148 h 5375148"/>
              <a:gd name="connsiteX3" fmla="*/ 0 w 8558784"/>
              <a:gd name="connsiteY3" fmla="*/ 5375148 h 5375148"/>
            </a:gdLst>
            <a:ahLst/>
            <a:cxnLst>
              <a:cxn ang="0">
                <a:pos x="connsiteX0" y="connsiteY0"/>
              </a:cxn>
              <a:cxn ang="0">
                <a:pos x="connsiteX1" y="connsiteY1"/>
              </a:cxn>
              <a:cxn ang="0">
                <a:pos x="connsiteX2" y="connsiteY2"/>
              </a:cxn>
              <a:cxn ang="0">
                <a:pos x="connsiteX3" y="connsiteY3"/>
              </a:cxn>
            </a:cxnLst>
            <a:rect l="l" t="t" r="r" b="b"/>
            <a:pathLst>
              <a:path w="8558784" h="5375148">
                <a:moveTo>
                  <a:pt x="0" y="0"/>
                </a:moveTo>
                <a:lnTo>
                  <a:pt x="8558784" y="0"/>
                </a:lnTo>
                <a:lnTo>
                  <a:pt x="8558784" y="5375148"/>
                </a:lnTo>
                <a:lnTo>
                  <a:pt x="0" y="5375148"/>
                </a:lnTo>
                <a:close/>
              </a:path>
            </a:pathLst>
          </a:custGeom>
          <a:noFill/>
          <a:ln w="19050">
            <a:solidFill>
              <a:schemeClr val="tx2"/>
            </a:solidFill>
          </a:ln>
        </p:spPr>
      </p:pic>
    </p:spTree>
    <p:extLst>
      <p:ext uri="{BB962C8B-B14F-4D97-AF65-F5344CB8AC3E}">
        <p14:creationId xmlns:p14="http://schemas.microsoft.com/office/powerpoint/2010/main" val="362650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ASA input types</a:t>
            </a:r>
          </a:p>
        </p:txBody>
      </p:sp>
      <p:pic>
        <p:nvPicPr>
          <p:cNvPr id="8" name="Picture 7" descr="Icon of arrow positioned diagonally">
            <a:extLst>
              <a:ext uri="{FF2B5EF4-FFF2-40B4-BE49-F238E27FC236}">
                <a16:creationId xmlns:a16="http://schemas.microsoft.com/office/drawing/2014/main" id="{468CED90-88FA-4928-8BE6-28AE9E0AF985}"/>
              </a:ext>
            </a:extLst>
          </p:cNvPr>
          <p:cNvPicPr>
            <a:picLocks/>
          </p:cNvPicPr>
          <p:nvPr/>
        </p:nvPicPr>
        <p:blipFill>
          <a:blip r:embed="rId3"/>
          <a:stretch>
            <a:fillRect/>
          </a:stretch>
        </p:blipFill>
        <p:spPr>
          <a:xfrm>
            <a:off x="438809" y="1445672"/>
            <a:ext cx="932282" cy="932282"/>
          </a:xfrm>
          <a:prstGeom prst="rect">
            <a:avLst/>
          </a:prstGeom>
        </p:spPr>
      </p:pic>
      <p:sp>
        <p:nvSpPr>
          <p:cNvPr id="34" name="Text Placeholder 5">
            <a:extLst>
              <a:ext uri="{FF2B5EF4-FFF2-40B4-BE49-F238E27FC236}">
                <a16:creationId xmlns:a16="http://schemas.microsoft.com/office/drawing/2014/main" id="{C3F5BE8D-E237-4F1B-A08D-9F5B5FE4EDB2}"/>
              </a:ext>
            </a:extLst>
          </p:cNvPr>
          <p:cNvSpPr txBox="1">
            <a:spLocks/>
          </p:cNvSpPr>
          <p:nvPr/>
        </p:nvSpPr>
        <p:spPr>
          <a:xfrm>
            <a:off x="1631494" y="1640259"/>
            <a:ext cx="10129600" cy="543108"/>
          </a:xfrm>
          <a:prstGeom prst="rect">
            <a:avLst/>
          </a:prstGeom>
        </p:spPr>
        <p:txBody>
          <a:bodyPr vert="horz" wrap="square" lIns="0" tIns="89642" rIns="143428" bIns="89642"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i="1" spc="0">
                <a:solidFill>
                  <a:schemeClr val="tx1"/>
                </a:solidFill>
                <a:latin typeface="+mn-lt"/>
              </a:rPr>
              <a:t>Data stream input</a:t>
            </a:r>
            <a:r>
              <a:rPr lang="en-US" sz="2353" spc="0">
                <a:solidFill>
                  <a:schemeClr val="tx1"/>
                </a:solidFill>
                <a:latin typeface="+mn-lt"/>
              </a:rPr>
              <a:t> – an unbounded sequence of events over time</a:t>
            </a:r>
          </a:p>
        </p:txBody>
      </p:sp>
      <p:cxnSp>
        <p:nvCxnSpPr>
          <p:cNvPr id="42" name="Straight Connector 41">
            <a:extLst>
              <a:ext uri="{FF2B5EF4-FFF2-40B4-BE49-F238E27FC236}">
                <a16:creationId xmlns:a16="http://schemas.microsoft.com/office/drawing/2014/main" id="{8BCF4828-187D-456C-9D75-A94CA784883C}"/>
              </a:ext>
              <a:ext uri="{C183D7F6-B498-43B3-948B-1728B52AA6E4}">
                <adec:decorative xmlns:adec="http://schemas.microsoft.com/office/drawing/2017/decorative" val="1"/>
              </a:ext>
            </a:extLst>
          </p:cNvPr>
          <p:cNvCxnSpPr>
            <a:cxnSpLocks/>
          </p:cNvCxnSpPr>
          <p:nvPr/>
        </p:nvCxnSpPr>
        <p:spPr>
          <a:xfrm>
            <a:off x="1631494" y="2758137"/>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58" name="Picture 57" descr="Icon of four servers">
            <a:extLst>
              <a:ext uri="{FF2B5EF4-FFF2-40B4-BE49-F238E27FC236}">
                <a16:creationId xmlns:a16="http://schemas.microsoft.com/office/drawing/2014/main" id="{BEF7D07D-22C5-4912-A4A0-C1249C812E15}"/>
              </a:ext>
            </a:extLst>
          </p:cNvPr>
          <p:cNvPicPr>
            <a:picLocks/>
          </p:cNvPicPr>
          <p:nvPr/>
        </p:nvPicPr>
        <p:blipFill>
          <a:blip r:embed="rId4"/>
          <a:stretch>
            <a:fillRect/>
          </a:stretch>
        </p:blipFill>
        <p:spPr>
          <a:xfrm>
            <a:off x="438809" y="3209461"/>
            <a:ext cx="932282" cy="932282"/>
          </a:xfrm>
          <a:prstGeom prst="rect">
            <a:avLst/>
          </a:prstGeom>
        </p:spPr>
      </p:pic>
      <p:sp>
        <p:nvSpPr>
          <p:cNvPr id="55" name="TextBox 54">
            <a:extLst>
              <a:ext uri="{FF2B5EF4-FFF2-40B4-BE49-F238E27FC236}">
                <a16:creationId xmlns:a16="http://schemas.microsoft.com/office/drawing/2014/main" id="{434CCD05-BAD9-4077-A923-AAF396DAC89A}"/>
              </a:ext>
            </a:extLst>
          </p:cNvPr>
          <p:cNvSpPr txBox="1"/>
          <p:nvPr/>
        </p:nvSpPr>
        <p:spPr>
          <a:xfrm>
            <a:off x="1631494" y="3313531"/>
            <a:ext cx="10129600" cy="724143"/>
          </a:xfrm>
          <a:prstGeom prst="rect">
            <a:avLst/>
          </a:prstGeom>
          <a:noFill/>
        </p:spPr>
        <p:txBody>
          <a:bodyPr wrap="square" lIns="0" tIns="0" rIns="0" bIns="0" anchor="ctr">
            <a:spAutoFit/>
          </a:bodyPr>
          <a:lstStyle/>
          <a:p>
            <a:r>
              <a:rPr lang="en-US" sz="2353" i="1"/>
              <a:t>Reference data input </a:t>
            </a:r>
            <a:r>
              <a:rPr lang="en-US" sz="2353"/>
              <a:t>– static (or slowly changing) data used for lookups and correlation</a:t>
            </a:r>
          </a:p>
        </p:txBody>
      </p:sp>
    </p:spTree>
    <p:extLst>
      <p:ext uri="{BB962C8B-B14F-4D97-AF65-F5344CB8AC3E}">
        <p14:creationId xmlns:p14="http://schemas.microsoft.com/office/powerpoint/2010/main" val="42605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ASA streaming data input</a:t>
            </a:r>
          </a:p>
        </p:txBody>
      </p:sp>
      <p:sp>
        <p:nvSpPr>
          <p:cNvPr id="2" name="Text Placeholder 5">
            <a:extLst>
              <a:ext uri="{FF2B5EF4-FFF2-40B4-BE49-F238E27FC236}">
                <a16:creationId xmlns:a16="http://schemas.microsoft.com/office/drawing/2014/main" id="{1D5207A3-78B9-4DB3-B4BF-ADA098A0045C}"/>
              </a:ext>
            </a:extLst>
          </p:cNvPr>
          <p:cNvSpPr txBox="1">
            <a:spLocks/>
          </p:cNvSpPr>
          <p:nvPr/>
        </p:nvSpPr>
        <p:spPr>
          <a:xfrm>
            <a:off x="418643" y="2159066"/>
            <a:ext cx="3660061" cy="902873"/>
          </a:xfrm>
          <a:prstGeom prst="rect">
            <a:avLst/>
          </a:prstGeom>
          <a:solidFill>
            <a:schemeClr val="bg1">
              <a:lumMod val="95000"/>
            </a:schemeClr>
          </a:solidFill>
        </p:spPr>
        <p:txBody>
          <a:bodyPr vert="horz" wrap="none" lIns="134464" tIns="89642" rIns="134464" bIns="89642"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solidFill>
                <a:latin typeface="+mj-lt"/>
              </a:rPr>
              <a:t>Stream data from</a:t>
            </a:r>
            <a:br>
              <a:rPr lang="en-US" sz="2353" dirty="0">
                <a:solidFill>
                  <a:schemeClr val="tx1"/>
                </a:solidFill>
                <a:latin typeface="+mj-lt"/>
              </a:rPr>
            </a:br>
            <a:r>
              <a:rPr lang="en-US" sz="2353" dirty="0">
                <a:solidFill>
                  <a:schemeClr val="tx1"/>
                </a:solidFill>
                <a:latin typeface="+mj-lt"/>
              </a:rPr>
              <a:t>Event Hubs</a:t>
            </a:r>
            <a:endParaRPr lang="pt-BR" sz="2353" dirty="0">
              <a:solidFill>
                <a:schemeClr val="tx1"/>
              </a:solidFill>
              <a:latin typeface="+mj-lt"/>
            </a:endParaRPr>
          </a:p>
        </p:txBody>
      </p:sp>
      <p:sp>
        <p:nvSpPr>
          <p:cNvPr id="26" name="Text Placeholder 5">
            <a:extLst>
              <a:ext uri="{FF2B5EF4-FFF2-40B4-BE49-F238E27FC236}">
                <a16:creationId xmlns:a16="http://schemas.microsoft.com/office/drawing/2014/main" id="{1D2BDFE7-4323-413C-AE34-0794373220E8}"/>
              </a:ext>
            </a:extLst>
          </p:cNvPr>
          <p:cNvSpPr txBox="1">
            <a:spLocks/>
          </p:cNvSpPr>
          <p:nvPr/>
        </p:nvSpPr>
        <p:spPr>
          <a:xfrm>
            <a:off x="418642" y="2159066"/>
            <a:ext cx="3657413" cy="3164775"/>
          </a:xfrm>
          <a:prstGeom prst="rect">
            <a:avLst/>
          </a:prstGeom>
          <a:ln w="19050">
            <a:solidFill>
              <a:schemeClr val="bg1">
                <a:lumMod val="75000"/>
              </a:schemeClr>
            </a:solidFill>
          </a:ln>
        </p:spPr>
        <p:txBody>
          <a:bodyPr vert="horz" wrap="square" lIns="134464" tIns="986067" rIns="134464" bIns="89642"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65" dirty="0">
                <a:solidFill>
                  <a:schemeClr val="tx1"/>
                </a:solidFill>
                <a:latin typeface="Consolas" panose="020B0609020204030204" pitchFamily="49" charset="0"/>
              </a:rPr>
              <a:t>SELECT</a:t>
            </a:r>
          </a:p>
          <a:p>
            <a:pPr marL="0" indent="0">
              <a:buNone/>
            </a:pPr>
            <a:r>
              <a:rPr lang="en-US" sz="1765" dirty="0">
                <a:solidFill>
                  <a:schemeClr val="tx1"/>
                </a:solidFill>
                <a:latin typeface="Consolas" panose="020B0609020204030204" pitchFamily="49" charset="0"/>
              </a:rPr>
              <a:t> </a:t>
            </a:r>
            <a:r>
              <a:rPr lang="en-US" sz="1765" dirty="0" err="1">
                <a:solidFill>
                  <a:schemeClr val="tx1"/>
                </a:solidFill>
                <a:latin typeface="Consolas" panose="020B0609020204030204" pitchFamily="49" charset="0"/>
              </a:rPr>
              <a:t>EventProcessedUtcTime</a:t>
            </a:r>
            <a:r>
              <a:rPr lang="en-US" sz="1765" dirty="0">
                <a:solidFill>
                  <a:schemeClr val="tx1"/>
                </a:solidFill>
                <a:latin typeface="Consolas" panose="020B0609020204030204" pitchFamily="49" charset="0"/>
              </a:rPr>
              <a:t>,</a:t>
            </a:r>
          </a:p>
          <a:p>
            <a:pPr marL="0" indent="0">
              <a:buNone/>
            </a:pPr>
            <a:r>
              <a:rPr lang="en-US" sz="1765" dirty="0">
                <a:solidFill>
                  <a:schemeClr val="tx1"/>
                </a:solidFill>
                <a:latin typeface="Consolas" panose="020B0609020204030204" pitchFamily="49" charset="0"/>
              </a:rPr>
              <a:t> </a:t>
            </a:r>
            <a:r>
              <a:rPr lang="en-US" sz="1765" dirty="0" err="1">
                <a:solidFill>
                  <a:schemeClr val="tx1"/>
                </a:solidFill>
                <a:latin typeface="Consolas" panose="020B0609020204030204" pitchFamily="49" charset="0"/>
              </a:rPr>
              <a:t>EventEnqueuedUtcTime</a:t>
            </a:r>
            <a:r>
              <a:rPr lang="en-US" sz="1765" dirty="0">
                <a:solidFill>
                  <a:schemeClr val="tx1"/>
                </a:solidFill>
                <a:latin typeface="Consolas" panose="020B0609020204030204" pitchFamily="49" charset="0"/>
              </a:rPr>
              <a:t>,</a:t>
            </a:r>
          </a:p>
          <a:p>
            <a:pPr marL="0" indent="0">
              <a:buNone/>
            </a:pPr>
            <a:r>
              <a:rPr lang="en-US" sz="1765" dirty="0">
                <a:solidFill>
                  <a:schemeClr val="tx1"/>
                </a:solidFill>
                <a:latin typeface="Consolas" panose="020B0609020204030204" pitchFamily="49" charset="0"/>
              </a:rPr>
              <a:t> </a:t>
            </a:r>
            <a:r>
              <a:rPr lang="en-US" sz="1765" dirty="0" err="1">
                <a:solidFill>
                  <a:schemeClr val="tx1"/>
                </a:solidFill>
                <a:latin typeface="Consolas" panose="020B0609020204030204" pitchFamily="49" charset="0"/>
              </a:rPr>
              <a:t>PartitionId</a:t>
            </a:r>
            <a:endParaRPr lang="en-US" sz="1765" dirty="0">
              <a:solidFill>
                <a:schemeClr val="tx1"/>
              </a:solidFill>
              <a:latin typeface="Consolas" panose="020B0609020204030204" pitchFamily="49" charset="0"/>
            </a:endParaRPr>
          </a:p>
          <a:p>
            <a:pPr marL="0" indent="0">
              <a:buNone/>
            </a:pPr>
            <a:r>
              <a:rPr lang="en-US" sz="1765" dirty="0">
                <a:solidFill>
                  <a:schemeClr val="tx1"/>
                </a:solidFill>
                <a:latin typeface="Consolas" panose="020B0609020204030204" pitchFamily="49" charset="0"/>
              </a:rPr>
              <a:t>FROM Input</a:t>
            </a:r>
            <a:endParaRPr lang="pt-BR" sz="1765" dirty="0">
              <a:solidFill>
                <a:schemeClr val="tx1"/>
              </a:solidFill>
              <a:latin typeface="Consolas" panose="020B0609020204030204" pitchFamily="49" charset="0"/>
            </a:endParaRPr>
          </a:p>
        </p:txBody>
      </p:sp>
      <p:sp>
        <p:nvSpPr>
          <p:cNvPr id="56" name="Text Placeholder 5">
            <a:extLst>
              <a:ext uri="{FF2B5EF4-FFF2-40B4-BE49-F238E27FC236}">
                <a16:creationId xmlns:a16="http://schemas.microsoft.com/office/drawing/2014/main" id="{77E8A687-5890-4666-BF90-C8211C644569}"/>
              </a:ext>
            </a:extLst>
          </p:cNvPr>
          <p:cNvSpPr txBox="1">
            <a:spLocks/>
          </p:cNvSpPr>
          <p:nvPr/>
        </p:nvSpPr>
        <p:spPr>
          <a:xfrm>
            <a:off x="4260524" y="2159066"/>
            <a:ext cx="3660061" cy="902873"/>
          </a:xfrm>
          <a:prstGeom prst="rect">
            <a:avLst/>
          </a:prstGeom>
          <a:solidFill>
            <a:schemeClr val="bg1">
              <a:lumMod val="95000"/>
            </a:schemeClr>
          </a:solidFill>
        </p:spPr>
        <p:txBody>
          <a:bodyPr vert="horz" wrap="none" lIns="134464" tIns="89642" rIns="134464" bIns="89642"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solidFill>
                  <a:schemeClr val="tx1"/>
                </a:solidFill>
                <a:latin typeface="+mj-lt"/>
              </a:rPr>
              <a:t>Stream data from</a:t>
            </a:r>
            <a:br>
              <a:rPr lang="en-US" sz="2353">
                <a:solidFill>
                  <a:schemeClr val="tx1"/>
                </a:solidFill>
                <a:latin typeface="+mj-lt"/>
              </a:rPr>
            </a:br>
            <a:r>
              <a:rPr lang="en-US" sz="2353">
                <a:solidFill>
                  <a:schemeClr val="tx1"/>
                </a:solidFill>
                <a:latin typeface="+mj-lt"/>
              </a:rPr>
              <a:t>IoT Hub</a:t>
            </a:r>
            <a:endParaRPr lang="pt-BR" sz="2353">
              <a:solidFill>
                <a:schemeClr val="tx1"/>
              </a:solidFill>
              <a:latin typeface="+mj-lt"/>
            </a:endParaRPr>
          </a:p>
        </p:txBody>
      </p:sp>
      <p:sp>
        <p:nvSpPr>
          <p:cNvPr id="60" name="Text Placeholder 5">
            <a:extLst>
              <a:ext uri="{FF2B5EF4-FFF2-40B4-BE49-F238E27FC236}">
                <a16:creationId xmlns:a16="http://schemas.microsoft.com/office/drawing/2014/main" id="{3E4C5ABF-0BC9-47F6-AD7F-B61DE55D127A}"/>
              </a:ext>
            </a:extLst>
          </p:cNvPr>
          <p:cNvSpPr txBox="1">
            <a:spLocks/>
          </p:cNvSpPr>
          <p:nvPr/>
        </p:nvSpPr>
        <p:spPr>
          <a:xfrm>
            <a:off x="4260522" y="2159066"/>
            <a:ext cx="3657413" cy="3164775"/>
          </a:xfrm>
          <a:prstGeom prst="rect">
            <a:avLst/>
          </a:prstGeom>
          <a:ln w="19050">
            <a:solidFill>
              <a:schemeClr val="bg1">
                <a:lumMod val="75000"/>
              </a:schemeClr>
            </a:solidFill>
          </a:ln>
        </p:spPr>
        <p:txBody>
          <a:bodyPr vert="horz" wrap="square" lIns="134464" tIns="986067" rIns="134464" bIns="89642"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65">
                <a:solidFill>
                  <a:schemeClr val="tx1"/>
                </a:solidFill>
                <a:latin typeface="Consolas" panose="020B0609020204030204" pitchFamily="49" charset="0"/>
              </a:rPr>
              <a:t>SELECT *</a:t>
            </a:r>
          </a:p>
          <a:p>
            <a:pPr marL="0" indent="0">
              <a:buNone/>
            </a:pPr>
            <a:r>
              <a:rPr lang="en-US" sz="1765">
                <a:solidFill>
                  <a:schemeClr val="tx1"/>
                </a:solidFill>
                <a:latin typeface="Consolas" panose="020B0609020204030204" pitchFamily="49" charset="0"/>
              </a:rPr>
              <a:t>FROM Input</a:t>
            </a:r>
          </a:p>
          <a:p>
            <a:pPr marL="0" indent="0">
              <a:buNone/>
            </a:pPr>
            <a:r>
              <a:rPr lang="en-US" sz="1765">
                <a:solidFill>
                  <a:schemeClr val="tx1"/>
                </a:solidFill>
                <a:latin typeface="Consolas" panose="020B0609020204030204" pitchFamily="49" charset="0"/>
              </a:rPr>
              <a:t>HAVING Temperature &gt; 27</a:t>
            </a:r>
            <a:endParaRPr lang="pt-BR" sz="1765">
              <a:solidFill>
                <a:schemeClr val="tx1"/>
              </a:solidFill>
              <a:latin typeface="Consolas" panose="020B0609020204030204" pitchFamily="49" charset="0"/>
            </a:endParaRPr>
          </a:p>
        </p:txBody>
      </p:sp>
      <p:sp>
        <p:nvSpPr>
          <p:cNvPr id="3" name="Text Placeholder 5">
            <a:extLst>
              <a:ext uri="{FF2B5EF4-FFF2-40B4-BE49-F238E27FC236}">
                <a16:creationId xmlns:a16="http://schemas.microsoft.com/office/drawing/2014/main" id="{E2E60890-9686-4493-9C12-8A315DF1610E}"/>
              </a:ext>
            </a:extLst>
          </p:cNvPr>
          <p:cNvSpPr txBox="1">
            <a:spLocks/>
          </p:cNvSpPr>
          <p:nvPr/>
        </p:nvSpPr>
        <p:spPr>
          <a:xfrm>
            <a:off x="8102403" y="2159066"/>
            <a:ext cx="3660061" cy="902873"/>
          </a:xfrm>
          <a:prstGeom prst="rect">
            <a:avLst/>
          </a:prstGeom>
          <a:solidFill>
            <a:schemeClr val="bg1">
              <a:lumMod val="95000"/>
            </a:schemeClr>
          </a:solidFill>
        </p:spPr>
        <p:txBody>
          <a:bodyPr vert="horz" wrap="none" lIns="134464" tIns="89642" rIns="134464" bIns="89642"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a:solidFill>
                  <a:schemeClr val="tx1"/>
                </a:solidFill>
                <a:latin typeface="+mj-lt"/>
              </a:rPr>
              <a:t>Stream data from</a:t>
            </a:r>
            <a:br>
              <a:rPr lang="en-US" sz="2353">
                <a:solidFill>
                  <a:schemeClr val="tx1"/>
                </a:solidFill>
                <a:latin typeface="+mj-lt"/>
              </a:rPr>
            </a:br>
            <a:r>
              <a:rPr lang="en-US" sz="2353">
                <a:solidFill>
                  <a:schemeClr val="tx1"/>
                </a:solidFill>
                <a:latin typeface="+mj-lt"/>
              </a:rPr>
              <a:t>Blob storage</a:t>
            </a:r>
            <a:endParaRPr lang="pt-BR" sz="2353">
              <a:solidFill>
                <a:schemeClr val="tx1"/>
              </a:solidFill>
              <a:latin typeface="+mj-lt"/>
            </a:endParaRPr>
          </a:p>
        </p:txBody>
      </p:sp>
      <p:sp>
        <p:nvSpPr>
          <p:cNvPr id="5" name="Text Placeholder 5">
            <a:extLst>
              <a:ext uri="{FF2B5EF4-FFF2-40B4-BE49-F238E27FC236}">
                <a16:creationId xmlns:a16="http://schemas.microsoft.com/office/drawing/2014/main" id="{CDE7AD0A-4EEE-421B-8AEB-83C5FBF2F017}"/>
              </a:ext>
            </a:extLst>
          </p:cNvPr>
          <p:cNvSpPr txBox="1">
            <a:spLocks/>
          </p:cNvSpPr>
          <p:nvPr/>
        </p:nvSpPr>
        <p:spPr>
          <a:xfrm>
            <a:off x="8102403" y="2159066"/>
            <a:ext cx="3657413" cy="3164775"/>
          </a:xfrm>
          <a:prstGeom prst="rect">
            <a:avLst/>
          </a:prstGeom>
          <a:ln w="19050">
            <a:solidFill>
              <a:schemeClr val="bg1">
                <a:lumMod val="75000"/>
              </a:schemeClr>
            </a:solidFill>
          </a:ln>
        </p:spPr>
        <p:txBody>
          <a:bodyPr vert="horz" wrap="square" lIns="134464" tIns="986067" rIns="134464" bIns="89642"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765" dirty="0">
                <a:solidFill>
                  <a:schemeClr val="tx1"/>
                </a:solidFill>
                <a:latin typeface="Consolas" panose="020B0609020204030204" pitchFamily="49" charset="0"/>
              </a:rPr>
              <a:t>SELECT</a:t>
            </a:r>
          </a:p>
          <a:p>
            <a:pPr marL="0" indent="0">
              <a:buNone/>
            </a:pPr>
            <a:r>
              <a:rPr lang="en-US" sz="1765" dirty="0">
                <a:solidFill>
                  <a:schemeClr val="tx1"/>
                </a:solidFill>
                <a:latin typeface="Consolas" panose="020B0609020204030204" pitchFamily="49" charset="0"/>
              </a:rPr>
              <a:t> </a:t>
            </a:r>
            <a:r>
              <a:rPr lang="en-US" sz="1765" dirty="0" err="1">
                <a:solidFill>
                  <a:schemeClr val="tx1"/>
                </a:solidFill>
                <a:latin typeface="Consolas" panose="020B0609020204030204" pitchFamily="49" charset="0"/>
              </a:rPr>
              <a:t>BlobName</a:t>
            </a:r>
            <a:r>
              <a:rPr lang="en-US" sz="1765" dirty="0">
                <a:solidFill>
                  <a:schemeClr val="tx1"/>
                </a:solidFill>
                <a:latin typeface="Consolas" panose="020B0609020204030204" pitchFamily="49" charset="0"/>
              </a:rPr>
              <a:t>,</a:t>
            </a:r>
          </a:p>
          <a:p>
            <a:pPr marL="0" indent="0">
              <a:buNone/>
            </a:pPr>
            <a:r>
              <a:rPr lang="en-US" sz="1765" dirty="0">
                <a:solidFill>
                  <a:schemeClr val="tx1"/>
                </a:solidFill>
                <a:latin typeface="Consolas" panose="020B0609020204030204" pitchFamily="49" charset="0"/>
              </a:rPr>
              <a:t> </a:t>
            </a:r>
            <a:r>
              <a:rPr lang="en-US" sz="1765" dirty="0" err="1">
                <a:solidFill>
                  <a:schemeClr val="tx1"/>
                </a:solidFill>
                <a:latin typeface="Consolas" panose="020B0609020204030204" pitchFamily="49" charset="0"/>
              </a:rPr>
              <a:t>EventProcessedUtcTime</a:t>
            </a:r>
            <a:r>
              <a:rPr lang="en-US" sz="1765" dirty="0">
                <a:solidFill>
                  <a:schemeClr val="tx1"/>
                </a:solidFill>
                <a:latin typeface="Consolas" panose="020B0609020204030204" pitchFamily="49" charset="0"/>
              </a:rPr>
              <a:t>,</a:t>
            </a:r>
          </a:p>
          <a:p>
            <a:pPr marL="0" indent="0">
              <a:buNone/>
            </a:pPr>
            <a:r>
              <a:rPr lang="en-US" sz="1765" dirty="0">
                <a:solidFill>
                  <a:schemeClr val="tx1"/>
                </a:solidFill>
                <a:latin typeface="Consolas" panose="020B0609020204030204" pitchFamily="49" charset="0"/>
              </a:rPr>
              <a:t> </a:t>
            </a:r>
            <a:r>
              <a:rPr lang="en-US" sz="1765" dirty="0" err="1">
                <a:solidFill>
                  <a:schemeClr val="tx1"/>
                </a:solidFill>
                <a:latin typeface="Consolas" panose="020B0609020204030204" pitchFamily="49" charset="0"/>
              </a:rPr>
              <a:t>BlobLastModifiedUtcTime</a:t>
            </a:r>
            <a:endParaRPr lang="en-US" sz="1765" dirty="0">
              <a:solidFill>
                <a:schemeClr val="tx1"/>
              </a:solidFill>
              <a:latin typeface="Consolas" panose="020B0609020204030204" pitchFamily="49" charset="0"/>
            </a:endParaRPr>
          </a:p>
          <a:p>
            <a:pPr marL="0" indent="0">
              <a:buNone/>
            </a:pPr>
            <a:r>
              <a:rPr lang="en-US" sz="1765" dirty="0">
                <a:solidFill>
                  <a:schemeClr val="tx1"/>
                </a:solidFill>
                <a:latin typeface="Consolas" panose="020B0609020204030204" pitchFamily="49" charset="0"/>
              </a:rPr>
              <a:t>FROM Input</a:t>
            </a:r>
            <a:endParaRPr lang="pt-BR" sz="1765" dirty="0">
              <a:solidFill>
                <a:schemeClr val="tx1"/>
              </a:solidFill>
              <a:latin typeface="Consolas" panose="020B0609020204030204" pitchFamily="49" charset="0"/>
            </a:endParaRPr>
          </a:p>
        </p:txBody>
      </p:sp>
    </p:spTree>
    <p:extLst>
      <p:ext uri="{BB962C8B-B14F-4D97-AF65-F5344CB8AC3E}">
        <p14:creationId xmlns:p14="http://schemas.microsoft.com/office/powerpoint/2010/main" val="4012952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ASA reference data input</a:t>
            </a:r>
          </a:p>
        </p:txBody>
      </p:sp>
      <p:pic>
        <p:nvPicPr>
          <p:cNvPr id="44" name="Picture 43" descr="Icon of char build by blocks of square">
            <a:extLst>
              <a:ext uri="{FF2B5EF4-FFF2-40B4-BE49-F238E27FC236}">
                <a16:creationId xmlns:a16="http://schemas.microsoft.com/office/drawing/2014/main" id="{378FAA5B-CD54-478F-80C2-7B9923445CA4}"/>
              </a:ext>
            </a:extLst>
          </p:cNvPr>
          <p:cNvPicPr>
            <a:picLocks/>
          </p:cNvPicPr>
          <p:nvPr/>
        </p:nvPicPr>
        <p:blipFill>
          <a:blip r:embed="rId3"/>
          <a:stretch>
            <a:fillRect/>
          </a:stretch>
        </p:blipFill>
        <p:spPr>
          <a:xfrm>
            <a:off x="418644" y="1378929"/>
            <a:ext cx="932282" cy="932282"/>
          </a:xfrm>
          <a:prstGeom prst="rect">
            <a:avLst/>
          </a:prstGeom>
        </p:spPr>
      </p:pic>
      <p:sp>
        <p:nvSpPr>
          <p:cNvPr id="49" name="Text Placeholder 5">
            <a:extLst>
              <a:ext uri="{FF2B5EF4-FFF2-40B4-BE49-F238E27FC236}">
                <a16:creationId xmlns:a16="http://schemas.microsoft.com/office/drawing/2014/main" id="{52811E90-52E4-414A-865D-AD5C977CB706}"/>
              </a:ext>
            </a:extLst>
          </p:cNvPr>
          <p:cNvSpPr txBox="1">
            <a:spLocks/>
          </p:cNvSpPr>
          <p:nvPr/>
        </p:nvSpPr>
        <p:spPr>
          <a:xfrm>
            <a:off x="1631493" y="1378929"/>
            <a:ext cx="10129600" cy="168212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57">
                <a:solidFill>
                  <a:schemeClr val="tx1"/>
                </a:solidFill>
              </a:rPr>
              <a:t>Azure Blob storage:</a:t>
            </a:r>
          </a:p>
          <a:p>
            <a:pPr lvl="1">
              <a:spcBef>
                <a:spcPts val="294"/>
              </a:spcBef>
            </a:pPr>
            <a:r>
              <a:rPr lang="en-US" sz="1961">
                <a:solidFill>
                  <a:schemeClr val="tx1"/>
                </a:solidFill>
              </a:rPr>
              <a:t>Can be static or scheduled</a:t>
            </a:r>
          </a:p>
          <a:p>
            <a:pPr lvl="1">
              <a:spcBef>
                <a:spcPts val="294"/>
              </a:spcBef>
            </a:pPr>
            <a:r>
              <a:rPr lang="en-US" sz="1961">
                <a:solidFill>
                  <a:schemeClr val="tx1"/>
                </a:solidFill>
              </a:rPr>
              <a:t>Static reference data – immutable, with no changes over time</a:t>
            </a:r>
          </a:p>
          <a:p>
            <a:pPr lvl="1">
              <a:spcBef>
                <a:spcPts val="294"/>
              </a:spcBef>
            </a:pPr>
            <a:r>
              <a:rPr lang="en-US" sz="1961">
                <a:solidFill>
                  <a:schemeClr val="tx1"/>
                </a:solidFill>
              </a:rPr>
              <a:t>Generate reference data on a schedule – configured to reference a date and time in the blob path (can be from Azure Data Factory!)</a:t>
            </a:r>
          </a:p>
        </p:txBody>
      </p:sp>
      <p:cxnSp>
        <p:nvCxnSpPr>
          <p:cNvPr id="54" name="Straight Connector 53">
            <a:extLst>
              <a:ext uri="{FF2B5EF4-FFF2-40B4-BE49-F238E27FC236}">
                <a16:creationId xmlns:a16="http://schemas.microsoft.com/office/drawing/2014/main" id="{3E8161A9-E3BD-438B-9217-8A9FBF7F5E34}"/>
              </a:ext>
              <a:ext uri="{C183D7F6-B498-43B3-948B-1728B52AA6E4}">
                <adec:decorative xmlns:adec="http://schemas.microsoft.com/office/drawing/2017/decorative" val="1"/>
              </a:ext>
            </a:extLst>
          </p:cNvPr>
          <p:cNvCxnSpPr>
            <a:cxnSpLocks/>
          </p:cNvCxnSpPr>
          <p:nvPr/>
        </p:nvCxnSpPr>
        <p:spPr>
          <a:xfrm>
            <a:off x="1631493" y="3297613"/>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3" name="Picture 62" descr="Icon of a webpage showing a product symbol">
            <a:extLst>
              <a:ext uri="{FF2B5EF4-FFF2-40B4-BE49-F238E27FC236}">
                <a16:creationId xmlns:a16="http://schemas.microsoft.com/office/drawing/2014/main" id="{0696FE42-4ED2-45B0-BA2F-A92F144D1E24}"/>
              </a:ext>
            </a:extLst>
          </p:cNvPr>
          <p:cNvPicPr>
            <a:picLocks/>
          </p:cNvPicPr>
          <p:nvPr/>
        </p:nvPicPr>
        <p:blipFill>
          <a:blip r:embed="rId4"/>
          <a:stretch>
            <a:fillRect/>
          </a:stretch>
        </p:blipFill>
        <p:spPr>
          <a:xfrm>
            <a:off x="418644" y="3534172"/>
            <a:ext cx="932282" cy="932282"/>
          </a:xfrm>
          <a:prstGeom prst="rect">
            <a:avLst/>
          </a:prstGeom>
        </p:spPr>
      </p:pic>
      <p:sp>
        <p:nvSpPr>
          <p:cNvPr id="66" name="TextBox 65">
            <a:extLst>
              <a:ext uri="{FF2B5EF4-FFF2-40B4-BE49-F238E27FC236}">
                <a16:creationId xmlns:a16="http://schemas.microsoft.com/office/drawing/2014/main" id="{CF9E6129-E80B-4BD3-B364-C4052FD2CCCC}"/>
              </a:ext>
            </a:extLst>
          </p:cNvPr>
          <p:cNvSpPr txBox="1"/>
          <p:nvPr/>
        </p:nvSpPr>
        <p:spPr>
          <a:xfrm>
            <a:off x="1631493" y="3534172"/>
            <a:ext cx="10129600" cy="1352614"/>
          </a:xfrm>
          <a:prstGeom prst="rect">
            <a:avLst/>
          </a:prstGeom>
          <a:noFill/>
        </p:spPr>
        <p:txBody>
          <a:bodyPr wrap="square" lIns="0" tIns="0" rIns="0" bIns="0">
            <a:spAutoFit/>
          </a:bodyPr>
          <a:lstStyle/>
          <a:p>
            <a:r>
              <a:rPr lang="en-US" sz="2157">
                <a:latin typeface="+mj-lt"/>
              </a:rPr>
              <a:t>Azure SQL Database:</a:t>
            </a:r>
          </a:p>
          <a:p>
            <a:pPr marL="0" lvl="1">
              <a:spcBef>
                <a:spcPts val="294"/>
              </a:spcBef>
            </a:pPr>
            <a:r>
              <a:rPr lang="en-US" sz="1961"/>
              <a:t>SQL Query used as a source</a:t>
            </a:r>
          </a:p>
          <a:p>
            <a:pPr marL="0" lvl="1">
              <a:spcBef>
                <a:spcPts val="294"/>
              </a:spcBef>
            </a:pPr>
            <a:r>
              <a:rPr lang="en-US" sz="1961"/>
              <a:t>Stored in memory and in a storage account (configured as part of setup)</a:t>
            </a:r>
          </a:p>
          <a:p>
            <a:pPr marL="0" lvl="1">
              <a:spcBef>
                <a:spcPts val="294"/>
              </a:spcBef>
            </a:pPr>
            <a:r>
              <a:rPr lang="en-US" sz="1961"/>
              <a:t>Refreshed on a regular (configurable) basis</a:t>
            </a:r>
          </a:p>
        </p:txBody>
      </p:sp>
      <p:cxnSp>
        <p:nvCxnSpPr>
          <p:cNvPr id="69" name="Straight Connector 68">
            <a:extLst>
              <a:ext uri="{FF2B5EF4-FFF2-40B4-BE49-F238E27FC236}">
                <a16:creationId xmlns:a16="http://schemas.microsoft.com/office/drawing/2014/main" id="{8E807F05-AF1B-4AF7-93C2-F251BE11EAEC}"/>
              </a:ext>
              <a:ext uri="{C183D7F6-B498-43B3-948B-1728B52AA6E4}">
                <adec:decorative xmlns:adec="http://schemas.microsoft.com/office/drawing/2017/decorative" val="1"/>
              </a:ext>
            </a:extLst>
          </p:cNvPr>
          <p:cNvCxnSpPr>
            <a:cxnSpLocks/>
          </p:cNvCxnSpPr>
          <p:nvPr/>
        </p:nvCxnSpPr>
        <p:spPr>
          <a:xfrm>
            <a:off x="1631493" y="5216366"/>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3" name="Picture 32" descr="Icon of three squares and a cloud">
            <a:extLst>
              <a:ext uri="{FF2B5EF4-FFF2-40B4-BE49-F238E27FC236}">
                <a16:creationId xmlns:a16="http://schemas.microsoft.com/office/drawing/2014/main" id="{BC917882-6A29-4844-848A-803FE19F0F3F}"/>
              </a:ext>
            </a:extLst>
          </p:cNvPr>
          <p:cNvPicPr>
            <a:picLocks/>
          </p:cNvPicPr>
          <p:nvPr/>
        </p:nvPicPr>
        <p:blipFill>
          <a:blip r:embed="rId5"/>
          <a:stretch>
            <a:fillRect/>
          </a:stretch>
        </p:blipFill>
        <p:spPr>
          <a:xfrm>
            <a:off x="418644" y="5387689"/>
            <a:ext cx="932282" cy="932282"/>
          </a:xfrm>
          <a:prstGeom prst="rect">
            <a:avLst/>
          </a:prstGeom>
        </p:spPr>
      </p:pic>
      <p:sp>
        <p:nvSpPr>
          <p:cNvPr id="75" name="TextBox 74">
            <a:extLst>
              <a:ext uri="{FF2B5EF4-FFF2-40B4-BE49-F238E27FC236}">
                <a16:creationId xmlns:a16="http://schemas.microsoft.com/office/drawing/2014/main" id="{148796DF-C9F3-4624-B1F2-5BE3FD3163C9}"/>
              </a:ext>
            </a:extLst>
          </p:cNvPr>
          <p:cNvSpPr txBox="1"/>
          <p:nvPr/>
        </p:nvSpPr>
        <p:spPr>
          <a:xfrm>
            <a:off x="1631493" y="5518161"/>
            <a:ext cx="10129600" cy="671341"/>
          </a:xfrm>
          <a:prstGeom prst="rect">
            <a:avLst/>
          </a:prstGeom>
          <a:noFill/>
        </p:spPr>
        <p:txBody>
          <a:bodyPr wrap="square" lIns="0" tIns="0" rIns="0" bIns="0" anchor="ctr">
            <a:spAutoFit/>
          </a:bodyPr>
          <a:lstStyle/>
          <a:p>
            <a:r>
              <a:rPr lang="en-US" sz="2157">
                <a:latin typeface="+mj-lt"/>
              </a:rPr>
              <a:t>Size limitation:</a:t>
            </a:r>
          </a:p>
          <a:p>
            <a:pPr marL="0" lvl="1">
              <a:spcBef>
                <a:spcPts val="294"/>
              </a:spcBef>
            </a:pPr>
            <a:r>
              <a:rPr lang="en-US" sz="1961"/>
              <a:t>Based on number of units configured for the IoT Hub – approximately 50 MB per unit</a:t>
            </a:r>
          </a:p>
        </p:txBody>
      </p:sp>
    </p:spTree>
    <p:extLst>
      <p:ext uri="{BB962C8B-B14F-4D97-AF65-F5344CB8AC3E}">
        <p14:creationId xmlns:p14="http://schemas.microsoft.com/office/powerpoint/2010/main" val="305900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fade">
                                      <p:cBhvr>
                                        <p:cTn id="26" dur="500"/>
                                        <p:tgtEl>
                                          <p:spTgt spid="69"/>
                                        </p:tgtEl>
                                      </p:cBhvr>
                                    </p:animEffect>
                                  </p:childTnLst>
                                </p:cTn>
                              </p:par>
                              <p:par>
                                <p:cTn id="27" presetID="10"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fade">
                                      <p:cBhvr>
                                        <p:cTn id="3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6" grpId="0"/>
      <p:bldP spid="7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ASA query sample: Convert data types pattern</a:t>
            </a:r>
          </a:p>
        </p:txBody>
      </p:sp>
      <p:sp>
        <p:nvSpPr>
          <p:cNvPr id="6" name="Text Placeholder 5">
            <a:extLst>
              <a:ext uri="{FF2B5EF4-FFF2-40B4-BE49-F238E27FC236}">
                <a16:creationId xmlns:a16="http://schemas.microsoft.com/office/drawing/2014/main" id="{C3494019-F34B-440F-935B-B42C6B4642BD}"/>
              </a:ext>
            </a:extLst>
          </p:cNvPr>
          <p:cNvSpPr txBox="1">
            <a:spLocks/>
          </p:cNvSpPr>
          <p:nvPr/>
        </p:nvSpPr>
        <p:spPr>
          <a:xfrm>
            <a:off x="568578" y="1576141"/>
            <a:ext cx="4438538" cy="902873"/>
          </a:xfrm>
          <a:prstGeom prst="rect">
            <a:avLst/>
          </a:prstGeom>
          <a:solidFill>
            <a:schemeClr val="bg1">
              <a:lumMod val="95000"/>
            </a:schemeClr>
          </a:solidFill>
        </p:spPr>
        <p:txBody>
          <a:bodyPr vert="horz" wrap="none" lIns="134464" tIns="89642" rIns="134464" bIns="89642"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solidFill>
                <a:latin typeface="+mj-lt"/>
              </a:rPr>
              <a:t>Query Solution</a:t>
            </a:r>
            <a:endParaRPr lang="pt-BR" sz="2353" dirty="0">
              <a:solidFill>
                <a:schemeClr val="tx1"/>
              </a:solidFill>
              <a:latin typeface="+mj-lt"/>
            </a:endParaRPr>
          </a:p>
        </p:txBody>
      </p:sp>
      <p:sp>
        <p:nvSpPr>
          <p:cNvPr id="7" name="Text Placeholder 5">
            <a:extLst>
              <a:ext uri="{FF2B5EF4-FFF2-40B4-BE49-F238E27FC236}">
                <a16:creationId xmlns:a16="http://schemas.microsoft.com/office/drawing/2014/main" id="{C1489C1D-9D5C-4B94-B7E9-20C2125AE4A9}"/>
              </a:ext>
            </a:extLst>
          </p:cNvPr>
          <p:cNvSpPr txBox="1">
            <a:spLocks/>
          </p:cNvSpPr>
          <p:nvPr/>
        </p:nvSpPr>
        <p:spPr>
          <a:xfrm>
            <a:off x="568578" y="1585866"/>
            <a:ext cx="4438538" cy="3057538"/>
          </a:xfrm>
          <a:prstGeom prst="rect">
            <a:avLst/>
          </a:prstGeom>
          <a:ln w="19050">
            <a:solidFill>
              <a:schemeClr val="bg1">
                <a:lumMod val="75000"/>
              </a:schemeClr>
            </a:solidFill>
          </a:ln>
        </p:spPr>
        <p:txBody>
          <a:bodyPr vert="horz" wrap="square" lIns="134464" tIns="986067" rIns="134464" bIns="89642"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1372" dirty="0">
                <a:solidFill>
                  <a:schemeClr val="tx1"/>
                </a:solidFill>
                <a:latin typeface="Consolas" panose="020B0609020204030204" pitchFamily="49" charset="0"/>
              </a:rPr>
              <a:t>SELECT</a:t>
            </a:r>
          </a:p>
          <a:p>
            <a:pPr marL="0" indent="0">
              <a:buNone/>
            </a:pPr>
            <a:r>
              <a:rPr lang="en-US" sz="1372" dirty="0">
                <a:solidFill>
                  <a:schemeClr val="tx1"/>
                </a:solidFill>
                <a:latin typeface="Consolas" panose="020B0609020204030204" pitchFamily="49" charset="0"/>
              </a:rPr>
              <a:t>  Make,</a:t>
            </a:r>
          </a:p>
          <a:p>
            <a:pPr marL="0" indent="0">
              <a:buNone/>
            </a:pPr>
            <a:r>
              <a:rPr lang="en-US" sz="1372" dirty="0">
                <a:solidFill>
                  <a:schemeClr val="tx1"/>
                </a:solidFill>
                <a:latin typeface="Consolas" panose="020B0609020204030204" pitchFamily="49" charset="0"/>
              </a:rPr>
              <a:t>  SUM(CAST(Weight AS BIGINT)) AS Weight</a:t>
            </a:r>
          </a:p>
          <a:p>
            <a:pPr marL="0" indent="0">
              <a:buNone/>
            </a:pPr>
            <a:r>
              <a:rPr lang="en-US" sz="1372" dirty="0">
                <a:solidFill>
                  <a:schemeClr val="tx1"/>
                </a:solidFill>
                <a:latin typeface="Consolas" panose="020B0609020204030204" pitchFamily="49" charset="0"/>
              </a:rPr>
              <a:t>FROM</a:t>
            </a:r>
          </a:p>
          <a:p>
            <a:pPr marL="0" indent="0">
              <a:buNone/>
            </a:pPr>
            <a:r>
              <a:rPr lang="en-US" sz="1372" dirty="0">
                <a:solidFill>
                  <a:schemeClr val="tx1"/>
                </a:solidFill>
                <a:latin typeface="Consolas" panose="020B0609020204030204" pitchFamily="49" charset="0"/>
              </a:rPr>
              <a:t>  Input TIMESTAMP BY Time</a:t>
            </a:r>
          </a:p>
          <a:p>
            <a:pPr marL="0" indent="0">
              <a:buNone/>
            </a:pPr>
            <a:r>
              <a:rPr lang="en-US" sz="1372" dirty="0">
                <a:solidFill>
                  <a:schemeClr val="tx1"/>
                </a:solidFill>
                <a:latin typeface="Consolas" panose="020B0609020204030204" pitchFamily="49" charset="0"/>
              </a:rPr>
              <a:t>GROUP BY</a:t>
            </a:r>
          </a:p>
          <a:p>
            <a:pPr marL="0" indent="0">
              <a:buNone/>
            </a:pPr>
            <a:r>
              <a:rPr lang="en-US" sz="1372" dirty="0">
                <a:solidFill>
                  <a:schemeClr val="tx1"/>
                </a:solidFill>
                <a:latin typeface="Consolas" panose="020B0609020204030204" pitchFamily="49" charset="0"/>
              </a:rPr>
              <a:t>  Make,</a:t>
            </a:r>
          </a:p>
          <a:p>
            <a:pPr marL="0" indent="0">
              <a:buNone/>
            </a:pPr>
            <a:r>
              <a:rPr lang="en-US" sz="1372" dirty="0">
                <a:solidFill>
                  <a:schemeClr val="tx1"/>
                </a:solidFill>
                <a:latin typeface="Consolas" panose="020B0609020204030204" pitchFamily="49" charset="0"/>
              </a:rPr>
              <a:t>  </a:t>
            </a:r>
            <a:r>
              <a:rPr lang="en-US" sz="1372" dirty="0" err="1">
                <a:solidFill>
                  <a:schemeClr val="tx1"/>
                </a:solidFill>
                <a:latin typeface="Consolas" panose="020B0609020204030204" pitchFamily="49" charset="0"/>
              </a:rPr>
              <a:t>TumblingWindow</a:t>
            </a:r>
            <a:r>
              <a:rPr lang="en-US" sz="1372" dirty="0">
                <a:solidFill>
                  <a:schemeClr val="tx1"/>
                </a:solidFill>
                <a:latin typeface="Consolas" panose="020B0609020204030204" pitchFamily="49" charset="0"/>
              </a:rPr>
              <a:t>(Second, 10)</a:t>
            </a:r>
            <a:endParaRPr lang="pt-BR" sz="1372" dirty="0">
              <a:solidFill>
                <a:schemeClr val="tx1"/>
              </a:solidFill>
              <a:latin typeface="Consolas" panose="020B0609020204030204" pitchFamily="49" charset="0"/>
            </a:endParaRPr>
          </a:p>
        </p:txBody>
      </p:sp>
      <p:sp>
        <p:nvSpPr>
          <p:cNvPr id="8" name="Text Placeholder 5">
            <a:extLst>
              <a:ext uri="{FF2B5EF4-FFF2-40B4-BE49-F238E27FC236}">
                <a16:creationId xmlns:a16="http://schemas.microsoft.com/office/drawing/2014/main" id="{087A319B-970A-48D2-B53B-E9D6EDE7EA63}"/>
              </a:ext>
            </a:extLst>
          </p:cNvPr>
          <p:cNvSpPr txBox="1">
            <a:spLocks/>
          </p:cNvSpPr>
          <p:nvPr/>
        </p:nvSpPr>
        <p:spPr>
          <a:xfrm>
            <a:off x="5553343" y="1585866"/>
            <a:ext cx="4021460" cy="902873"/>
          </a:xfrm>
          <a:prstGeom prst="rect">
            <a:avLst/>
          </a:prstGeom>
          <a:solidFill>
            <a:schemeClr val="bg1">
              <a:lumMod val="95000"/>
            </a:schemeClr>
          </a:solidFill>
        </p:spPr>
        <p:txBody>
          <a:bodyPr vert="horz" wrap="none" lIns="134464" tIns="89642" rIns="134464" bIns="89642"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solidFill>
                <a:latin typeface="+mj-lt"/>
              </a:rPr>
              <a:t>Input</a:t>
            </a:r>
            <a:endParaRPr lang="pt-BR" sz="2353" dirty="0">
              <a:solidFill>
                <a:schemeClr val="tx1"/>
              </a:solidFill>
              <a:latin typeface="+mj-lt"/>
            </a:endParaRPr>
          </a:p>
        </p:txBody>
      </p:sp>
      <p:graphicFrame>
        <p:nvGraphicFramePr>
          <p:cNvPr id="2" name="Table 4">
            <a:extLst>
              <a:ext uri="{FF2B5EF4-FFF2-40B4-BE49-F238E27FC236}">
                <a16:creationId xmlns:a16="http://schemas.microsoft.com/office/drawing/2014/main" id="{2A05D37F-F611-46BA-A089-E272606D8EB6}"/>
              </a:ext>
            </a:extLst>
          </p:cNvPr>
          <p:cNvGraphicFramePr>
            <a:graphicFrameLocks noGrp="1"/>
          </p:cNvGraphicFramePr>
          <p:nvPr/>
        </p:nvGraphicFramePr>
        <p:xfrm>
          <a:off x="5553343" y="2498463"/>
          <a:ext cx="4021460" cy="1488126"/>
        </p:xfrm>
        <a:graphic>
          <a:graphicData uri="http://schemas.openxmlformats.org/drawingml/2006/table">
            <a:tbl>
              <a:tblPr firstRow="1" bandRow="1">
                <a:tableStyleId>{5C22544A-7EE6-4342-B048-85BDC9FD1C3A}</a:tableStyleId>
              </a:tblPr>
              <a:tblGrid>
                <a:gridCol w="622825">
                  <a:extLst>
                    <a:ext uri="{9D8B030D-6E8A-4147-A177-3AD203B41FA5}">
                      <a16:colId xmlns:a16="http://schemas.microsoft.com/office/drawing/2014/main" val="4145595030"/>
                    </a:ext>
                  </a:extLst>
                </a:gridCol>
                <a:gridCol w="2519068">
                  <a:extLst>
                    <a:ext uri="{9D8B030D-6E8A-4147-A177-3AD203B41FA5}">
                      <a16:colId xmlns:a16="http://schemas.microsoft.com/office/drawing/2014/main" val="1191474763"/>
                    </a:ext>
                  </a:extLst>
                </a:gridCol>
                <a:gridCol w="879567">
                  <a:extLst>
                    <a:ext uri="{9D8B030D-6E8A-4147-A177-3AD203B41FA5}">
                      <a16:colId xmlns:a16="http://schemas.microsoft.com/office/drawing/2014/main" val="140801638"/>
                    </a:ext>
                  </a:extLst>
                </a:gridCol>
              </a:tblGrid>
              <a:tr h="363550">
                <a:tc>
                  <a:txBody>
                    <a:bodyPr/>
                    <a:lstStyle/>
                    <a:p>
                      <a:r>
                        <a:rPr lang="en-US" sz="1600" dirty="0">
                          <a:solidFill>
                            <a:schemeClr val="tx1"/>
                          </a:solidFill>
                          <a:latin typeface="Consolas" panose="020B0609020204030204" pitchFamily="49" charset="0"/>
                        </a:rPr>
                        <a:t>Make</a:t>
                      </a:r>
                    </a:p>
                  </a:txBody>
                  <a:tcPr marL="89642" marR="89642" marT="44821" marB="44821"/>
                </a:tc>
                <a:tc>
                  <a:txBody>
                    <a:bodyPr/>
                    <a:lstStyle/>
                    <a:p>
                      <a:r>
                        <a:rPr lang="en-US" sz="1600" dirty="0">
                          <a:solidFill>
                            <a:schemeClr val="tx1"/>
                          </a:solidFill>
                          <a:latin typeface="Consolas" panose="020B0609020204030204" pitchFamily="49" charset="0"/>
                        </a:rPr>
                        <a:t>Time</a:t>
                      </a:r>
                    </a:p>
                  </a:txBody>
                  <a:tcPr marL="89642" marR="89642" marT="44821" marB="44821"/>
                </a:tc>
                <a:tc>
                  <a:txBody>
                    <a:bodyPr/>
                    <a:lstStyle/>
                    <a:p>
                      <a:r>
                        <a:rPr lang="en-US" sz="1600" dirty="0">
                          <a:solidFill>
                            <a:schemeClr val="tx1"/>
                          </a:solidFill>
                          <a:latin typeface="Consolas" panose="020B0609020204030204" pitchFamily="49" charset="0"/>
                        </a:rPr>
                        <a:t>Weight</a:t>
                      </a:r>
                    </a:p>
                  </a:txBody>
                  <a:tcPr marL="89642" marR="89642" marT="44821" marB="44821"/>
                </a:tc>
                <a:extLst>
                  <a:ext uri="{0D108BD9-81ED-4DB2-BD59-A6C34878D82A}">
                    <a16:rowId xmlns:a16="http://schemas.microsoft.com/office/drawing/2014/main" val="3570105665"/>
                  </a:ext>
                </a:extLst>
              </a:tr>
              <a:tr h="363550">
                <a:tc>
                  <a:txBody>
                    <a:bodyPr/>
                    <a:lstStyle/>
                    <a:p>
                      <a:r>
                        <a:rPr lang="en-US" sz="1200" dirty="0">
                          <a:solidFill>
                            <a:schemeClr val="tx1"/>
                          </a:solidFill>
                          <a:latin typeface="Consolas" panose="020B0609020204030204" pitchFamily="49" charset="0"/>
                        </a:rPr>
                        <a:t>Honda</a:t>
                      </a:r>
                    </a:p>
                  </a:txBody>
                  <a:tcPr marL="89642" marR="89642" marT="44821" marB="44821"/>
                </a:tc>
                <a:tc>
                  <a:txBody>
                    <a:bodyPr/>
                    <a:lstStyle/>
                    <a:p>
                      <a:r>
                        <a:rPr lang="en-US" sz="1200" dirty="0">
                          <a:solidFill>
                            <a:schemeClr val="tx1"/>
                          </a:solidFill>
                          <a:latin typeface="Consolas" panose="020B0609020204030204" pitchFamily="49" charset="0"/>
                        </a:rPr>
                        <a:t>2015-01-01T00:00:01.0000000Z</a:t>
                      </a:r>
                    </a:p>
                  </a:txBody>
                  <a:tcPr marL="89642" marR="89642" marT="44821" marB="44821"/>
                </a:tc>
                <a:tc>
                  <a:txBody>
                    <a:bodyPr/>
                    <a:lstStyle/>
                    <a:p>
                      <a:r>
                        <a:rPr lang="en-US" sz="1200" dirty="0">
                          <a:solidFill>
                            <a:schemeClr val="tx1"/>
                          </a:solidFill>
                          <a:latin typeface="Consolas" panose="020B0609020204030204" pitchFamily="49" charset="0"/>
                        </a:rPr>
                        <a:t>"1000"</a:t>
                      </a:r>
                    </a:p>
                  </a:txBody>
                  <a:tcPr marL="89642" marR="89642" marT="44821" marB="44821"/>
                </a:tc>
                <a:extLst>
                  <a:ext uri="{0D108BD9-81ED-4DB2-BD59-A6C34878D82A}">
                    <a16:rowId xmlns:a16="http://schemas.microsoft.com/office/drawing/2014/main" val="2640647668"/>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Honda</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2015-01-01T00:00:02.0000000Z</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"2000"</a:t>
                      </a:r>
                    </a:p>
                  </a:txBody>
                  <a:tcPr marL="89642" marR="89642" marT="44821" marB="44821"/>
                </a:tc>
                <a:extLst>
                  <a:ext uri="{0D108BD9-81ED-4DB2-BD59-A6C34878D82A}">
                    <a16:rowId xmlns:a16="http://schemas.microsoft.com/office/drawing/2014/main" val="3765222579"/>
                  </a:ext>
                </a:extLst>
              </a:tr>
            </a:tbl>
          </a:graphicData>
        </a:graphic>
      </p:graphicFrame>
      <p:sp>
        <p:nvSpPr>
          <p:cNvPr id="11" name="Text Placeholder 5">
            <a:extLst>
              <a:ext uri="{FF2B5EF4-FFF2-40B4-BE49-F238E27FC236}">
                <a16:creationId xmlns:a16="http://schemas.microsoft.com/office/drawing/2014/main" id="{CE2FA3CE-8B24-4AF8-A678-8C3EA06C3F59}"/>
              </a:ext>
            </a:extLst>
          </p:cNvPr>
          <p:cNvSpPr txBox="1">
            <a:spLocks/>
          </p:cNvSpPr>
          <p:nvPr/>
        </p:nvSpPr>
        <p:spPr>
          <a:xfrm>
            <a:off x="5553343" y="1595591"/>
            <a:ext cx="4021460" cy="1993523"/>
          </a:xfrm>
          <a:prstGeom prst="rect">
            <a:avLst/>
          </a:prstGeom>
          <a:ln w="19050">
            <a:solidFill>
              <a:schemeClr val="bg1">
                <a:lumMod val="75000"/>
              </a:schemeClr>
            </a:solidFill>
          </a:ln>
        </p:spPr>
        <p:txBody>
          <a:bodyPr vert="horz" wrap="square" lIns="134464" tIns="986067" rIns="134464" bIns="89642"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endParaRPr lang="pt-BR" sz="1372" dirty="0">
              <a:solidFill>
                <a:schemeClr val="tx1"/>
              </a:solidFill>
              <a:latin typeface="Consolas" panose="020B0609020204030204" pitchFamily="49" charset="0"/>
            </a:endParaRPr>
          </a:p>
        </p:txBody>
      </p:sp>
      <p:sp>
        <p:nvSpPr>
          <p:cNvPr id="12" name="Text Placeholder 5">
            <a:extLst>
              <a:ext uri="{FF2B5EF4-FFF2-40B4-BE49-F238E27FC236}">
                <a16:creationId xmlns:a16="http://schemas.microsoft.com/office/drawing/2014/main" id="{BDFC23D3-226C-4EC9-9BC4-DBCF478B5CC7}"/>
              </a:ext>
            </a:extLst>
          </p:cNvPr>
          <p:cNvSpPr txBox="1">
            <a:spLocks/>
          </p:cNvSpPr>
          <p:nvPr/>
        </p:nvSpPr>
        <p:spPr>
          <a:xfrm>
            <a:off x="10121031" y="1595591"/>
            <a:ext cx="1502392" cy="902873"/>
          </a:xfrm>
          <a:prstGeom prst="rect">
            <a:avLst/>
          </a:prstGeom>
          <a:solidFill>
            <a:schemeClr val="bg1">
              <a:lumMod val="95000"/>
            </a:schemeClr>
          </a:solidFill>
        </p:spPr>
        <p:txBody>
          <a:bodyPr vert="horz" wrap="none" lIns="134464" tIns="89642" rIns="134464" bIns="89642"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353" dirty="0">
                <a:solidFill>
                  <a:schemeClr val="tx1"/>
                </a:solidFill>
                <a:latin typeface="+mj-lt"/>
              </a:rPr>
              <a:t>Output</a:t>
            </a:r>
            <a:endParaRPr lang="pt-BR" sz="2353" dirty="0">
              <a:solidFill>
                <a:schemeClr val="tx1"/>
              </a:solidFill>
              <a:latin typeface="+mj-lt"/>
            </a:endParaRPr>
          </a:p>
        </p:txBody>
      </p:sp>
      <p:graphicFrame>
        <p:nvGraphicFramePr>
          <p:cNvPr id="13" name="Table 4">
            <a:extLst>
              <a:ext uri="{FF2B5EF4-FFF2-40B4-BE49-F238E27FC236}">
                <a16:creationId xmlns:a16="http://schemas.microsoft.com/office/drawing/2014/main" id="{083B87E4-E7B9-46F6-8F55-AE20609209D7}"/>
              </a:ext>
            </a:extLst>
          </p:cNvPr>
          <p:cNvGraphicFramePr>
            <a:graphicFrameLocks noGrp="1"/>
          </p:cNvGraphicFramePr>
          <p:nvPr/>
        </p:nvGraphicFramePr>
        <p:xfrm>
          <a:off x="10121030" y="2508188"/>
          <a:ext cx="1502392" cy="940872"/>
        </p:xfrm>
        <a:graphic>
          <a:graphicData uri="http://schemas.openxmlformats.org/drawingml/2006/table">
            <a:tbl>
              <a:tblPr firstRow="1" bandRow="1">
                <a:tableStyleId>{5C22544A-7EE6-4342-B048-85BDC9FD1C3A}</a:tableStyleId>
              </a:tblPr>
              <a:tblGrid>
                <a:gridCol w="622825">
                  <a:extLst>
                    <a:ext uri="{9D8B030D-6E8A-4147-A177-3AD203B41FA5}">
                      <a16:colId xmlns:a16="http://schemas.microsoft.com/office/drawing/2014/main" val="4145595030"/>
                    </a:ext>
                  </a:extLst>
                </a:gridCol>
                <a:gridCol w="879567">
                  <a:extLst>
                    <a:ext uri="{9D8B030D-6E8A-4147-A177-3AD203B41FA5}">
                      <a16:colId xmlns:a16="http://schemas.microsoft.com/office/drawing/2014/main" val="140801638"/>
                    </a:ext>
                  </a:extLst>
                </a:gridCol>
              </a:tblGrid>
              <a:tr h="363550">
                <a:tc>
                  <a:txBody>
                    <a:bodyPr/>
                    <a:lstStyle/>
                    <a:p>
                      <a:r>
                        <a:rPr lang="en-US" sz="1600" dirty="0">
                          <a:solidFill>
                            <a:schemeClr val="tx1"/>
                          </a:solidFill>
                          <a:latin typeface="Consolas" panose="020B0609020204030204" pitchFamily="49" charset="0"/>
                        </a:rPr>
                        <a:t>Make</a:t>
                      </a:r>
                    </a:p>
                  </a:txBody>
                  <a:tcPr marL="89642" marR="89642" marT="44821" marB="44821"/>
                </a:tc>
                <a:tc>
                  <a:txBody>
                    <a:bodyPr/>
                    <a:lstStyle/>
                    <a:p>
                      <a:r>
                        <a:rPr lang="en-US" sz="1600" dirty="0">
                          <a:solidFill>
                            <a:schemeClr val="tx1"/>
                          </a:solidFill>
                          <a:latin typeface="Consolas" panose="020B0609020204030204" pitchFamily="49" charset="0"/>
                        </a:rPr>
                        <a:t>Weight</a:t>
                      </a:r>
                    </a:p>
                  </a:txBody>
                  <a:tcPr marL="89642" marR="89642" marT="44821" marB="44821"/>
                </a:tc>
                <a:extLst>
                  <a:ext uri="{0D108BD9-81ED-4DB2-BD59-A6C34878D82A}">
                    <a16:rowId xmlns:a16="http://schemas.microsoft.com/office/drawing/2014/main" val="3570105665"/>
                  </a:ext>
                </a:extLst>
              </a:tr>
              <a:tr h="363550">
                <a:tc>
                  <a:txBody>
                    <a:bodyPr/>
                    <a:lstStyle/>
                    <a:p>
                      <a:r>
                        <a:rPr lang="en-US" sz="1200" dirty="0">
                          <a:solidFill>
                            <a:schemeClr val="tx1"/>
                          </a:solidFill>
                          <a:latin typeface="Consolas" panose="020B0609020204030204" pitchFamily="49" charset="0"/>
                        </a:rPr>
                        <a:t>Honda</a:t>
                      </a:r>
                    </a:p>
                  </a:txBody>
                  <a:tcPr marL="89642" marR="89642" marT="44821" marB="44821"/>
                </a:tc>
                <a:tc>
                  <a:txBody>
                    <a:bodyPr/>
                    <a:lstStyle/>
                    <a:p>
                      <a:r>
                        <a:rPr lang="en-US" sz="1200" dirty="0">
                          <a:solidFill>
                            <a:schemeClr val="tx1"/>
                          </a:solidFill>
                          <a:latin typeface="Consolas" panose="020B0609020204030204" pitchFamily="49" charset="0"/>
                        </a:rPr>
                        <a:t>3000</a:t>
                      </a:r>
                    </a:p>
                  </a:txBody>
                  <a:tcPr marL="89642" marR="89642" marT="44821" marB="44821"/>
                </a:tc>
                <a:extLst>
                  <a:ext uri="{0D108BD9-81ED-4DB2-BD59-A6C34878D82A}">
                    <a16:rowId xmlns:a16="http://schemas.microsoft.com/office/drawing/2014/main" val="2640647668"/>
                  </a:ext>
                </a:extLst>
              </a:tr>
            </a:tbl>
          </a:graphicData>
        </a:graphic>
      </p:graphicFrame>
      <p:sp>
        <p:nvSpPr>
          <p:cNvPr id="14" name="Text Placeholder 5">
            <a:extLst>
              <a:ext uri="{FF2B5EF4-FFF2-40B4-BE49-F238E27FC236}">
                <a16:creationId xmlns:a16="http://schemas.microsoft.com/office/drawing/2014/main" id="{F9747927-23B8-42F2-B97A-E923D52BD1C8}"/>
              </a:ext>
            </a:extLst>
          </p:cNvPr>
          <p:cNvSpPr txBox="1">
            <a:spLocks/>
          </p:cNvSpPr>
          <p:nvPr/>
        </p:nvSpPr>
        <p:spPr>
          <a:xfrm>
            <a:off x="10121031" y="1605316"/>
            <a:ext cx="1502391" cy="1629973"/>
          </a:xfrm>
          <a:prstGeom prst="rect">
            <a:avLst/>
          </a:prstGeom>
          <a:ln w="19050">
            <a:solidFill>
              <a:schemeClr val="bg1">
                <a:lumMod val="75000"/>
              </a:schemeClr>
            </a:solidFill>
          </a:ln>
        </p:spPr>
        <p:txBody>
          <a:bodyPr vert="horz" wrap="square" lIns="134464" tIns="986067" rIns="134464" bIns="89642"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endParaRPr lang="pt-BR" sz="1372" dirty="0">
              <a:solidFill>
                <a:schemeClr val="tx1"/>
              </a:solidFill>
              <a:latin typeface="Consolas" panose="020B0609020204030204" pitchFamily="49" charset="0"/>
            </a:endParaRPr>
          </a:p>
        </p:txBody>
      </p:sp>
    </p:spTree>
    <p:extLst>
      <p:ext uri="{BB962C8B-B14F-4D97-AF65-F5344CB8AC3E}">
        <p14:creationId xmlns:p14="http://schemas.microsoft.com/office/powerpoint/2010/main" val="58608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702870D-2BAF-4F51-B8EF-E161FA6F8C85}"/>
              </a:ext>
            </a:extLst>
          </p:cNvPr>
          <p:cNvSpPr txBox="1"/>
          <p:nvPr/>
        </p:nvSpPr>
        <p:spPr>
          <a:xfrm>
            <a:off x="7530179" y="1332958"/>
            <a:ext cx="4144429" cy="4332790"/>
          </a:xfrm>
          <a:prstGeom prst="rect">
            <a:avLst/>
          </a:prstGeom>
          <a:noFill/>
          <a:ln w="25400">
            <a:solidFill>
              <a:schemeClr val="bg1">
                <a:lumMod val="85000"/>
              </a:schemeClr>
            </a:solidFill>
          </a:ln>
        </p:spPr>
        <p:txBody>
          <a:bodyPr wrap="square" lIns="179285" tIns="143428" rIns="179285" bIns="143428" rtlCol="0">
            <a:spAutoFit/>
          </a:bodyPr>
          <a:lstStyle/>
          <a:p>
            <a:r>
              <a:rPr lang="en-US" sz="1568" dirty="0">
                <a:latin typeface="+mj-lt"/>
              </a:rPr>
              <a:t>Output 1</a:t>
            </a:r>
          </a:p>
          <a:p>
            <a:endParaRPr lang="en-US" sz="1568" dirty="0">
              <a:latin typeface="+mj-lt"/>
            </a:endParaRPr>
          </a:p>
          <a:p>
            <a:endParaRPr lang="en-US" sz="1568" dirty="0">
              <a:latin typeface="+mj-lt"/>
            </a:endParaRPr>
          </a:p>
          <a:p>
            <a:endParaRPr lang="en-US" sz="1568" dirty="0">
              <a:latin typeface="+mj-lt"/>
            </a:endParaRPr>
          </a:p>
          <a:p>
            <a:endParaRPr lang="en-US" sz="1568" dirty="0">
              <a:latin typeface="+mj-lt"/>
            </a:endParaRPr>
          </a:p>
          <a:p>
            <a:endParaRPr lang="en-US" sz="1568" dirty="0">
              <a:latin typeface="+mj-lt"/>
            </a:endParaRPr>
          </a:p>
          <a:p>
            <a:endParaRPr lang="en-US" sz="1568" dirty="0">
              <a:latin typeface="+mj-lt"/>
            </a:endParaRPr>
          </a:p>
          <a:p>
            <a:endParaRPr lang="en-US" sz="1568" dirty="0">
              <a:latin typeface="+mj-lt"/>
            </a:endParaRPr>
          </a:p>
          <a:p>
            <a:endParaRPr lang="en-US" sz="1568" dirty="0">
              <a:latin typeface="+mj-lt"/>
            </a:endParaRPr>
          </a:p>
          <a:p>
            <a:endParaRPr lang="en-US" sz="1568" dirty="0">
              <a:latin typeface="+mj-lt"/>
            </a:endParaRPr>
          </a:p>
          <a:p>
            <a:endParaRPr lang="en-US" sz="1372" dirty="0">
              <a:latin typeface="Consolas" panose="020B0609020204030204" pitchFamily="49" charset="0"/>
            </a:endParaRPr>
          </a:p>
          <a:p>
            <a:endParaRPr lang="en-US" sz="1372" dirty="0">
              <a:latin typeface="Consolas" panose="020B0609020204030204" pitchFamily="49" charset="0"/>
            </a:endParaRPr>
          </a:p>
          <a:p>
            <a:pPr>
              <a:lnSpc>
                <a:spcPts val="1568"/>
              </a:lnSpc>
            </a:pPr>
            <a:endParaRPr lang="en-US" sz="1372" dirty="0">
              <a:gradFill>
                <a:gsLst>
                  <a:gs pos="2917">
                    <a:schemeClr val="tx1"/>
                  </a:gs>
                  <a:gs pos="30000">
                    <a:schemeClr val="tx1"/>
                  </a:gs>
                </a:gsLst>
                <a:lin ang="5400000" scaled="0"/>
              </a:gradFill>
              <a:latin typeface="Consolas" panose="020B0609020204030204" pitchFamily="49" charset="0"/>
            </a:endParaRPr>
          </a:p>
          <a:p>
            <a:pPr>
              <a:lnSpc>
                <a:spcPts val="1568"/>
              </a:lnSpc>
            </a:pPr>
            <a:r>
              <a:rPr lang="en-US" sz="1568" dirty="0">
                <a:latin typeface="+mj-lt"/>
              </a:rPr>
              <a:t>Output 2</a:t>
            </a:r>
          </a:p>
          <a:p>
            <a:pPr>
              <a:lnSpc>
                <a:spcPts val="1568"/>
              </a:lnSpc>
            </a:pPr>
            <a:endParaRPr lang="en-US" sz="1372" dirty="0">
              <a:gradFill>
                <a:gsLst>
                  <a:gs pos="2917">
                    <a:schemeClr val="tx1"/>
                  </a:gs>
                  <a:gs pos="30000">
                    <a:schemeClr val="tx1"/>
                  </a:gs>
                </a:gsLst>
                <a:lin ang="5400000" scaled="0"/>
              </a:gradFill>
              <a:latin typeface="Consolas" panose="020B0609020204030204" pitchFamily="49" charset="0"/>
            </a:endParaRPr>
          </a:p>
          <a:p>
            <a:pPr>
              <a:lnSpc>
                <a:spcPts val="1568"/>
              </a:lnSpc>
            </a:pPr>
            <a:endParaRPr lang="en-US" sz="1372" dirty="0">
              <a:gradFill>
                <a:gsLst>
                  <a:gs pos="2917">
                    <a:schemeClr val="tx1"/>
                  </a:gs>
                  <a:gs pos="30000">
                    <a:schemeClr val="tx1"/>
                  </a:gs>
                </a:gsLst>
                <a:lin ang="5400000" scaled="0"/>
              </a:gradFill>
              <a:latin typeface="Consolas" panose="020B0609020204030204" pitchFamily="49" charset="0"/>
            </a:endParaRPr>
          </a:p>
          <a:p>
            <a:pPr>
              <a:lnSpc>
                <a:spcPts val="1568"/>
              </a:lnSpc>
            </a:pPr>
            <a:endParaRPr lang="en-US" sz="1372" dirty="0">
              <a:gradFill>
                <a:gsLst>
                  <a:gs pos="2917">
                    <a:schemeClr val="tx1"/>
                  </a:gs>
                  <a:gs pos="30000">
                    <a:schemeClr val="tx1"/>
                  </a:gs>
                </a:gsLst>
                <a:lin ang="5400000" scaled="0"/>
              </a:gradFill>
              <a:latin typeface="Consolas" panose="020B0609020204030204" pitchFamily="49" charset="0"/>
            </a:endParaRPr>
          </a:p>
          <a:p>
            <a:pPr>
              <a:lnSpc>
                <a:spcPts val="1568"/>
              </a:lnSpc>
            </a:pPr>
            <a:endParaRPr lang="en-US" sz="1372" dirty="0">
              <a:gradFill>
                <a:gsLst>
                  <a:gs pos="2917">
                    <a:schemeClr val="tx1"/>
                  </a:gs>
                  <a:gs pos="30000">
                    <a:schemeClr val="tx1"/>
                  </a:gs>
                </a:gsLst>
                <a:lin ang="5400000" scaled="0"/>
              </a:gradFill>
              <a:latin typeface="Consolas" panose="020B0609020204030204" pitchFamily="49" charset="0"/>
            </a:endParaRPr>
          </a:p>
        </p:txBody>
      </p:sp>
      <p:sp>
        <p:nvSpPr>
          <p:cNvPr id="17" name="Title 16"/>
          <p:cNvSpPr>
            <a:spLocks noGrp="1"/>
          </p:cNvSpPr>
          <p:nvPr>
            <p:ph type="title"/>
          </p:nvPr>
        </p:nvSpPr>
        <p:spPr/>
        <p:txBody>
          <a:bodyPr/>
          <a:lstStyle/>
          <a:p>
            <a:r>
              <a:rPr lang="en-US"/>
              <a:t>ASA Query Sample: Multiple Outputs</a:t>
            </a:r>
          </a:p>
        </p:txBody>
      </p:sp>
      <p:sp>
        <p:nvSpPr>
          <p:cNvPr id="2" name="TextBox 1">
            <a:extLst>
              <a:ext uri="{FF2B5EF4-FFF2-40B4-BE49-F238E27FC236}">
                <a16:creationId xmlns:a16="http://schemas.microsoft.com/office/drawing/2014/main" id="{4CBBCABA-90DB-4FB4-A97E-C39AED43B01F}"/>
              </a:ext>
            </a:extLst>
          </p:cNvPr>
          <p:cNvSpPr txBox="1"/>
          <p:nvPr/>
        </p:nvSpPr>
        <p:spPr>
          <a:xfrm>
            <a:off x="4110554" y="1332958"/>
            <a:ext cx="3248085" cy="4845776"/>
          </a:xfrm>
          <a:prstGeom prst="rect">
            <a:avLst/>
          </a:prstGeom>
          <a:noFill/>
          <a:ln w="25400">
            <a:solidFill>
              <a:schemeClr val="bg1">
                <a:lumMod val="85000"/>
              </a:schemeClr>
            </a:solidFill>
          </a:ln>
        </p:spPr>
        <p:txBody>
          <a:bodyPr wrap="square" lIns="179285" tIns="143428" rIns="179285" bIns="143428" rtlCol="0">
            <a:spAutoFit/>
          </a:bodyPr>
          <a:lstStyle/>
          <a:p>
            <a:r>
              <a:rPr lang="en-US" sz="1568" dirty="0">
                <a:latin typeface="+mj-lt"/>
              </a:rPr>
              <a:t>Query Solution</a:t>
            </a:r>
          </a:p>
          <a:p>
            <a:endParaRPr lang="en-US" sz="1372" dirty="0">
              <a:latin typeface="Consolas" panose="020B0609020204030204" pitchFamily="49" charset="0"/>
            </a:endParaRPr>
          </a:p>
          <a:p>
            <a:pPr>
              <a:lnSpc>
                <a:spcPts val="1568"/>
              </a:lnSpc>
            </a:pPr>
            <a:r>
              <a:rPr lang="en-US" sz="1372" dirty="0">
                <a:latin typeface="Consolas" panose="020B0609020204030204" pitchFamily="49" charset="0"/>
              </a:rPr>
              <a:t>SELECT</a:t>
            </a:r>
          </a:p>
          <a:p>
            <a:pPr>
              <a:lnSpc>
                <a:spcPts val="1568"/>
              </a:lnSpc>
            </a:pPr>
            <a:r>
              <a:rPr lang="en-US" sz="1372" dirty="0">
                <a:latin typeface="Consolas" panose="020B0609020204030204" pitchFamily="49" charset="0"/>
              </a:rPr>
              <a:t>  *</a:t>
            </a:r>
          </a:p>
          <a:p>
            <a:pPr>
              <a:lnSpc>
                <a:spcPts val="1568"/>
              </a:lnSpc>
            </a:pPr>
            <a:r>
              <a:rPr lang="en-US" sz="1372" dirty="0">
                <a:latin typeface="Consolas" panose="020B0609020204030204" pitchFamily="49" charset="0"/>
              </a:rPr>
              <a:t>INTO</a:t>
            </a:r>
          </a:p>
          <a:p>
            <a:pPr>
              <a:lnSpc>
                <a:spcPts val="1568"/>
              </a:lnSpc>
            </a:pPr>
            <a:r>
              <a:rPr lang="en-US" sz="1372" dirty="0">
                <a:latin typeface="Consolas" panose="020B0609020204030204" pitchFamily="49" charset="0"/>
              </a:rPr>
              <a:t>  </a:t>
            </a:r>
            <a:r>
              <a:rPr lang="en-US" sz="1372" dirty="0" err="1">
                <a:latin typeface="Consolas" panose="020B0609020204030204" pitchFamily="49" charset="0"/>
              </a:rPr>
              <a:t>ArchiveOutput</a:t>
            </a:r>
            <a:endParaRPr lang="en-US" sz="1372" dirty="0">
              <a:latin typeface="Consolas" panose="020B0609020204030204" pitchFamily="49" charset="0"/>
            </a:endParaRPr>
          </a:p>
          <a:p>
            <a:pPr>
              <a:lnSpc>
                <a:spcPts val="1568"/>
              </a:lnSpc>
            </a:pPr>
            <a:r>
              <a:rPr lang="en-US" sz="1372" dirty="0">
                <a:latin typeface="Consolas" panose="020B0609020204030204" pitchFamily="49" charset="0"/>
              </a:rPr>
              <a:t>FROM</a:t>
            </a:r>
          </a:p>
          <a:p>
            <a:pPr>
              <a:lnSpc>
                <a:spcPts val="1568"/>
              </a:lnSpc>
            </a:pPr>
            <a:r>
              <a:rPr lang="en-US" sz="1372" dirty="0">
                <a:latin typeface="Consolas" panose="020B0609020204030204" pitchFamily="49" charset="0"/>
              </a:rPr>
              <a:t>  Input TIMESTAMP BY Time</a:t>
            </a:r>
          </a:p>
          <a:p>
            <a:pPr>
              <a:lnSpc>
                <a:spcPts val="1568"/>
              </a:lnSpc>
            </a:pPr>
            <a:r>
              <a:rPr lang="en-US" sz="1372" dirty="0">
                <a:latin typeface="Consolas" panose="020B0609020204030204" pitchFamily="49" charset="0"/>
              </a:rPr>
              <a:t>SELECT</a:t>
            </a:r>
          </a:p>
          <a:p>
            <a:pPr>
              <a:lnSpc>
                <a:spcPts val="1568"/>
              </a:lnSpc>
            </a:pPr>
            <a:r>
              <a:rPr lang="en-US" sz="1372" dirty="0">
                <a:latin typeface="Consolas" panose="020B0609020204030204" pitchFamily="49" charset="0"/>
              </a:rPr>
              <a:t>  Make,</a:t>
            </a:r>
          </a:p>
          <a:p>
            <a:pPr>
              <a:lnSpc>
                <a:spcPts val="1568"/>
              </a:lnSpc>
            </a:pPr>
            <a:r>
              <a:rPr lang="en-US" sz="1372" dirty="0">
                <a:latin typeface="Consolas" panose="020B0609020204030204" pitchFamily="49" charset="0"/>
              </a:rPr>
              <a:t>  </a:t>
            </a:r>
            <a:r>
              <a:rPr lang="en-US" sz="1372" dirty="0" err="1">
                <a:latin typeface="Consolas" panose="020B0609020204030204" pitchFamily="49" charset="0"/>
              </a:rPr>
              <a:t>System.TimeStamp</a:t>
            </a:r>
            <a:r>
              <a:rPr lang="en-US" sz="1372" dirty="0">
                <a:latin typeface="Consolas" panose="020B0609020204030204" pitchFamily="49" charset="0"/>
              </a:rPr>
              <a:t>() AS </a:t>
            </a:r>
            <a:r>
              <a:rPr lang="en-US" sz="1372" dirty="0" err="1">
                <a:latin typeface="Consolas" panose="020B0609020204030204" pitchFamily="49" charset="0"/>
              </a:rPr>
              <a:t>AsaTime</a:t>
            </a:r>
            <a:r>
              <a:rPr lang="en-US" sz="1372" dirty="0">
                <a:latin typeface="Consolas" panose="020B0609020204030204" pitchFamily="49" charset="0"/>
              </a:rPr>
              <a:t>,</a:t>
            </a:r>
          </a:p>
          <a:p>
            <a:pPr>
              <a:lnSpc>
                <a:spcPts val="1568"/>
              </a:lnSpc>
            </a:pPr>
            <a:r>
              <a:rPr lang="en-US" sz="1372" dirty="0">
                <a:latin typeface="Consolas" panose="020B0609020204030204" pitchFamily="49" charset="0"/>
              </a:rPr>
              <a:t>  Count(*) AS [Count]</a:t>
            </a:r>
          </a:p>
          <a:p>
            <a:pPr>
              <a:lnSpc>
                <a:spcPts val="1568"/>
              </a:lnSpc>
            </a:pPr>
            <a:r>
              <a:rPr lang="en-US" sz="1372" dirty="0">
                <a:latin typeface="Consolas" panose="020B0609020204030204" pitchFamily="49" charset="0"/>
              </a:rPr>
              <a:t>INTO</a:t>
            </a:r>
          </a:p>
          <a:p>
            <a:pPr>
              <a:lnSpc>
                <a:spcPts val="1568"/>
              </a:lnSpc>
            </a:pPr>
            <a:r>
              <a:rPr lang="en-US" sz="1372" dirty="0">
                <a:latin typeface="Consolas" panose="020B0609020204030204" pitchFamily="49" charset="0"/>
              </a:rPr>
              <a:t>  </a:t>
            </a:r>
            <a:r>
              <a:rPr lang="en-US" sz="1372" dirty="0" err="1">
                <a:latin typeface="Consolas" panose="020B0609020204030204" pitchFamily="49" charset="0"/>
              </a:rPr>
              <a:t>AlertOutput</a:t>
            </a:r>
            <a:endParaRPr lang="en-US" sz="1372" dirty="0">
              <a:latin typeface="Consolas" panose="020B0609020204030204" pitchFamily="49" charset="0"/>
            </a:endParaRPr>
          </a:p>
          <a:p>
            <a:pPr>
              <a:lnSpc>
                <a:spcPts val="1568"/>
              </a:lnSpc>
            </a:pPr>
            <a:r>
              <a:rPr lang="en-US" sz="1372" dirty="0">
                <a:latin typeface="Consolas" panose="020B0609020204030204" pitchFamily="49" charset="0"/>
              </a:rPr>
              <a:t>FROM</a:t>
            </a:r>
          </a:p>
          <a:p>
            <a:pPr>
              <a:lnSpc>
                <a:spcPts val="1568"/>
              </a:lnSpc>
            </a:pPr>
            <a:r>
              <a:rPr lang="en-US" sz="1372" dirty="0">
                <a:latin typeface="Consolas" panose="020B0609020204030204" pitchFamily="49" charset="0"/>
              </a:rPr>
              <a:t>  Input TIMESTAMP BY Time</a:t>
            </a:r>
          </a:p>
          <a:p>
            <a:pPr>
              <a:lnSpc>
                <a:spcPts val="1568"/>
              </a:lnSpc>
            </a:pPr>
            <a:r>
              <a:rPr lang="en-US" sz="1372" dirty="0">
                <a:latin typeface="Consolas" panose="020B0609020204030204" pitchFamily="49" charset="0"/>
              </a:rPr>
              <a:t>GROUP BY</a:t>
            </a:r>
          </a:p>
          <a:p>
            <a:pPr>
              <a:lnSpc>
                <a:spcPts val="1568"/>
              </a:lnSpc>
            </a:pPr>
            <a:r>
              <a:rPr lang="en-US" sz="1372" dirty="0">
                <a:latin typeface="Consolas" panose="020B0609020204030204" pitchFamily="49" charset="0"/>
              </a:rPr>
              <a:t>  Make,</a:t>
            </a:r>
          </a:p>
          <a:p>
            <a:pPr>
              <a:lnSpc>
                <a:spcPts val="1568"/>
              </a:lnSpc>
            </a:pPr>
            <a:r>
              <a:rPr lang="en-US" sz="1372" dirty="0">
                <a:latin typeface="Consolas" panose="020B0609020204030204" pitchFamily="49" charset="0"/>
              </a:rPr>
              <a:t>  </a:t>
            </a:r>
            <a:r>
              <a:rPr lang="en-US" sz="1372" dirty="0" err="1">
                <a:latin typeface="Consolas" panose="020B0609020204030204" pitchFamily="49" charset="0"/>
              </a:rPr>
              <a:t>TumblingWindow</a:t>
            </a:r>
            <a:r>
              <a:rPr lang="en-US" sz="1372" dirty="0">
                <a:latin typeface="Consolas" panose="020B0609020204030204" pitchFamily="49" charset="0"/>
              </a:rPr>
              <a:t>(Second, 10)</a:t>
            </a:r>
          </a:p>
          <a:p>
            <a:pPr>
              <a:lnSpc>
                <a:spcPts val="1568"/>
              </a:lnSpc>
            </a:pPr>
            <a:r>
              <a:rPr lang="en-US" sz="1372" dirty="0">
                <a:latin typeface="Consolas" panose="020B0609020204030204" pitchFamily="49" charset="0"/>
              </a:rPr>
              <a:t>HAVING</a:t>
            </a:r>
          </a:p>
          <a:p>
            <a:pPr>
              <a:lnSpc>
                <a:spcPts val="1568"/>
              </a:lnSpc>
            </a:pPr>
            <a:r>
              <a:rPr lang="en-US" sz="1372" dirty="0">
                <a:latin typeface="Consolas" panose="020B0609020204030204" pitchFamily="49" charset="0"/>
              </a:rPr>
              <a:t>  [Count] &gt;= 3</a:t>
            </a:r>
            <a:endParaRPr lang="en-US" sz="1372" dirty="0">
              <a:gradFill>
                <a:gsLst>
                  <a:gs pos="2917">
                    <a:schemeClr val="tx1"/>
                  </a:gs>
                  <a:gs pos="30000">
                    <a:schemeClr val="tx1"/>
                  </a:gs>
                </a:gsLst>
                <a:lin ang="5400000" scaled="0"/>
              </a:gradFill>
              <a:latin typeface="Consolas" panose="020B0609020204030204" pitchFamily="49" charset="0"/>
            </a:endParaRPr>
          </a:p>
        </p:txBody>
      </p:sp>
      <p:sp>
        <p:nvSpPr>
          <p:cNvPr id="16" name="TextBox 15">
            <a:extLst>
              <a:ext uri="{FF2B5EF4-FFF2-40B4-BE49-F238E27FC236}">
                <a16:creationId xmlns:a16="http://schemas.microsoft.com/office/drawing/2014/main" id="{00D5DC2B-FDEF-457D-9D57-0BD4393C5EE8}"/>
              </a:ext>
            </a:extLst>
          </p:cNvPr>
          <p:cNvSpPr txBox="1"/>
          <p:nvPr/>
        </p:nvSpPr>
        <p:spPr>
          <a:xfrm>
            <a:off x="528844" y="1332959"/>
            <a:ext cx="3410172" cy="2874446"/>
          </a:xfrm>
          <a:prstGeom prst="rect">
            <a:avLst/>
          </a:prstGeom>
          <a:noFill/>
          <a:ln w="25400">
            <a:solidFill>
              <a:schemeClr val="bg1">
                <a:lumMod val="85000"/>
              </a:schemeClr>
            </a:solidFill>
          </a:ln>
        </p:spPr>
        <p:txBody>
          <a:bodyPr wrap="square" lIns="179285" tIns="143428" rIns="179285" bIns="143428" rtlCol="0">
            <a:spAutoFit/>
          </a:bodyPr>
          <a:lstStyle/>
          <a:p>
            <a:r>
              <a:rPr lang="en-US" sz="1568" dirty="0">
                <a:latin typeface="+mj-lt"/>
              </a:rPr>
              <a:t>Input</a:t>
            </a:r>
          </a:p>
          <a:p>
            <a:endParaRPr lang="en-US" sz="1568" dirty="0">
              <a:latin typeface="+mj-lt"/>
            </a:endParaRPr>
          </a:p>
          <a:p>
            <a:endParaRPr lang="en-US" sz="1568" dirty="0">
              <a:latin typeface="+mj-lt"/>
            </a:endParaRPr>
          </a:p>
          <a:p>
            <a:endParaRPr lang="en-US" sz="1568" dirty="0">
              <a:latin typeface="+mj-lt"/>
            </a:endParaRPr>
          </a:p>
          <a:p>
            <a:endParaRPr lang="en-US" sz="1568" dirty="0">
              <a:latin typeface="+mj-lt"/>
            </a:endParaRPr>
          </a:p>
          <a:p>
            <a:endParaRPr lang="en-US" sz="1568" dirty="0">
              <a:latin typeface="+mj-lt"/>
            </a:endParaRPr>
          </a:p>
          <a:p>
            <a:endParaRPr lang="en-US" sz="1568" dirty="0">
              <a:latin typeface="+mj-lt"/>
            </a:endParaRPr>
          </a:p>
          <a:p>
            <a:endParaRPr lang="en-US" sz="1568" dirty="0">
              <a:latin typeface="+mj-lt"/>
            </a:endParaRPr>
          </a:p>
          <a:p>
            <a:endParaRPr lang="en-US" sz="1568" dirty="0">
              <a:latin typeface="+mj-lt"/>
            </a:endParaRPr>
          </a:p>
          <a:p>
            <a:endParaRPr lang="en-US" sz="1372" dirty="0">
              <a:latin typeface="Consolas" panose="020B0609020204030204" pitchFamily="49" charset="0"/>
            </a:endParaRPr>
          </a:p>
          <a:p>
            <a:pPr>
              <a:lnSpc>
                <a:spcPts val="1568"/>
              </a:lnSpc>
            </a:pPr>
            <a:endParaRPr lang="en-US" sz="1372" dirty="0">
              <a:gradFill>
                <a:gsLst>
                  <a:gs pos="2917">
                    <a:schemeClr val="tx1"/>
                  </a:gs>
                  <a:gs pos="30000">
                    <a:schemeClr val="tx1"/>
                  </a:gs>
                </a:gsLst>
                <a:lin ang="5400000" scaled="0"/>
              </a:gradFill>
              <a:latin typeface="Consolas" panose="020B0609020204030204" pitchFamily="49" charset="0"/>
            </a:endParaRPr>
          </a:p>
        </p:txBody>
      </p:sp>
      <p:graphicFrame>
        <p:nvGraphicFramePr>
          <p:cNvPr id="18" name="Table 4">
            <a:extLst>
              <a:ext uri="{FF2B5EF4-FFF2-40B4-BE49-F238E27FC236}">
                <a16:creationId xmlns:a16="http://schemas.microsoft.com/office/drawing/2014/main" id="{D17940FE-621B-45C7-ABBD-03F055F2AE2A}"/>
              </a:ext>
            </a:extLst>
          </p:cNvPr>
          <p:cNvGraphicFramePr>
            <a:graphicFrameLocks noGrp="1"/>
          </p:cNvGraphicFramePr>
          <p:nvPr/>
        </p:nvGraphicFramePr>
        <p:xfrm>
          <a:off x="609886" y="1886293"/>
          <a:ext cx="3248085" cy="2640560"/>
        </p:xfrm>
        <a:graphic>
          <a:graphicData uri="http://schemas.openxmlformats.org/drawingml/2006/table">
            <a:tbl>
              <a:tblPr firstRow="1" bandRow="1">
                <a:tableStyleId>{5C22544A-7EE6-4342-B048-85BDC9FD1C3A}</a:tableStyleId>
              </a:tblPr>
              <a:tblGrid>
                <a:gridCol w="717582">
                  <a:extLst>
                    <a:ext uri="{9D8B030D-6E8A-4147-A177-3AD203B41FA5}">
                      <a16:colId xmlns:a16="http://schemas.microsoft.com/office/drawing/2014/main" val="4145595030"/>
                    </a:ext>
                  </a:extLst>
                </a:gridCol>
                <a:gridCol w="2530503">
                  <a:extLst>
                    <a:ext uri="{9D8B030D-6E8A-4147-A177-3AD203B41FA5}">
                      <a16:colId xmlns:a16="http://schemas.microsoft.com/office/drawing/2014/main" val="1191474763"/>
                    </a:ext>
                  </a:extLst>
                </a:gridCol>
              </a:tblGrid>
              <a:tr h="363550">
                <a:tc>
                  <a:txBody>
                    <a:bodyPr/>
                    <a:lstStyle/>
                    <a:p>
                      <a:r>
                        <a:rPr lang="en-US" sz="1600" dirty="0">
                          <a:solidFill>
                            <a:schemeClr val="tx1"/>
                          </a:solidFill>
                          <a:latin typeface="Consolas" panose="020B0609020204030204" pitchFamily="49" charset="0"/>
                        </a:rPr>
                        <a:t>Make</a:t>
                      </a:r>
                    </a:p>
                  </a:txBody>
                  <a:tcPr marL="89642" marR="89642" marT="44821" marB="44821"/>
                </a:tc>
                <a:tc>
                  <a:txBody>
                    <a:bodyPr/>
                    <a:lstStyle/>
                    <a:p>
                      <a:r>
                        <a:rPr lang="en-US" sz="1600" dirty="0">
                          <a:solidFill>
                            <a:schemeClr val="tx1"/>
                          </a:solidFill>
                          <a:latin typeface="Consolas" panose="020B0609020204030204" pitchFamily="49" charset="0"/>
                        </a:rPr>
                        <a:t>Time</a:t>
                      </a:r>
                    </a:p>
                  </a:txBody>
                  <a:tcPr marL="89642" marR="89642" marT="44821" marB="44821"/>
                </a:tc>
                <a:extLst>
                  <a:ext uri="{0D108BD9-81ED-4DB2-BD59-A6C34878D82A}">
                    <a16:rowId xmlns:a16="http://schemas.microsoft.com/office/drawing/2014/main" val="3570105665"/>
                  </a:ext>
                </a:extLst>
              </a:tr>
              <a:tr h="363550">
                <a:tc>
                  <a:txBody>
                    <a:bodyPr/>
                    <a:lstStyle/>
                    <a:p>
                      <a:r>
                        <a:rPr lang="en-US" sz="1200" dirty="0">
                          <a:solidFill>
                            <a:schemeClr val="tx1"/>
                          </a:solidFill>
                          <a:latin typeface="Consolas" panose="020B0609020204030204" pitchFamily="49" charset="0"/>
                        </a:rPr>
                        <a:t>Honda</a:t>
                      </a:r>
                    </a:p>
                  </a:txBody>
                  <a:tcPr marL="89642" marR="89642" marT="44821" marB="44821"/>
                </a:tc>
                <a:tc>
                  <a:txBody>
                    <a:bodyPr/>
                    <a:lstStyle/>
                    <a:p>
                      <a:r>
                        <a:rPr lang="en-US" sz="1200" dirty="0">
                          <a:solidFill>
                            <a:schemeClr val="tx1"/>
                          </a:solidFill>
                          <a:latin typeface="Consolas" panose="020B0609020204030204" pitchFamily="49" charset="0"/>
                        </a:rPr>
                        <a:t>2015-01-01T00:00:01.0000000Z</a:t>
                      </a:r>
                    </a:p>
                  </a:txBody>
                  <a:tcPr marL="89642" marR="89642" marT="44821" marB="44821"/>
                </a:tc>
                <a:extLst>
                  <a:ext uri="{0D108BD9-81ED-4DB2-BD59-A6C34878D82A}">
                    <a16:rowId xmlns:a16="http://schemas.microsoft.com/office/drawing/2014/main" val="2640647668"/>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Honda</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2015-01-01T00:00:02.0000000Z</a:t>
                      </a:r>
                    </a:p>
                  </a:txBody>
                  <a:tcPr marL="89642" marR="89642" marT="44821" marB="44821"/>
                </a:tc>
                <a:extLst>
                  <a:ext uri="{0D108BD9-81ED-4DB2-BD59-A6C34878D82A}">
                    <a16:rowId xmlns:a16="http://schemas.microsoft.com/office/drawing/2014/main" val="3765222579"/>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Toyota</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2015-01-01T00:00:01.0000000Z</a:t>
                      </a:r>
                    </a:p>
                  </a:txBody>
                  <a:tcPr marL="89642" marR="89642" marT="44821" marB="44821"/>
                </a:tc>
                <a:extLst>
                  <a:ext uri="{0D108BD9-81ED-4DB2-BD59-A6C34878D82A}">
                    <a16:rowId xmlns:a16="http://schemas.microsoft.com/office/drawing/2014/main" val="1380889409"/>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Toyota</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2015-01-01T00:00:02.0000000Z</a:t>
                      </a:r>
                    </a:p>
                  </a:txBody>
                  <a:tcPr marL="89642" marR="89642" marT="44821" marB="44821"/>
                </a:tc>
                <a:extLst>
                  <a:ext uri="{0D108BD9-81ED-4DB2-BD59-A6C34878D82A}">
                    <a16:rowId xmlns:a16="http://schemas.microsoft.com/office/drawing/2014/main" val="138963500"/>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Toyota</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2015-01-01T00:00:03.0000000Z</a:t>
                      </a:r>
                    </a:p>
                  </a:txBody>
                  <a:tcPr marL="89642" marR="89642" marT="44821" marB="44821"/>
                </a:tc>
                <a:extLst>
                  <a:ext uri="{0D108BD9-81ED-4DB2-BD59-A6C34878D82A}">
                    <a16:rowId xmlns:a16="http://schemas.microsoft.com/office/drawing/2014/main" val="4015734486"/>
                  </a:ext>
                </a:extLst>
              </a:tr>
            </a:tbl>
          </a:graphicData>
        </a:graphic>
      </p:graphicFrame>
      <p:graphicFrame>
        <p:nvGraphicFramePr>
          <p:cNvPr id="19" name="Table 4">
            <a:extLst>
              <a:ext uri="{FF2B5EF4-FFF2-40B4-BE49-F238E27FC236}">
                <a16:creationId xmlns:a16="http://schemas.microsoft.com/office/drawing/2014/main" id="{AEED4974-B9B6-446B-BD5E-A58A4C6CB3DE}"/>
              </a:ext>
            </a:extLst>
          </p:cNvPr>
          <p:cNvGraphicFramePr>
            <a:graphicFrameLocks noGrp="1"/>
          </p:cNvGraphicFramePr>
          <p:nvPr/>
        </p:nvGraphicFramePr>
        <p:xfrm>
          <a:off x="7591663" y="4799619"/>
          <a:ext cx="4021461" cy="818952"/>
        </p:xfrm>
        <a:graphic>
          <a:graphicData uri="http://schemas.openxmlformats.org/drawingml/2006/table">
            <a:tbl>
              <a:tblPr firstRow="1" bandRow="1">
                <a:tableStyleId>{5C22544A-7EE6-4342-B048-85BDC9FD1C3A}</a:tableStyleId>
              </a:tblPr>
              <a:tblGrid>
                <a:gridCol w="677847">
                  <a:extLst>
                    <a:ext uri="{9D8B030D-6E8A-4147-A177-3AD203B41FA5}">
                      <a16:colId xmlns:a16="http://schemas.microsoft.com/office/drawing/2014/main" val="4145595030"/>
                    </a:ext>
                  </a:extLst>
                </a:gridCol>
                <a:gridCol w="2526288">
                  <a:extLst>
                    <a:ext uri="{9D8B030D-6E8A-4147-A177-3AD203B41FA5}">
                      <a16:colId xmlns:a16="http://schemas.microsoft.com/office/drawing/2014/main" val="1191474763"/>
                    </a:ext>
                  </a:extLst>
                </a:gridCol>
                <a:gridCol w="817326">
                  <a:extLst>
                    <a:ext uri="{9D8B030D-6E8A-4147-A177-3AD203B41FA5}">
                      <a16:colId xmlns:a16="http://schemas.microsoft.com/office/drawing/2014/main" val="140801638"/>
                    </a:ext>
                  </a:extLst>
                </a:gridCol>
              </a:tblGrid>
              <a:tr h="363550">
                <a:tc>
                  <a:txBody>
                    <a:bodyPr/>
                    <a:lstStyle/>
                    <a:p>
                      <a:r>
                        <a:rPr lang="en-US" sz="1600" dirty="0">
                          <a:solidFill>
                            <a:schemeClr val="tx1"/>
                          </a:solidFill>
                          <a:latin typeface="Consolas" panose="020B0609020204030204" pitchFamily="49" charset="0"/>
                        </a:rPr>
                        <a:t>Make</a:t>
                      </a:r>
                    </a:p>
                  </a:txBody>
                  <a:tcPr marL="89642" marR="89642" marT="44821" marB="44821"/>
                </a:tc>
                <a:tc>
                  <a:txBody>
                    <a:bodyPr/>
                    <a:lstStyle/>
                    <a:p>
                      <a:r>
                        <a:rPr lang="en-US" sz="1600" dirty="0">
                          <a:solidFill>
                            <a:schemeClr val="tx1"/>
                          </a:solidFill>
                          <a:latin typeface="Consolas" panose="020B0609020204030204" pitchFamily="49" charset="0"/>
                        </a:rPr>
                        <a:t>Time</a:t>
                      </a:r>
                    </a:p>
                  </a:txBody>
                  <a:tcPr marL="89642" marR="89642" marT="44821" marB="44821"/>
                </a:tc>
                <a:tc>
                  <a:txBody>
                    <a:bodyPr/>
                    <a:lstStyle/>
                    <a:p>
                      <a:r>
                        <a:rPr lang="en-US" sz="1600" dirty="0">
                          <a:solidFill>
                            <a:schemeClr val="tx1"/>
                          </a:solidFill>
                          <a:latin typeface="Consolas" panose="020B0609020204030204" pitchFamily="49" charset="0"/>
                        </a:rPr>
                        <a:t>Count</a:t>
                      </a:r>
                    </a:p>
                  </a:txBody>
                  <a:tcPr marL="89642" marR="89642" marT="44821" marB="44821"/>
                </a:tc>
                <a:extLst>
                  <a:ext uri="{0D108BD9-81ED-4DB2-BD59-A6C34878D82A}">
                    <a16:rowId xmlns:a16="http://schemas.microsoft.com/office/drawing/2014/main" val="3570105665"/>
                  </a:ext>
                </a:extLst>
              </a:tr>
              <a:tr h="363550">
                <a:tc>
                  <a:txBody>
                    <a:bodyPr/>
                    <a:lstStyle/>
                    <a:p>
                      <a:r>
                        <a:rPr lang="en-US" sz="1200" dirty="0">
                          <a:solidFill>
                            <a:schemeClr val="tx1"/>
                          </a:solidFill>
                          <a:latin typeface="Consolas" panose="020B0609020204030204" pitchFamily="49" charset="0"/>
                        </a:rPr>
                        <a:t>Toyota</a:t>
                      </a:r>
                    </a:p>
                  </a:txBody>
                  <a:tcPr marL="89642" marR="89642" marT="44821" marB="44821"/>
                </a:tc>
                <a:tc>
                  <a:txBody>
                    <a:bodyPr/>
                    <a:lstStyle/>
                    <a:p>
                      <a:r>
                        <a:rPr lang="en-US" sz="1200" dirty="0">
                          <a:solidFill>
                            <a:schemeClr val="tx1"/>
                          </a:solidFill>
                          <a:latin typeface="Consolas" panose="020B0609020204030204" pitchFamily="49" charset="0"/>
                        </a:rPr>
                        <a:t>2015-01-01T00:00:10.0000000Z</a:t>
                      </a:r>
                    </a:p>
                  </a:txBody>
                  <a:tcPr marL="89642" marR="89642" marT="44821" marB="44821"/>
                </a:tc>
                <a:tc>
                  <a:txBody>
                    <a:bodyPr/>
                    <a:lstStyle/>
                    <a:p>
                      <a:r>
                        <a:rPr lang="en-US" sz="1200" dirty="0">
                          <a:solidFill>
                            <a:schemeClr val="tx1"/>
                          </a:solidFill>
                          <a:latin typeface="Consolas" panose="020B0609020204030204" pitchFamily="49" charset="0"/>
                        </a:rPr>
                        <a:t>3</a:t>
                      </a:r>
                    </a:p>
                  </a:txBody>
                  <a:tcPr marL="89642" marR="89642" marT="44821" marB="44821"/>
                </a:tc>
                <a:extLst>
                  <a:ext uri="{0D108BD9-81ED-4DB2-BD59-A6C34878D82A}">
                    <a16:rowId xmlns:a16="http://schemas.microsoft.com/office/drawing/2014/main" val="2640647668"/>
                  </a:ext>
                </a:extLst>
              </a:tr>
            </a:tbl>
          </a:graphicData>
        </a:graphic>
      </p:graphicFrame>
      <p:graphicFrame>
        <p:nvGraphicFramePr>
          <p:cNvPr id="21" name="Table 4">
            <a:extLst>
              <a:ext uri="{FF2B5EF4-FFF2-40B4-BE49-F238E27FC236}">
                <a16:creationId xmlns:a16="http://schemas.microsoft.com/office/drawing/2014/main" id="{C2BB1CA0-1DEC-4047-B4A3-F043E614AA9A}"/>
              </a:ext>
            </a:extLst>
          </p:cNvPr>
          <p:cNvGraphicFramePr>
            <a:graphicFrameLocks noGrp="1"/>
          </p:cNvGraphicFramePr>
          <p:nvPr/>
        </p:nvGraphicFramePr>
        <p:xfrm>
          <a:off x="7591662" y="1781676"/>
          <a:ext cx="3215776" cy="2640560"/>
        </p:xfrm>
        <a:graphic>
          <a:graphicData uri="http://schemas.openxmlformats.org/drawingml/2006/table">
            <a:tbl>
              <a:tblPr firstRow="1" bandRow="1">
                <a:tableStyleId>{5C22544A-7EE6-4342-B048-85BDC9FD1C3A}</a:tableStyleId>
              </a:tblPr>
              <a:tblGrid>
                <a:gridCol w="689488">
                  <a:extLst>
                    <a:ext uri="{9D8B030D-6E8A-4147-A177-3AD203B41FA5}">
                      <a16:colId xmlns:a16="http://schemas.microsoft.com/office/drawing/2014/main" val="4145595030"/>
                    </a:ext>
                  </a:extLst>
                </a:gridCol>
                <a:gridCol w="2526288">
                  <a:extLst>
                    <a:ext uri="{9D8B030D-6E8A-4147-A177-3AD203B41FA5}">
                      <a16:colId xmlns:a16="http://schemas.microsoft.com/office/drawing/2014/main" val="1191474763"/>
                    </a:ext>
                  </a:extLst>
                </a:gridCol>
              </a:tblGrid>
              <a:tr h="363550">
                <a:tc>
                  <a:txBody>
                    <a:bodyPr/>
                    <a:lstStyle/>
                    <a:p>
                      <a:r>
                        <a:rPr lang="en-US" sz="1600" dirty="0">
                          <a:solidFill>
                            <a:schemeClr val="tx1"/>
                          </a:solidFill>
                          <a:latin typeface="Consolas" panose="020B0609020204030204" pitchFamily="49" charset="0"/>
                        </a:rPr>
                        <a:t>Make</a:t>
                      </a:r>
                    </a:p>
                  </a:txBody>
                  <a:tcPr marL="89642" marR="89642" marT="44821" marB="44821"/>
                </a:tc>
                <a:tc>
                  <a:txBody>
                    <a:bodyPr/>
                    <a:lstStyle/>
                    <a:p>
                      <a:r>
                        <a:rPr lang="en-US" sz="1600" dirty="0">
                          <a:solidFill>
                            <a:schemeClr val="tx1"/>
                          </a:solidFill>
                          <a:latin typeface="Consolas" panose="020B0609020204030204" pitchFamily="49" charset="0"/>
                        </a:rPr>
                        <a:t>Time</a:t>
                      </a:r>
                    </a:p>
                  </a:txBody>
                  <a:tcPr marL="89642" marR="89642" marT="44821" marB="44821"/>
                </a:tc>
                <a:extLst>
                  <a:ext uri="{0D108BD9-81ED-4DB2-BD59-A6C34878D82A}">
                    <a16:rowId xmlns:a16="http://schemas.microsoft.com/office/drawing/2014/main" val="3570105665"/>
                  </a:ext>
                </a:extLst>
              </a:tr>
              <a:tr h="363550">
                <a:tc>
                  <a:txBody>
                    <a:bodyPr/>
                    <a:lstStyle/>
                    <a:p>
                      <a:r>
                        <a:rPr lang="en-US" sz="1200" dirty="0">
                          <a:solidFill>
                            <a:schemeClr val="tx1"/>
                          </a:solidFill>
                          <a:latin typeface="Consolas" panose="020B0609020204030204" pitchFamily="49" charset="0"/>
                        </a:rPr>
                        <a:t>Honda</a:t>
                      </a:r>
                    </a:p>
                  </a:txBody>
                  <a:tcPr marL="89642" marR="89642" marT="44821" marB="44821"/>
                </a:tc>
                <a:tc>
                  <a:txBody>
                    <a:bodyPr/>
                    <a:lstStyle/>
                    <a:p>
                      <a:r>
                        <a:rPr lang="en-US" sz="1200" dirty="0">
                          <a:solidFill>
                            <a:schemeClr val="tx1"/>
                          </a:solidFill>
                          <a:latin typeface="Consolas" panose="020B0609020204030204" pitchFamily="49" charset="0"/>
                        </a:rPr>
                        <a:t>2015-01-01T00:00:01.0000000Z</a:t>
                      </a:r>
                    </a:p>
                  </a:txBody>
                  <a:tcPr marL="89642" marR="89642" marT="44821" marB="44821"/>
                </a:tc>
                <a:extLst>
                  <a:ext uri="{0D108BD9-81ED-4DB2-BD59-A6C34878D82A}">
                    <a16:rowId xmlns:a16="http://schemas.microsoft.com/office/drawing/2014/main" val="2640647668"/>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Honda</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2015-01-01T00:00:02.0000000Z</a:t>
                      </a:r>
                    </a:p>
                  </a:txBody>
                  <a:tcPr marL="89642" marR="89642" marT="44821" marB="44821"/>
                </a:tc>
                <a:extLst>
                  <a:ext uri="{0D108BD9-81ED-4DB2-BD59-A6C34878D82A}">
                    <a16:rowId xmlns:a16="http://schemas.microsoft.com/office/drawing/2014/main" val="3765222579"/>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Toyota</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2015-01-01T00:00:01.0000000Z</a:t>
                      </a:r>
                    </a:p>
                  </a:txBody>
                  <a:tcPr marL="89642" marR="89642" marT="44821" marB="44821"/>
                </a:tc>
                <a:extLst>
                  <a:ext uri="{0D108BD9-81ED-4DB2-BD59-A6C34878D82A}">
                    <a16:rowId xmlns:a16="http://schemas.microsoft.com/office/drawing/2014/main" val="4020353253"/>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Toyota</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2015-01-01T00:00:02.0000000Z</a:t>
                      </a:r>
                    </a:p>
                  </a:txBody>
                  <a:tcPr marL="89642" marR="89642" marT="44821" marB="44821"/>
                </a:tc>
                <a:extLst>
                  <a:ext uri="{0D108BD9-81ED-4DB2-BD59-A6C34878D82A}">
                    <a16:rowId xmlns:a16="http://schemas.microsoft.com/office/drawing/2014/main" val="914321093"/>
                  </a:ext>
                </a:extLst>
              </a:tr>
              <a:tr h="3635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Toyota</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onsolas" panose="020B0609020204030204" pitchFamily="49" charset="0"/>
                        </a:rPr>
                        <a:t>2015-01-01T00:00:03.0000000Z</a:t>
                      </a:r>
                    </a:p>
                  </a:txBody>
                  <a:tcPr marL="89642" marR="89642" marT="44821" marB="44821"/>
                </a:tc>
                <a:extLst>
                  <a:ext uri="{0D108BD9-81ED-4DB2-BD59-A6C34878D82A}">
                    <a16:rowId xmlns:a16="http://schemas.microsoft.com/office/drawing/2014/main" val="2446043270"/>
                  </a:ext>
                </a:extLst>
              </a:tr>
            </a:tbl>
          </a:graphicData>
        </a:graphic>
      </p:graphicFrame>
    </p:spTree>
    <p:extLst>
      <p:ext uri="{BB962C8B-B14F-4D97-AF65-F5344CB8AC3E}">
        <p14:creationId xmlns:p14="http://schemas.microsoft.com/office/powerpoint/2010/main" val="104202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ASA queries – Parse complex data types</a:t>
            </a:r>
          </a:p>
        </p:txBody>
      </p:sp>
      <p:sp>
        <p:nvSpPr>
          <p:cNvPr id="23" name="Rectangle 22">
            <a:extLst>
              <a:ext uri="{FF2B5EF4-FFF2-40B4-BE49-F238E27FC236}">
                <a16:creationId xmlns:a16="http://schemas.microsoft.com/office/drawing/2014/main" id="{970CB197-2774-42BA-B658-CFEBC557176C}"/>
              </a:ext>
              <a:ext uri="{C183D7F6-B498-43B3-948B-1728B52AA6E4}">
                <adec:decorative xmlns:adec="http://schemas.microsoft.com/office/drawing/2017/decorative" val="1"/>
              </a:ext>
            </a:extLst>
          </p:cNvPr>
          <p:cNvSpPr>
            <a:spLocks/>
          </p:cNvSpPr>
          <p:nvPr/>
        </p:nvSpPr>
        <p:spPr bwMode="auto">
          <a:xfrm>
            <a:off x="418644" y="1405821"/>
            <a:ext cx="11343819" cy="5020601"/>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5">
            <a:extLst>
              <a:ext uri="{FF2B5EF4-FFF2-40B4-BE49-F238E27FC236}">
                <a16:creationId xmlns:a16="http://schemas.microsoft.com/office/drawing/2014/main" id="{A1BB4089-BBD8-4849-AEC3-BD98AEB1F367}"/>
              </a:ext>
            </a:extLst>
          </p:cNvPr>
          <p:cNvSpPr txBox="1">
            <a:spLocks/>
          </p:cNvSpPr>
          <p:nvPr/>
        </p:nvSpPr>
        <p:spPr>
          <a:xfrm>
            <a:off x="577857" y="1549387"/>
            <a:ext cx="3725295" cy="3620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spc="0">
                <a:solidFill>
                  <a:schemeClr val="tx1"/>
                </a:solidFill>
              </a:rPr>
              <a:t>Record data type example:</a:t>
            </a:r>
          </a:p>
        </p:txBody>
      </p:sp>
      <p:pic>
        <p:nvPicPr>
          <p:cNvPr id="37" name="Picture 36" descr="Syntax of a record data">
            <a:extLst>
              <a:ext uri="{FF2B5EF4-FFF2-40B4-BE49-F238E27FC236}">
                <a16:creationId xmlns:a16="http://schemas.microsoft.com/office/drawing/2014/main" id="{ADC1772F-01F8-4EA0-9020-E83289DDE0F1}"/>
              </a:ext>
            </a:extLst>
          </p:cNvPr>
          <p:cNvPicPr>
            <a:picLocks noChangeAspect="1"/>
          </p:cNvPicPr>
          <p:nvPr/>
        </p:nvPicPr>
        <p:blipFill rotWithShape="1">
          <a:blip r:embed="rId3"/>
          <a:srcRect l="3375" t="2042" r="-14459" b="2042"/>
          <a:stretch/>
        </p:blipFill>
        <p:spPr>
          <a:xfrm>
            <a:off x="600729" y="2042060"/>
            <a:ext cx="3607487" cy="4220167"/>
          </a:xfrm>
          <a:prstGeom prst="rect">
            <a:avLst/>
          </a:prstGeom>
          <a:solidFill>
            <a:srgbClr val="F5F5F5"/>
          </a:solidFill>
        </p:spPr>
      </p:pic>
      <p:sp>
        <p:nvSpPr>
          <p:cNvPr id="53" name="Text Placeholder 7">
            <a:extLst>
              <a:ext uri="{FF2B5EF4-FFF2-40B4-BE49-F238E27FC236}">
                <a16:creationId xmlns:a16="http://schemas.microsoft.com/office/drawing/2014/main" id="{E2258780-6CEC-402C-B0ED-9B712DA37CA0}"/>
              </a:ext>
            </a:extLst>
          </p:cNvPr>
          <p:cNvSpPr txBox="1">
            <a:spLocks/>
          </p:cNvSpPr>
          <p:nvPr/>
        </p:nvSpPr>
        <p:spPr>
          <a:xfrm>
            <a:off x="4559135" y="1549387"/>
            <a:ext cx="3117302" cy="3620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spc="0" dirty="0">
                <a:solidFill>
                  <a:schemeClr val="tx1"/>
                </a:solidFill>
              </a:rPr>
              <a:t>Query examples:</a:t>
            </a:r>
          </a:p>
        </p:txBody>
      </p:sp>
      <p:pic>
        <p:nvPicPr>
          <p:cNvPr id="57" name="Picture 56" descr="Syntax of a query syntax">
            <a:extLst>
              <a:ext uri="{FF2B5EF4-FFF2-40B4-BE49-F238E27FC236}">
                <a16:creationId xmlns:a16="http://schemas.microsoft.com/office/drawing/2014/main" id="{F48167C4-7BCF-4199-A056-299EEBD1AB39}"/>
              </a:ext>
            </a:extLst>
          </p:cNvPr>
          <p:cNvPicPr>
            <a:picLocks noChangeAspect="1"/>
          </p:cNvPicPr>
          <p:nvPr/>
        </p:nvPicPr>
        <p:blipFill rotWithShape="1">
          <a:blip r:embed="rId4"/>
          <a:srcRect l="1198" t="5834" b="5834"/>
          <a:stretch/>
        </p:blipFill>
        <p:spPr>
          <a:xfrm>
            <a:off x="4559137" y="2042060"/>
            <a:ext cx="7001809" cy="2706464"/>
          </a:xfrm>
          <a:prstGeom prst="rect">
            <a:avLst/>
          </a:prstGeom>
        </p:spPr>
      </p:pic>
      <p:pic>
        <p:nvPicPr>
          <p:cNvPr id="59" name="Picture 58" descr="Syntax of a query syntax">
            <a:extLst>
              <a:ext uri="{FF2B5EF4-FFF2-40B4-BE49-F238E27FC236}">
                <a16:creationId xmlns:a16="http://schemas.microsoft.com/office/drawing/2014/main" id="{A9AAA934-0668-497D-8073-3A1144400BBB}"/>
              </a:ext>
            </a:extLst>
          </p:cNvPr>
          <p:cNvPicPr>
            <a:picLocks/>
          </p:cNvPicPr>
          <p:nvPr/>
        </p:nvPicPr>
        <p:blipFill rotWithShape="1">
          <a:blip r:embed="rId5"/>
          <a:srcRect l="-90" t="1521" r="218" b="-8263"/>
          <a:stretch/>
        </p:blipFill>
        <p:spPr>
          <a:xfrm>
            <a:off x="4559136" y="4895189"/>
            <a:ext cx="7001810" cy="1341985"/>
          </a:xfrm>
          <a:prstGeom prst="rect">
            <a:avLst/>
          </a:prstGeom>
          <a:solidFill>
            <a:srgbClr val="F5F5F5"/>
          </a:solidFill>
          <a:ln w="19050">
            <a:noFill/>
            <a:miter lim="800000"/>
            <a:headEnd/>
            <a:tailEnd/>
          </a:ln>
        </p:spPr>
      </p:pic>
    </p:spTree>
    <p:extLst>
      <p:ext uri="{BB962C8B-B14F-4D97-AF65-F5344CB8AC3E}">
        <p14:creationId xmlns:p14="http://schemas.microsoft.com/office/powerpoint/2010/main" val="88051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ASA queries: Time handling terms</a:t>
            </a:r>
          </a:p>
        </p:txBody>
      </p:sp>
      <p:pic>
        <p:nvPicPr>
          <p:cNvPr id="5" name="Picture 4" descr="Icon of a clock">
            <a:extLst>
              <a:ext uri="{FF2B5EF4-FFF2-40B4-BE49-F238E27FC236}">
                <a16:creationId xmlns:a16="http://schemas.microsoft.com/office/drawing/2014/main" id="{E8C56775-B9FC-4EEF-A596-5C412E5DEF70}"/>
              </a:ext>
            </a:extLst>
          </p:cNvPr>
          <p:cNvPicPr>
            <a:picLocks/>
          </p:cNvPicPr>
          <p:nvPr/>
        </p:nvPicPr>
        <p:blipFill>
          <a:blip r:embed="rId3"/>
          <a:stretch>
            <a:fillRect/>
          </a:stretch>
        </p:blipFill>
        <p:spPr>
          <a:xfrm>
            <a:off x="430284" y="1484674"/>
            <a:ext cx="932282" cy="932282"/>
          </a:xfrm>
          <a:prstGeom prst="rect">
            <a:avLst/>
          </a:prstGeom>
        </p:spPr>
      </p:pic>
      <p:sp>
        <p:nvSpPr>
          <p:cNvPr id="25" name="TextBox 24">
            <a:extLst>
              <a:ext uri="{FF2B5EF4-FFF2-40B4-BE49-F238E27FC236}">
                <a16:creationId xmlns:a16="http://schemas.microsoft.com/office/drawing/2014/main" id="{46E503E7-3C47-4CE4-BB5A-D1DECA21C65E}"/>
              </a:ext>
            </a:extLst>
          </p:cNvPr>
          <p:cNvSpPr txBox="1"/>
          <p:nvPr/>
        </p:nvSpPr>
        <p:spPr>
          <a:xfrm>
            <a:off x="1645003" y="1484674"/>
            <a:ext cx="10126022" cy="2217689"/>
          </a:xfrm>
          <a:prstGeom prst="rect">
            <a:avLst/>
          </a:prstGeom>
          <a:noFill/>
        </p:spPr>
        <p:txBody>
          <a:bodyPr wrap="square" lIns="0" tIns="0" rIns="0" bIns="0" rtlCol="0">
            <a:spAutoFit/>
          </a:bodyPr>
          <a:lstStyle/>
          <a:p>
            <a:r>
              <a:rPr lang="en-US" sz="2157">
                <a:latin typeface="+mj-lt"/>
              </a:rPr>
              <a:t>Background time concepts:</a:t>
            </a:r>
          </a:p>
          <a:p>
            <a:pPr marL="0" lvl="1">
              <a:spcBef>
                <a:spcPts val="588"/>
              </a:spcBef>
              <a:spcAft>
                <a:spcPts val="588"/>
              </a:spcAft>
            </a:pPr>
            <a:r>
              <a:rPr lang="en-US" sz="1961" i="1"/>
              <a:t>Event time</a:t>
            </a:r>
            <a:r>
              <a:rPr lang="en-US" sz="1961"/>
              <a:t> – The time the original event happened, such as a car arrives at </a:t>
            </a:r>
            <a:br>
              <a:rPr lang="en-US" sz="1961"/>
            </a:br>
            <a:r>
              <a:rPr lang="en-US" sz="1961"/>
              <a:t>a toll booth</a:t>
            </a:r>
          </a:p>
          <a:p>
            <a:pPr marL="0" lvl="1">
              <a:spcBef>
                <a:spcPts val="588"/>
              </a:spcBef>
              <a:spcAft>
                <a:spcPts val="588"/>
              </a:spcAft>
            </a:pPr>
            <a:r>
              <a:rPr lang="en-US" sz="1961" i="1"/>
              <a:t>Processing time </a:t>
            </a:r>
            <a:r>
              <a:rPr lang="en-US" sz="1961"/>
              <a:t>– When the event is observed, such as when the computer system sees </a:t>
            </a:r>
            <a:br>
              <a:rPr lang="en-US" sz="1961"/>
            </a:br>
            <a:r>
              <a:rPr lang="en-US" sz="1961"/>
              <a:t>the sensor data indicating the car’s arrival</a:t>
            </a:r>
          </a:p>
          <a:p>
            <a:pPr marL="0" lvl="1">
              <a:spcBef>
                <a:spcPts val="588"/>
              </a:spcBef>
              <a:spcAft>
                <a:spcPts val="588"/>
              </a:spcAft>
            </a:pPr>
            <a:r>
              <a:rPr lang="en-US" sz="1961" i="1"/>
              <a:t>Watermark </a:t>
            </a:r>
            <a:r>
              <a:rPr lang="en-US" sz="1961"/>
              <a:t>– A time marker indicating up to what point events have been processed</a:t>
            </a:r>
          </a:p>
        </p:txBody>
      </p:sp>
      <p:cxnSp>
        <p:nvCxnSpPr>
          <p:cNvPr id="26" name="Straight Connector 25">
            <a:extLst>
              <a:ext uri="{FF2B5EF4-FFF2-40B4-BE49-F238E27FC236}">
                <a16:creationId xmlns:a16="http://schemas.microsoft.com/office/drawing/2014/main" id="{5F4BBE47-16BA-4F04-8C72-7A82B6E5E930}"/>
              </a:ext>
              <a:ext uri="{C183D7F6-B498-43B3-948B-1728B52AA6E4}">
                <adec:decorative xmlns:adec="http://schemas.microsoft.com/office/drawing/2017/decorative" val="1"/>
              </a:ext>
            </a:extLst>
          </p:cNvPr>
          <p:cNvCxnSpPr>
            <a:cxnSpLocks/>
          </p:cNvCxnSpPr>
          <p:nvPr/>
        </p:nvCxnSpPr>
        <p:spPr>
          <a:xfrm>
            <a:off x="1645187" y="4033824"/>
            <a:ext cx="1011494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7" name="Picture 6" descr="Icon of check mark enclosed by an arc">
            <a:extLst>
              <a:ext uri="{FF2B5EF4-FFF2-40B4-BE49-F238E27FC236}">
                <a16:creationId xmlns:a16="http://schemas.microsoft.com/office/drawing/2014/main" id="{45D61B67-AF50-46DF-A0C1-CE21F2B54837}"/>
              </a:ext>
            </a:extLst>
          </p:cNvPr>
          <p:cNvPicPr>
            <a:picLocks/>
          </p:cNvPicPr>
          <p:nvPr/>
        </p:nvPicPr>
        <p:blipFill>
          <a:blip r:embed="rId4"/>
          <a:stretch>
            <a:fillRect/>
          </a:stretch>
        </p:blipFill>
        <p:spPr>
          <a:xfrm>
            <a:off x="430284" y="4365285"/>
            <a:ext cx="932282" cy="932282"/>
          </a:xfrm>
          <a:prstGeom prst="rect">
            <a:avLst/>
          </a:prstGeom>
        </p:spPr>
      </p:pic>
      <p:sp>
        <p:nvSpPr>
          <p:cNvPr id="30" name="TextBox 29">
            <a:extLst>
              <a:ext uri="{FF2B5EF4-FFF2-40B4-BE49-F238E27FC236}">
                <a16:creationId xmlns:a16="http://schemas.microsoft.com/office/drawing/2014/main" id="{4205EE01-7B95-4BAC-A3B8-5BDD148DA555}"/>
              </a:ext>
            </a:extLst>
          </p:cNvPr>
          <p:cNvSpPr txBox="1"/>
          <p:nvPr/>
        </p:nvSpPr>
        <p:spPr>
          <a:xfrm>
            <a:off x="1645003" y="4365286"/>
            <a:ext cx="10126022" cy="1463372"/>
          </a:xfrm>
          <a:prstGeom prst="rect">
            <a:avLst/>
          </a:prstGeom>
          <a:noFill/>
        </p:spPr>
        <p:txBody>
          <a:bodyPr wrap="square" lIns="0" tIns="0" rIns="0" bIns="0" rtlCol="0">
            <a:spAutoFit/>
          </a:bodyPr>
          <a:lstStyle/>
          <a:p>
            <a:r>
              <a:rPr lang="en-US" sz="2157">
                <a:latin typeface="+mj-lt"/>
              </a:rPr>
              <a:t>ASA lets you choose what the applicable time for an event is:</a:t>
            </a:r>
          </a:p>
          <a:p>
            <a:pPr marL="0" lvl="1">
              <a:spcBef>
                <a:spcPts val="588"/>
              </a:spcBef>
              <a:spcAft>
                <a:spcPts val="588"/>
              </a:spcAft>
            </a:pPr>
            <a:r>
              <a:rPr lang="en-US" sz="1961" i="1"/>
              <a:t>Arrival time</a:t>
            </a:r>
            <a:r>
              <a:rPr lang="en-US" sz="1961"/>
              <a:t> – When the event reached the input event source, after the processing time; best for when the exact time of arrival isn’t important</a:t>
            </a:r>
          </a:p>
          <a:p>
            <a:pPr marL="0" lvl="1">
              <a:spcBef>
                <a:spcPts val="588"/>
              </a:spcBef>
              <a:spcAft>
                <a:spcPts val="588"/>
              </a:spcAft>
            </a:pPr>
            <a:r>
              <a:rPr lang="en-US" sz="1961" i="1"/>
              <a:t>Application time </a:t>
            </a:r>
            <a:r>
              <a:rPr lang="en-US" sz="1961"/>
              <a:t>(or </a:t>
            </a:r>
            <a:r>
              <a:rPr lang="en-US" sz="1961" i="1"/>
              <a:t>event time</a:t>
            </a:r>
            <a:r>
              <a:rPr lang="en-US" sz="1961"/>
              <a:t>) – When the event was originally generated</a:t>
            </a:r>
          </a:p>
        </p:txBody>
      </p:sp>
    </p:spTree>
    <p:extLst>
      <p:ext uri="{BB962C8B-B14F-4D97-AF65-F5344CB8AC3E}">
        <p14:creationId xmlns:p14="http://schemas.microsoft.com/office/powerpoint/2010/main" val="38456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02: Messages and message processing</a:t>
            </a:r>
          </a:p>
        </p:txBody>
      </p:sp>
      <p:pic>
        <p:nvPicPr>
          <p:cNvPr id="3" name="Picture 2" descr="Icon of a document">
            <a:extLst>
              <a:ext uri="{FF2B5EF4-FFF2-40B4-BE49-F238E27FC236}">
                <a16:creationId xmlns:a16="http://schemas.microsoft.com/office/drawing/2014/main" id="{35EA1C3B-445F-4DD8-BD92-9E8B34443EE5}"/>
              </a:ext>
            </a:extLst>
          </p:cNvPr>
          <p:cNvPicPr>
            <a:picLocks noChangeAspect="1"/>
          </p:cNvPicPr>
          <p:nvPr/>
        </p:nvPicPr>
        <p:blipFill>
          <a:blip r:embed="rId3"/>
          <a:stretch>
            <a:fillRect/>
          </a:stretch>
        </p:blipFill>
        <p:spPr>
          <a:xfrm>
            <a:off x="10386029" y="2993675"/>
            <a:ext cx="599089" cy="871273"/>
          </a:xfrm>
          <a:prstGeom prst="rect">
            <a:avLst/>
          </a:prstGeom>
        </p:spPr>
      </p:pic>
    </p:spTree>
    <p:extLst>
      <p:ext uri="{BB962C8B-B14F-4D97-AF65-F5344CB8AC3E}">
        <p14:creationId xmlns:p14="http://schemas.microsoft.com/office/powerpoint/2010/main" val="24637484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ASA queries: How time progresses in ASA</a:t>
            </a:r>
          </a:p>
        </p:txBody>
      </p:sp>
      <p:pic>
        <p:nvPicPr>
          <p:cNvPr id="9" name="Picture 8" descr="Icon of two gears with different sizes">
            <a:extLst>
              <a:ext uri="{FF2B5EF4-FFF2-40B4-BE49-F238E27FC236}">
                <a16:creationId xmlns:a16="http://schemas.microsoft.com/office/drawing/2014/main" id="{B2A11062-7618-4654-B932-9A11B579717D}"/>
              </a:ext>
            </a:extLst>
          </p:cNvPr>
          <p:cNvPicPr>
            <a:picLocks/>
          </p:cNvPicPr>
          <p:nvPr/>
        </p:nvPicPr>
        <p:blipFill>
          <a:blip r:embed="rId3"/>
          <a:stretch>
            <a:fillRect/>
          </a:stretch>
        </p:blipFill>
        <p:spPr>
          <a:xfrm>
            <a:off x="430284" y="1177823"/>
            <a:ext cx="932282" cy="932282"/>
          </a:xfrm>
          <a:prstGeom prst="rect">
            <a:avLst/>
          </a:prstGeom>
        </p:spPr>
      </p:pic>
      <p:sp>
        <p:nvSpPr>
          <p:cNvPr id="38" name="TextBox 37">
            <a:extLst>
              <a:ext uri="{FF2B5EF4-FFF2-40B4-BE49-F238E27FC236}">
                <a16:creationId xmlns:a16="http://schemas.microsoft.com/office/drawing/2014/main" id="{CEE80E29-D452-4BBE-9CE8-F3BC03A9544A}"/>
              </a:ext>
            </a:extLst>
          </p:cNvPr>
          <p:cNvSpPr txBox="1"/>
          <p:nvPr/>
        </p:nvSpPr>
        <p:spPr>
          <a:xfrm>
            <a:off x="1631493" y="1312065"/>
            <a:ext cx="10129600" cy="663797"/>
          </a:xfrm>
          <a:prstGeom prst="rect">
            <a:avLst/>
          </a:prstGeom>
          <a:noFill/>
        </p:spPr>
        <p:txBody>
          <a:bodyPr wrap="square" lIns="0" tIns="0" rIns="0" bIns="0" rtlCol="0">
            <a:spAutoFit/>
          </a:bodyPr>
          <a:lstStyle/>
          <a:p>
            <a:pPr>
              <a:spcBef>
                <a:spcPts val="294"/>
              </a:spcBef>
              <a:spcAft>
                <a:spcPts val="294"/>
              </a:spcAft>
            </a:pPr>
            <a:r>
              <a:rPr lang="en-US" sz="2157">
                <a:latin typeface="+mj-lt"/>
              </a:rPr>
              <a:t>Stream processing requires relevant watermarks for data processing to be meaningful</a:t>
            </a:r>
          </a:p>
        </p:txBody>
      </p:sp>
      <p:cxnSp>
        <p:nvCxnSpPr>
          <p:cNvPr id="39" name="Straight Connector 38">
            <a:extLst>
              <a:ext uri="{FF2B5EF4-FFF2-40B4-BE49-F238E27FC236}">
                <a16:creationId xmlns:a16="http://schemas.microsoft.com/office/drawing/2014/main" id="{7028B982-474C-4B26-AF2E-E6A204F24CA3}"/>
              </a:ext>
              <a:ext uri="{C183D7F6-B498-43B3-948B-1728B52AA6E4}">
                <adec:decorative xmlns:adec="http://schemas.microsoft.com/office/drawing/2017/decorative" val="1"/>
              </a:ext>
            </a:extLst>
          </p:cNvPr>
          <p:cNvCxnSpPr>
            <a:cxnSpLocks/>
          </p:cNvCxnSpPr>
          <p:nvPr/>
        </p:nvCxnSpPr>
        <p:spPr>
          <a:xfrm>
            <a:off x="1631493" y="2268599"/>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descr="Icon of a screen with dots">
            <a:extLst>
              <a:ext uri="{FF2B5EF4-FFF2-40B4-BE49-F238E27FC236}">
                <a16:creationId xmlns:a16="http://schemas.microsoft.com/office/drawing/2014/main" id="{C73D85C9-2D50-42AF-BDCA-AAE9083576E8}"/>
              </a:ext>
            </a:extLst>
          </p:cNvPr>
          <p:cNvPicPr>
            <a:picLocks/>
          </p:cNvPicPr>
          <p:nvPr/>
        </p:nvPicPr>
        <p:blipFill>
          <a:blip r:embed="rId4"/>
          <a:stretch>
            <a:fillRect/>
          </a:stretch>
        </p:blipFill>
        <p:spPr>
          <a:xfrm>
            <a:off x="430284" y="2561337"/>
            <a:ext cx="932282" cy="932282"/>
          </a:xfrm>
          <a:prstGeom prst="rect">
            <a:avLst/>
          </a:prstGeom>
        </p:spPr>
      </p:pic>
      <p:sp>
        <p:nvSpPr>
          <p:cNvPr id="41" name="TextBox 40">
            <a:extLst>
              <a:ext uri="{FF2B5EF4-FFF2-40B4-BE49-F238E27FC236}">
                <a16:creationId xmlns:a16="http://schemas.microsoft.com/office/drawing/2014/main" id="{A2F150C9-82E2-49DB-8B9D-9C97F2586A16}"/>
              </a:ext>
            </a:extLst>
          </p:cNvPr>
          <p:cNvSpPr txBox="1"/>
          <p:nvPr/>
        </p:nvSpPr>
        <p:spPr>
          <a:xfrm>
            <a:off x="1631493" y="2561337"/>
            <a:ext cx="10129600" cy="2403478"/>
          </a:xfrm>
          <a:prstGeom prst="rect">
            <a:avLst/>
          </a:prstGeom>
          <a:noFill/>
        </p:spPr>
        <p:txBody>
          <a:bodyPr wrap="square" lIns="0" tIns="0" rIns="0" bIns="0" rtlCol="0">
            <a:spAutoFit/>
          </a:bodyPr>
          <a:lstStyle/>
          <a:p>
            <a:pPr>
              <a:spcBef>
                <a:spcPts val="588"/>
              </a:spcBef>
              <a:spcAft>
                <a:spcPts val="588"/>
              </a:spcAft>
            </a:pPr>
            <a:r>
              <a:rPr lang="en-US" sz="2157">
                <a:latin typeface="+mj-lt"/>
              </a:rPr>
              <a:t>ASA generates watermarks with a specific algorithm when you’ve selected event time (application time):</a:t>
            </a:r>
          </a:p>
          <a:p>
            <a:pPr marL="0" lvl="1">
              <a:spcAft>
                <a:spcPts val="588"/>
              </a:spcAft>
            </a:pPr>
            <a:r>
              <a:rPr lang="en-US" sz="1961"/>
              <a:t>When there’s an incoming event, the watermark is the largest selected time value seen so far, minus any configured out-of-order tolerance</a:t>
            </a:r>
          </a:p>
          <a:p>
            <a:pPr marL="0" lvl="1">
              <a:spcBef>
                <a:spcPts val="588"/>
              </a:spcBef>
              <a:spcAft>
                <a:spcPts val="588"/>
              </a:spcAft>
            </a:pPr>
            <a:r>
              <a:rPr lang="en-US" sz="1961"/>
              <a:t>When there’s no incoming event, the watermark is an estimated time based on the </a:t>
            </a:r>
            <a:br>
              <a:rPr lang="en-US" sz="1961"/>
            </a:br>
            <a:r>
              <a:rPr lang="en-US" sz="1961"/>
              <a:t>last time seen so far, plus time progression in the ASA environment, minus any </a:t>
            </a:r>
            <a:br>
              <a:rPr lang="en-US" sz="1961"/>
            </a:br>
            <a:r>
              <a:rPr lang="en-US" sz="1961"/>
              <a:t>out-of-order tolerance</a:t>
            </a:r>
          </a:p>
        </p:txBody>
      </p:sp>
      <p:cxnSp>
        <p:nvCxnSpPr>
          <p:cNvPr id="43" name="Straight Connector 42">
            <a:extLst>
              <a:ext uri="{FF2B5EF4-FFF2-40B4-BE49-F238E27FC236}">
                <a16:creationId xmlns:a16="http://schemas.microsoft.com/office/drawing/2014/main" id="{4C9CA3D9-ECC6-43D5-819C-AEFBA31E0098}"/>
              </a:ext>
              <a:ext uri="{C183D7F6-B498-43B3-948B-1728B52AA6E4}">
                <adec:decorative xmlns:adec="http://schemas.microsoft.com/office/drawing/2017/decorative" val="1"/>
              </a:ext>
            </a:extLst>
          </p:cNvPr>
          <p:cNvCxnSpPr>
            <a:cxnSpLocks/>
          </p:cNvCxnSpPr>
          <p:nvPr/>
        </p:nvCxnSpPr>
        <p:spPr>
          <a:xfrm>
            <a:off x="1631493" y="5196338"/>
            <a:ext cx="101296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0" name="Picture 19" descr="Icon of a globe">
            <a:extLst>
              <a:ext uri="{FF2B5EF4-FFF2-40B4-BE49-F238E27FC236}">
                <a16:creationId xmlns:a16="http://schemas.microsoft.com/office/drawing/2014/main" id="{A28565DE-B492-403F-99AA-357B60E8A2AC}"/>
              </a:ext>
            </a:extLst>
          </p:cNvPr>
          <p:cNvPicPr>
            <a:picLocks/>
          </p:cNvPicPr>
          <p:nvPr/>
        </p:nvPicPr>
        <p:blipFill>
          <a:blip r:embed="rId5"/>
          <a:stretch>
            <a:fillRect/>
          </a:stretch>
        </p:blipFill>
        <p:spPr>
          <a:xfrm>
            <a:off x="430284" y="5222942"/>
            <a:ext cx="932282" cy="932282"/>
          </a:xfrm>
          <a:prstGeom prst="rect">
            <a:avLst/>
          </a:prstGeom>
        </p:spPr>
      </p:pic>
      <p:sp>
        <p:nvSpPr>
          <p:cNvPr id="49" name="TextBox 48">
            <a:extLst>
              <a:ext uri="{FF2B5EF4-FFF2-40B4-BE49-F238E27FC236}">
                <a16:creationId xmlns:a16="http://schemas.microsoft.com/office/drawing/2014/main" id="{1059CB03-443B-40E0-B8D9-8B79191A4064}"/>
              </a:ext>
            </a:extLst>
          </p:cNvPr>
          <p:cNvSpPr txBox="1"/>
          <p:nvPr/>
        </p:nvSpPr>
        <p:spPr>
          <a:xfrm>
            <a:off x="1631493" y="5357184"/>
            <a:ext cx="10129600" cy="663797"/>
          </a:xfrm>
          <a:prstGeom prst="rect">
            <a:avLst/>
          </a:prstGeom>
          <a:noFill/>
        </p:spPr>
        <p:txBody>
          <a:bodyPr wrap="square" lIns="0" tIns="0" rIns="0" bIns="0" rtlCol="0">
            <a:spAutoFit/>
          </a:bodyPr>
          <a:lstStyle/>
          <a:p>
            <a:r>
              <a:rPr lang="en-US" sz="2157">
                <a:latin typeface="+mj-lt"/>
              </a:rPr>
              <a:t>Watermarks in most systems and by default in ASA are partition-level </a:t>
            </a:r>
            <a:br>
              <a:rPr lang="en-US" sz="2157">
                <a:latin typeface="+mj-lt"/>
              </a:rPr>
            </a:br>
            <a:r>
              <a:rPr lang="en-US" sz="2157">
                <a:latin typeface="+mj-lt"/>
              </a:rPr>
              <a:t>(effectively global), but can be per-device through </a:t>
            </a:r>
            <a:r>
              <a:rPr lang="en-US" sz="2157" i="1" err="1">
                <a:latin typeface="+mj-lt"/>
              </a:rPr>
              <a:t>substreams</a:t>
            </a:r>
            <a:endParaRPr lang="en-US" sz="2157">
              <a:latin typeface="+mj-lt"/>
            </a:endParaRPr>
          </a:p>
        </p:txBody>
      </p:sp>
    </p:spTree>
    <p:extLst>
      <p:ext uri="{BB962C8B-B14F-4D97-AF65-F5344CB8AC3E}">
        <p14:creationId xmlns:p14="http://schemas.microsoft.com/office/powerpoint/2010/main" val="351435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ASA queries: Late and early arrivals</a:t>
            </a:r>
          </a:p>
        </p:txBody>
      </p:sp>
      <p:pic>
        <p:nvPicPr>
          <p:cNvPr id="21" name="Picture 20" descr="Icon of a clockface inside a refresh line">
            <a:extLst>
              <a:ext uri="{FF2B5EF4-FFF2-40B4-BE49-F238E27FC236}">
                <a16:creationId xmlns:a16="http://schemas.microsoft.com/office/drawing/2014/main" id="{25601754-7B40-470C-BCB2-507E069B1E5B}"/>
              </a:ext>
            </a:extLst>
          </p:cNvPr>
          <p:cNvPicPr>
            <a:picLocks/>
          </p:cNvPicPr>
          <p:nvPr/>
        </p:nvPicPr>
        <p:blipFill>
          <a:blip r:embed="rId3"/>
          <a:stretch>
            <a:fillRect/>
          </a:stretch>
        </p:blipFill>
        <p:spPr>
          <a:xfrm>
            <a:off x="429536" y="1384372"/>
            <a:ext cx="896425" cy="896425"/>
          </a:xfrm>
          <a:prstGeom prst="rect">
            <a:avLst/>
          </a:prstGeom>
        </p:spPr>
      </p:pic>
      <p:sp>
        <p:nvSpPr>
          <p:cNvPr id="23" name="TextBox 22">
            <a:extLst>
              <a:ext uri="{FF2B5EF4-FFF2-40B4-BE49-F238E27FC236}">
                <a16:creationId xmlns:a16="http://schemas.microsoft.com/office/drawing/2014/main" id="{979500DA-3C2B-4378-B73B-D4848BCD6F83}"/>
              </a:ext>
            </a:extLst>
          </p:cNvPr>
          <p:cNvSpPr txBox="1"/>
          <p:nvPr/>
        </p:nvSpPr>
        <p:spPr>
          <a:xfrm>
            <a:off x="1645002" y="1384372"/>
            <a:ext cx="10142495" cy="1493545"/>
          </a:xfrm>
          <a:prstGeom prst="rect">
            <a:avLst/>
          </a:prstGeom>
          <a:noFill/>
        </p:spPr>
        <p:txBody>
          <a:bodyPr wrap="square" lIns="0" tIns="0" rIns="0" bIns="0" rtlCol="0">
            <a:spAutoFit/>
          </a:bodyPr>
          <a:lstStyle/>
          <a:p>
            <a:pPr>
              <a:spcBef>
                <a:spcPts val="588"/>
              </a:spcBef>
              <a:spcAft>
                <a:spcPts val="588"/>
              </a:spcAft>
            </a:pPr>
            <a:r>
              <a:rPr lang="en-US" sz="2157" i="1">
                <a:latin typeface="+mj-lt"/>
              </a:rPr>
              <a:t>Late arriving events </a:t>
            </a:r>
            <a:r>
              <a:rPr lang="en-US" sz="2157">
                <a:latin typeface="+mj-lt"/>
              </a:rPr>
              <a:t>– Arrive with a time “sooner” than the watermark, meaning outside of configured tolerance:</a:t>
            </a:r>
          </a:p>
          <a:p>
            <a:pPr marL="0" lvl="1">
              <a:spcAft>
                <a:spcPts val="588"/>
              </a:spcAft>
            </a:pPr>
            <a:r>
              <a:rPr lang="en-US" sz="1961"/>
              <a:t>Can be dropped</a:t>
            </a:r>
          </a:p>
          <a:p>
            <a:pPr marL="0" lvl="1">
              <a:spcBef>
                <a:spcPts val="588"/>
              </a:spcBef>
              <a:spcAft>
                <a:spcPts val="588"/>
              </a:spcAft>
            </a:pPr>
            <a:r>
              <a:rPr lang="en-US" sz="1961"/>
              <a:t>Can be forced to the watermark time</a:t>
            </a:r>
          </a:p>
        </p:txBody>
      </p:sp>
      <p:cxnSp>
        <p:nvCxnSpPr>
          <p:cNvPr id="24" name="Straight Connector 23">
            <a:extLst>
              <a:ext uri="{FF2B5EF4-FFF2-40B4-BE49-F238E27FC236}">
                <a16:creationId xmlns:a16="http://schemas.microsoft.com/office/drawing/2014/main" id="{881A403A-7D19-478A-8AA3-CC9213D21F6A}"/>
              </a:ext>
              <a:ext uri="{C183D7F6-B498-43B3-948B-1728B52AA6E4}">
                <adec:decorative xmlns:adec="http://schemas.microsoft.com/office/drawing/2017/decorative" val="1"/>
              </a:ext>
            </a:extLst>
          </p:cNvPr>
          <p:cNvCxnSpPr>
            <a:cxnSpLocks/>
          </p:cNvCxnSpPr>
          <p:nvPr/>
        </p:nvCxnSpPr>
        <p:spPr>
          <a:xfrm>
            <a:off x="1627275" y="3167372"/>
            <a:ext cx="101602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descr="Icon of a clock">
            <a:extLst>
              <a:ext uri="{FF2B5EF4-FFF2-40B4-BE49-F238E27FC236}">
                <a16:creationId xmlns:a16="http://schemas.microsoft.com/office/drawing/2014/main" id="{B6012DE0-5C86-4F84-B708-214BE23CEC12}"/>
              </a:ext>
            </a:extLst>
          </p:cNvPr>
          <p:cNvPicPr>
            <a:picLocks/>
          </p:cNvPicPr>
          <p:nvPr/>
        </p:nvPicPr>
        <p:blipFill>
          <a:blip r:embed="rId4"/>
          <a:stretch>
            <a:fillRect/>
          </a:stretch>
        </p:blipFill>
        <p:spPr>
          <a:xfrm>
            <a:off x="429536" y="3456828"/>
            <a:ext cx="896425" cy="896425"/>
          </a:xfrm>
          <a:prstGeom prst="rect">
            <a:avLst/>
          </a:prstGeom>
        </p:spPr>
      </p:pic>
      <p:sp>
        <p:nvSpPr>
          <p:cNvPr id="26" name="TextBox 25">
            <a:extLst>
              <a:ext uri="{FF2B5EF4-FFF2-40B4-BE49-F238E27FC236}">
                <a16:creationId xmlns:a16="http://schemas.microsoft.com/office/drawing/2014/main" id="{870B2DCF-F646-4196-852C-08DCA1B76939}"/>
              </a:ext>
            </a:extLst>
          </p:cNvPr>
          <p:cNvSpPr txBox="1"/>
          <p:nvPr/>
        </p:nvSpPr>
        <p:spPr>
          <a:xfrm>
            <a:off x="1645249" y="3456828"/>
            <a:ext cx="10128110" cy="2549587"/>
          </a:xfrm>
          <a:prstGeom prst="rect">
            <a:avLst/>
          </a:prstGeom>
          <a:noFill/>
        </p:spPr>
        <p:txBody>
          <a:bodyPr wrap="square" lIns="0" tIns="0" rIns="0" bIns="0" rtlCol="0">
            <a:spAutoFit/>
          </a:bodyPr>
          <a:lstStyle/>
          <a:p>
            <a:pPr>
              <a:spcBef>
                <a:spcPts val="588"/>
              </a:spcBef>
              <a:spcAft>
                <a:spcPts val="588"/>
              </a:spcAft>
            </a:pPr>
            <a:r>
              <a:rPr lang="en-US" sz="2157" i="1" dirty="0">
                <a:latin typeface="+mj-lt"/>
              </a:rPr>
              <a:t>Early arriving events</a:t>
            </a:r>
            <a:r>
              <a:rPr lang="en-US" sz="2157" dirty="0">
                <a:latin typeface="+mj-lt"/>
              </a:rPr>
              <a:t> – Arrive with an </a:t>
            </a:r>
            <a:r>
              <a:rPr lang="en-US" sz="2157" i="1" dirty="0">
                <a:latin typeface="+mj-lt"/>
              </a:rPr>
              <a:t>input</a:t>
            </a:r>
            <a:r>
              <a:rPr lang="en-US" sz="2157" dirty="0">
                <a:latin typeface="+mj-lt"/>
              </a:rPr>
              <a:t> arrival time “sooner” than the </a:t>
            </a:r>
            <a:r>
              <a:rPr lang="en-US" sz="2157" i="1" dirty="0">
                <a:latin typeface="+mj-lt"/>
              </a:rPr>
              <a:t>output </a:t>
            </a:r>
            <a:r>
              <a:rPr lang="en-US" sz="2157" dirty="0">
                <a:latin typeface="+mj-lt"/>
              </a:rPr>
              <a:t>start time as specified in the query:</a:t>
            </a:r>
          </a:p>
          <a:p>
            <a:pPr marL="0" lvl="1">
              <a:spcAft>
                <a:spcPts val="588"/>
              </a:spcAft>
            </a:pPr>
            <a:r>
              <a:rPr lang="en-US" sz="1961" dirty="0"/>
              <a:t>Corrects the inherent discrepancy in the concept of output time (as specified in the query) and the concept of input arrival time</a:t>
            </a:r>
          </a:p>
          <a:p>
            <a:pPr marL="0" lvl="1">
              <a:spcBef>
                <a:spcPts val="588"/>
              </a:spcBef>
              <a:spcAft>
                <a:spcPts val="588"/>
              </a:spcAft>
            </a:pPr>
            <a:r>
              <a:rPr lang="en-US" sz="1961" dirty="0"/>
              <a:t>Fixed tolerance of five (5) minutes, meaning the system looks at arrival times five minutes back from the requested start time to ensure no events are “lost” in that window</a:t>
            </a:r>
          </a:p>
          <a:p>
            <a:pPr marL="0" lvl="1">
              <a:spcBef>
                <a:spcPts val="588"/>
              </a:spcBef>
              <a:spcAft>
                <a:spcPts val="588"/>
              </a:spcAft>
            </a:pPr>
            <a:r>
              <a:rPr lang="en-US" sz="1961" dirty="0"/>
              <a:t>Allows repeatable output no matter where you start the query from</a:t>
            </a:r>
          </a:p>
        </p:txBody>
      </p:sp>
    </p:spTree>
    <p:extLst>
      <p:ext uri="{BB962C8B-B14F-4D97-AF65-F5344CB8AC3E}">
        <p14:creationId xmlns:p14="http://schemas.microsoft.com/office/powerpoint/2010/main" val="3066684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41050-2767-402E-836E-933DDC3539BE}"/>
              </a:ext>
            </a:extLst>
          </p:cNvPr>
          <p:cNvSpPr>
            <a:spLocks noGrp="1"/>
          </p:cNvSpPr>
          <p:nvPr>
            <p:ph type="title"/>
          </p:nvPr>
        </p:nvSpPr>
        <p:spPr/>
        <p:txBody>
          <a:bodyPr/>
          <a:lstStyle/>
          <a:p>
            <a:r>
              <a:rPr lang="en-US"/>
              <a:t>ASA queries: Output windows</a:t>
            </a:r>
          </a:p>
        </p:txBody>
      </p:sp>
      <p:pic>
        <p:nvPicPr>
          <p:cNvPr id="27" name="Picture 26" descr="Icon of a webpage showing a person on the screen">
            <a:extLst>
              <a:ext uri="{FF2B5EF4-FFF2-40B4-BE49-F238E27FC236}">
                <a16:creationId xmlns:a16="http://schemas.microsoft.com/office/drawing/2014/main" id="{0D971429-6471-4C97-8EB2-6C301CEBE29C}"/>
              </a:ext>
            </a:extLst>
          </p:cNvPr>
          <p:cNvPicPr>
            <a:picLocks/>
          </p:cNvPicPr>
          <p:nvPr/>
        </p:nvPicPr>
        <p:blipFill>
          <a:blip r:embed="rId3"/>
          <a:stretch>
            <a:fillRect/>
          </a:stretch>
        </p:blipFill>
        <p:spPr>
          <a:xfrm>
            <a:off x="429536" y="1177823"/>
            <a:ext cx="896425" cy="896425"/>
          </a:xfrm>
          <a:prstGeom prst="rect">
            <a:avLst/>
          </a:prstGeom>
        </p:spPr>
      </p:pic>
      <p:sp>
        <p:nvSpPr>
          <p:cNvPr id="44" name="TextBox 43">
            <a:extLst>
              <a:ext uri="{FF2B5EF4-FFF2-40B4-BE49-F238E27FC236}">
                <a16:creationId xmlns:a16="http://schemas.microsoft.com/office/drawing/2014/main" id="{0812B9D4-FB8E-48C1-AEFC-DC2AA41226C5}"/>
              </a:ext>
            </a:extLst>
          </p:cNvPr>
          <p:cNvSpPr txBox="1"/>
          <p:nvPr/>
        </p:nvSpPr>
        <p:spPr>
          <a:xfrm>
            <a:off x="1645003" y="1478014"/>
            <a:ext cx="10128355" cy="331899"/>
          </a:xfrm>
          <a:prstGeom prst="rect">
            <a:avLst/>
          </a:prstGeom>
          <a:noFill/>
        </p:spPr>
        <p:txBody>
          <a:bodyPr wrap="square" lIns="0" tIns="0" rIns="0" bIns="0" rtlCol="0">
            <a:spAutoFit/>
          </a:bodyPr>
          <a:lstStyle/>
          <a:p>
            <a:r>
              <a:rPr lang="en-US" sz="2157"/>
              <a:t>Temporal windows are very common</a:t>
            </a:r>
          </a:p>
        </p:txBody>
      </p:sp>
      <p:cxnSp>
        <p:nvCxnSpPr>
          <p:cNvPr id="54" name="Straight Connector 53">
            <a:extLst>
              <a:ext uri="{FF2B5EF4-FFF2-40B4-BE49-F238E27FC236}">
                <a16:creationId xmlns:a16="http://schemas.microsoft.com/office/drawing/2014/main" id="{48810764-B584-402D-80BC-911A18A70D6E}"/>
              </a:ext>
              <a:ext uri="{C183D7F6-B498-43B3-948B-1728B52AA6E4}">
                <adec:decorative xmlns:adec="http://schemas.microsoft.com/office/drawing/2017/decorative" val="1"/>
              </a:ext>
            </a:extLst>
          </p:cNvPr>
          <p:cNvCxnSpPr>
            <a:cxnSpLocks/>
          </p:cNvCxnSpPr>
          <p:nvPr/>
        </p:nvCxnSpPr>
        <p:spPr>
          <a:xfrm>
            <a:off x="1645003" y="2345843"/>
            <a:ext cx="1012835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64" name="Picture 63" descr="Icon of a screen with dots">
            <a:extLst>
              <a:ext uri="{FF2B5EF4-FFF2-40B4-BE49-F238E27FC236}">
                <a16:creationId xmlns:a16="http://schemas.microsoft.com/office/drawing/2014/main" id="{9AFAA90A-2242-4230-89A5-BFA64C3D7D8A}"/>
              </a:ext>
            </a:extLst>
          </p:cNvPr>
          <p:cNvPicPr>
            <a:picLocks/>
          </p:cNvPicPr>
          <p:nvPr/>
        </p:nvPicPr>
        <p:blipFill>
          <a:blip r:embed="rId4"/>
          <a:stretch>
            <a:fillRect/>
          </a:stretch>
        </p:blipFill>
        <p:spPr>
          <a:xfrm>
            <a:off x="429536" y="2581580"/>
            <a:ext cx="896425" cy="896425"/>
          </a:xfrm>
          <a:prstGeom prst="rect">
            <a:avLst/>
          </a:prstGeom>
        </p:spPr>
      </p:pic>
      <p:sp>
        <p:nvSpPr>
          <p:cNvPr id="71" name="TextBox 70">
            <a:extLst>
              <a:ext uri="{FF2B5EF4-FFF2-40B4-BE49-F238E27FC236}">
                <a16:creationId xmlns:a16="http://schemas.microsoft.com/office/drawing/2014/main" id="{2708A35E-CE6D-4C47-A6FE-ACBEECF2C1C7}"/>
              </a:ext>
            </a:extLst>
          </p:cNvPr>
          <p:cNvSpPr txBox="1"/>
          <p:nvPr/>
        </p:nvSpPr>
        <p:spPr>
          <a:xfrm>
            <a:off x="1645003" y="2881772"/>
            <a:ext cx="10128355" cy="331899"/>
          </a:xfrm>
          <a:prstGeom prst="rect">
            <a:avLst/>
          </a:prstGeom>
          <a:noFill/>
        </p:spPr>
        <p:txBody>
          <a:bodyPr wrap="square" lIns="0" tIns="0" rIns="0" bIns="0" rtlCol="0">
            <a:spAutoFit/>
          </a:bodyPr>
          <a:lstStyle/>
          <a:p>
            <a:r>
              <a:rPr lang="en-US" sz="2157"/>
              <a:t>ASA has native windowing functions</a:t>
            </a:r>
          </a:p>
        </p:txBody>
      </p:sp>
      <p:cxnSp>
        <p:nvCxnSpPr>
          <p:cNvPr id="76" name="Straight Connector 75">
            <a:extLst>
              <a:ext uri="{FF2B5EF4-FFF2-40B4-BE49-F238E27FC236}">
                <a16:creationId xmlns:a16="http://schemas.microsoft.com/office/drawing/2014/main" id="{21335EE3-4682-4762-895F-CC3CB905EA9D}"/>
              </a:ext>
              <a:ext uri="{C183D7F6-B498-43B3-948B-1728B52AA6E4}">
                <adec:decorative xmlns:adec="http://schemas.microsoft.com/office/drawing/2017/decorative" val="1"/>
              </a:ext>
            </a:extLst>
          </p:cNvPr>
          <p:cNvCxnSpPr>
            <a:cxnSpLocks/>
          </p:cNvCxnSpPr>
          <p:nvPr/>
        </p:nvCxnSpPr>
        <p:spPr>
          <a:xfrm>
            <a:off x="1645003" y="3666625"/>
            <a:ext cx="1012835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3" name="Picture 82" descr="Icon of a screen with a square enclosed by outward pointing chevrons on left and right">
            <a:extLst>
              <a:ext uri="{FF2B5EF4-FFF2-40B4-BE49-F238E27FC236}">
                <a16:creationId xmlns:a16="http://schemas.microsoft.com/office/drawing/2014/main" id="{2AD7F1DB-8500-458B-AB9B-585DCD491386}"/>
              </a:ext>
            </a:extLst>
          </p:cNvPr>
          <p:cNvPicPr>
            <a:picLocks/>
          </p:cNvPicPr>
          <p:nvPr/>
        </p:nvPicPr>
        <p:blipFill>
          <a:blip r:embed="rId5"/>
          <a:stretch>
            <a:fillRect/>
          </a:stretch>
        </p:blipFill>
        <p:spPr>
          <a:xfrm>
            <a:off x="429536" y="3985338"/>
            <a:ext cx="896425" cy="896425"/>
          </a:xfrm>
          <a:prstGeom prst="rect">
            <a:avLst/>
          </a:prstGeom>
        </p:spPr>
      </p:pic>
      <p:sp>
        <p:nvSpPr>
          <p:cNvPr id="85" name="TextBox 84">
            <a:extLst>
              <a:ext uri="{FF2B5EF4-FFF2-40B4-BE49-F238E27FC236}">
                <a16:creationId xmlns:a16="http://schemas.microsoft.com/office/drawing/2014/main" id="{6638A82A-7FE7-48F7-ABBC-50377CC445E7}"/>
              </a:ext>
            </a:extLst>
          </p:cNvPr>
          <p:cNvSpPr txBox="1"/>
          <p:nvPr/>
        </p:nvSpPr>
        <p:spPr>
          <a:xfrm>
            <a:off x="1645003" y="4119581"/>
            <a:ext cx="10128355" cy="663797"/>
          </a:xfrm>
          <a:prstGeom prst="rect">
            <a:avLst/>
          </a:prstGeom>
          <a:noFill/>
        </p:spPr>
        <p:txBody>
          <a:bodyPr wrap="square" lIns="0" tIns="0" rIns="0" bIns="0" rtlCol="0">
            <a:spAutoFit/>
          </a:bodyPr>
          <a:lstStyle/>
          <a:p>
            <a:r>
              <a:rPr lang="en-US" sz="2157"/>
              <a:t>Windows are always collected at the end of the window, to a single event, based on the aggregate function used</a:t>
            </a:r>
          </a:p>
        </p:txBody>
      </p:sp>
      <p:cxnSp>
        <p:nvCxnSpPr>
          <p:cNvPr id="90" name="Straight Connector 89">
            <a:extLst>
              <a:ext uri="{FF2B5EF4-FFF2-40B4-BE49-F238E27FC236}">
                <a16:creationId xmlns:a16="http://schemas.microsoft.com/office/drawing/2014/main" id="{84103A77-98A9-4964-9C30-D096FC171F9E}"/>
              </a:ext>
              <a:ext uri="{C183D7F6-B498-43B3-948B-1728B52AA6E4}">
                <adec:decorative xmlns:adec="http://schemas.microsoft.com/office/drawing/2017/decorative" val="1"/>
              </a:ext>
            </a:extLst>
          </p:cNvPr>
          <p:cNvCxnSpPr>
            <a:cxnSpLocks/>
          </p:cNvCxnSpPr>
          <p:nvPr/>
        </p:nvCxnSpPr>
        <p:spPr>
          <a:xfrm>
            <a:off x="1645003" y="5236333"/>
            <a:ext cx="1012835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93" name="Picture 92" descr="Icon of four squares arranged to form a square">
            <a:extLst>
              <a:ext uri="{FF2B5EF4-FFF2-40B4-BE49-F238E27FC236}">
                <a16:creationId xmlns:a16="http://schemas.microsoft.com/office/drawing/2014/main" id="{C566DA51-481A-451D-98E3-EB221DF4C584}"/>
              </a:ext>
            </a:extLst>
          </p:cNvPr>
          <p:cNvPicPr>
            <a:picLocks/>
          </p:cNvPicPr>
          <p:nvPr/>
        </p:nvPicPr>
        <p:blipFill>
          <a:blip r:embed="rId6"/>
          <a:stretch>
            <a:fillRect/>
          </a:stretch>
        </p:blipFill>
        <p:spPr>
          <a:xfrm>
            <a:off x="429536" y="5389097"/>
            <a:ext cx="896425" cy="896425"/>
          </a:xfrm>
          <a:prstGeom prst="rect">
            <a:avLst/>
          </a:prstGeom>
        </p:spPr>
      </p:pic>
      <p:sp>
        <p:nvSpPr>
          <p:cNvPr id="94" name="TextBox 93">
            <a:extLst>
              <a:ext uri="{FF2B5EF4-FFF2-40B4-BE49-F238E27FC236}">
                <a16:creationId xmlns:a16="http://schemas.microsoft.com/office/drawing/2014/main" id="{07E0EAFC-4E2B-4EB7-8D5F-5A09D2C3A574}"/>
              </a:ext>
            </a:extLst>
          </p:cNvPr>
          <p:cNvSpPr txBox="1"/>
          <p:nvPr/>
        </p:nvSpPr>
        <p:spPr>
          <a:xfrm>
            <a:off x="1645003" y="5689288"/>
            <a:ext cx="10128355" cy="331899"/>
          </a:xfrm>
          <a:prstGeom prst="rect">
            <a:avLst/>
          </a:prstGeom>
          <a:noFill/>
        </p:spPr>
        <p:txBody>
          <a:bodyPr wrap="square" lIns="0" tIns="0" rIns="0" bIns="0" rtlCol="0">
            <a:spAutoFit/>
          </a:bodyPr>
          <a:lstStyle/>
          <a:p>
            <a:r>
              <a:rPr lang="en-US" sz="2157"/>
              <a:t>There are four window types, covered on the next slides…</a:t>
            </a:r>
          </a:p>
        </p:txBody>
      </p:sp>
    </p:spTree>
    <p:extLst>
      <p:ext uri="{BB962C8B-B14F-4D97-AF65-F5344CB8AC3E}">
        <p14:creationId xmlns:p14="http://schemas.microsoft.com/office/powerpoint/2010/main" val="3305308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6"/>
                                        </p:tgtEl>
                                        <p:attrNameLst>
                                          <p:attrName>style.visibility</p:attrName>
                                        </p:attrNameLst>
                                      </p:cBhvr>
                                      <p:to>
                                        <p:strVal val="visible"/>
                                      </p:to>
                                    </p:set>
                                    <p:animEffect transition="in" filter="fade">
                                      <p:cBhvr>
                                        <p:cTn id="26" dur="500"/>
                                        <p:tgtEl>
                                          <p:spTgt spid="76"/>
                                        </p:tgtEl>
                                      </p:cBhvr>
                                    </p:animEffect>
                                  </p:childTnLst>
                                </p:cTn>
                              </p:par>
                              <p:par>
                                <p:cTn id="27" presetID="10" presetClass="entr" presetSubtype="0" fill="hold" nodeType="with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500"/>
                                        <p:tgtEl>
                                          <p:spTgt spid="8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par>
                                <p:cTn id="38" presetID="10" presetClass="entr" presetSubtype="0" fill="hold" nodeType="with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71" grpId="0"/>
      <p:bldP spid="85" grpId="0"/>
      <p:bldP spid="9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D4673-575D-4FC0-8051-232AE5C558B1}"/>
              </a:ext>
            </a:extLst>
          </p:cNvPr>
          <p:cNvSpPr>
            <a:spLocks noGrp="1"/>
          </p:cNvSpPr>
          <p:nvPr>
            <p:ph type="title"/>
          </p:nvPr>
        </p:nvSpPr>
        <p:spPr/>
        <p:txBody>
          <a:bodyPr/>
          <a:lstStyle/>
          <a:p>
            <a:r>
              <a:rPr lang="en-US" dirty="0"/>
              <a:t>ASA queries: Tumbling window</a:t>
            </a:r>
          </a:p>
        </p:txBody>
      </p:sp>
      <p:sp>
        <p:nvSpPr>
          <p:cNvPr id="8" name="TextBox 7">
            <a:extLst>
              <a:ext uri="{FF2B5EF4-FFF2-40B4-BE49-F238E27FC236}">
                <a16:creationId xmlns:a16="http://schemas.microsoft.com/office/drawing/2014/main" id="{FE0F5309-3E3F-4AE1-B846-E7E3FB1EE7EF}"/>
              </a:ext>
              <a:ext uri="{C183D7F6-B498-43B3-948B-1728B52AA6E4}">
                <adec:decorative xmlns:adec="http://schemas.microsoft.com/office/drawing/2017/decorative" val="0"/>
              </a:ext>
            </a:extLst>
          </p:cNvPr>
          <p:cNvSpPr txBox="1">
            <a:spLocks/>
          </p:cNvSpPr>
          <p:nvPr/>
        </p:nvSpPr>
        <p:spPr>
          <a:xfrm>
            <a:off x="418644" y="1169263"/>
            <a:ext cx="3714186" cy="5247819"/>
          </a:xfrm>
          <a:prstGeom prst="rect">
            <a:avLst/>
          </a:prstGeom>
          <a:solidFill>
            <a:schemeClr val="bg1">
              <a:lumMod val="95000"/>
            </a:schemeClr>
          </a:solidFill>
        </p:spPr>
        <p:txBody>
          <a:bodyPr wrap="square" lIns="179285" tIns="134464" rIns="179285" bIns="134464" rtlCol="0">
            <a:noAutofit/>
          </a:bodyPr>
          <a:lstStyle/>
          <a:p>
            <a:pPr>
              <a:spcAft>
                <a:spcPts val="588"/>
              </a:spcAft>
            </a:pPr>
            <a:r>
              <a:rPr lang="en-US" sz="2353"/>
              <a:t>Tell me the count of tweets per time zone every 10 seconds</a:t>
            </a:r>
          </a:p>
        </p:txBody>
      </p:sp>
      <p:sp>
        <p:nvSpPr>
          <p:cNvPr id="12" name="Rectangle 11" descr="Stream Analytics tumbling window">
            <a:extLst>
              <a:ext uri="{FF2B5EF4-FFF2-40B4-BE49-F238E27FC236}">
                <a16:creationId xmlns:a16="http://schemas.microsoft.com/office/drawing/2014/main" id="{BC56AC7D-C2DB-46F9-980C-792120181F14}"/>
              </a:ext>
            </a:extLst>
          </p:cNvPr>
          <p:cNvSpPr/>
          <p:nvPr/>
        </p:nvSpPr>
        <p:spPr bwMode="auto">
          <a:xfrm>
            <a:off x="4473471" y="1339584"/>
            <a:ext cx="7129565" cy="49515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730">
                <a:solidFill>
                  <a:schemeClr val="bg1"/>
                </a:solidFill>
                <a:latin typeface="+mj-lt"/>
                <a:ea typeface="Segoe UI" pitchFamily="34" charset="0"/>
                <a:cs typeface="Segoe UI" pitchFamily="34" charset="0"/>
              </a:rPr>
              <a:t>A 10-second Tumbling Window</a:t>
            </a:r>
          </a:p>
        </p:txBody>
      </p:sp>
      <p:pic>
        <p:nvPicPr>
          <p:cNvPr id="13" name="Picture 12" descr="Stream Analytics tumbling window">
            <a:extLst>
              <a:ext uri="{FF2B5EF4-FFF2-40B4-BE49-F238E27FC236}">
                <a16:creationId xmlns:a16="http://schemas.microsoft.com/office/drawing/2014/main" id="{03CEE2A5-8F5F-4C09-805A-4642E66194EC}"/>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473472" y="1972005"/>
            <a:ext cx="7129565" cy="2818738"/>
          </a:xfrm>
          <a:prstGeom prst="rect">
            <a:avLst/>
          </a:prstGeom>
          <a:extLst>
            <a:ext uri="{909E8E84-426E-40DD-AFC4-6F175D3DCCD1}">
              <a14:hiddenFill xmlns:a14="http://schemas.microsoft.com/office/drawing/2010/main">
                <a:solidFill>
                  <a:srgbClr val="FFFFFF"/>
                </a:solidFill>
              </a14:hiddenFill>
            </a:ext>
          </a:extLst>
        </p:spPr>
      </p:pic>
      <p:pic>
        <p:nvPicPr>
          <p:cNvPr id="5" name="Picture 4" descr="Stream Analytics tumbling window">
            <a:extLst>
              <a:ext uri="{FF2B5EF4-FFF2-40B4-BE49-F238E27FC236}">
                <a16:creationId xmlns:a16="http://schemas.microsoft.com/office/drawing/2014/main" id="{3E58CEDF-F401-43B6-A093-CC239157A3EB}"/>
              </a:ext>
            </a:extLst>
          </p:cNvPr>
          <p:cNvPicPr>
            <a:picLocks noChangeAspect="1"/>
          </p:cNvPicPr>
          <p:nvPr/>
        </p:nvPicPr>
        <p:blipFill rotWithShape="1">
          <a:blip r:embed="rId4"/>
          <a:srcRect l="-2410" t="-269912" r="-3274" b="-10157"/>
          <a:stretch/>
        </p:blipFill>
        <p:spPr>
          <a:xfrm>
            <a:off x="4303152" y="1169264"/>
            <a:ext cx="7470206" cy="5247818"/>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10481581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D4673-575D-4FC0-8051-232AE5C558B1}"/>
              </a:ext>
            </a:extLst>
          </p:cNvPr>
          <p:cNvSpPr>
            <a:spLocks noGrp="1"/>
          </p:cNvSpPr>
          <p:nvPr>
            <p:ph type="title"/>
          </p:nvPr>
        </p:nvSpPr>
        <p:spPr/>
        <p:txBody>
          <a:bodyPr/>
          <a:lstStyle/>
          <a:p>
            <a:r>
              <a:rPr lang="en-US" dirty="0"/>
              <a:t>ASA queries: Hopping window</a:t>
            </a:r>
          </a:p>
        </p:txBody>
      </p:sp>
      <p:sp>
        <p:nvSpPr>
          <p:cNvPr id="8" name="TextBox 7">
            <a:extLst>
              <a:ext uri="{FF2B5EF4-FFF2-40B4-BE49-F238E27FC236}">
                <a16:creationId xmlns:a16="http://schemas.microsoft.com/office/drawing/2014/main" id="{4CCE5FC5-9FA9-42CD-9695-8ECDCCA309D9}"/>
              </a:ext>
            </a:extLst>
          </p:cNvPr>
          <p:cNvSpPr txBox="1">
            <a:spLocks/>
          </p:cNvSpPr>
          <p:nvPr/>
        </p:nvSpPr>
        <p:spPr>
          <a:xfrm>
            <a:off x="418645" y="1169263"/>
            <a:ext cx="3714185" cy="5247819"/>
          </a:xfrm>
          <a:prstGeom prst="rect">
            <a:avLst/>
          </a:prstGeom>
          <a:solidFill>
            <a:schemeClr val="bg1">
              <a:lumMod val="95000"/>
            </a:schemeClr>
          </a:solidFill>
        </p:spPr>
        <p:txBody>
          <a:bodyPr wrap="square" lIns="179285" tIns="134464" rIns="179285" bIns="134464" rtlCol="0">
            <a:noAutofit/>
          </a:bodyPr>
          <a:lstStyle/>
          <a:p>
            <a:pPr>
              <a:spcAft>
                <a:spcPts val="588"/>
              </a:spcAft>
            </a:pPr>
            <a:r>
              <a:rPr lang="en-US" sz="2353"/>
              <a:t>Every 5 seconds give me the count of tweets over the last 10 seconds </a:t>
            </a:r>
          </a:p>
        </p:txBody>
      </p:sp>
      <p:sp>
        <p:nvSpPr>
          <p:cNvPr id="10" name="Rectangle 9" descr="Stream Analytics hopping window">
            <a:extLst>
              <a:ext uri="{FF2B5EF4-FFF2-40B4-BE49-F238E27FC236}">
                <a16:creationId xmlns:a16="http://schemas.microsoft.com/office/drawing/2014/main" id="{13D7236B-FAC0-4EAF-8BC9-E08ADA613C5E}"/>
              </a:ext>
            </a:extLst>
          </p:cNvPr>
          <p:cNvSpPr/>
          <p:nvPr/>
        </p:nvSpPr>
        <p:spPr bwMode="auto">
          <a:xfrm>
            <a:off x="4473472" y="1339584"/>
            <a:ext cx="7129565" cy="49515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chemeClr val="bg1"/>
                </a:solidFill>
                <a:latin typeface="+mj-lt"/>
                <a:ea typeface="Segoe UI" pitchFamily="34" charset="0"/>
                <a:cs typeface="Segoe UI" pitchFamily="34" charset="0"/>
              </a:rPr>
              <a:t>A 10-second Hopping Window with a 5-second “Hop”</a:t>
            </a:r>
          </a:p>
        </p:txBody>
      </p:sp>
      <p:pic>
        <p:nvPicPr>
          <p:cNvPr id="12" name="Picture 11" descr="Stream Analytics hopping window">
            <a:extLst>
              <a:ext uri="{FF2B5EF4-FFF2-40B4-BE49-F238E27FC236}">
                <a16:creationId xmlns:a16="http://schemas.microsoft.com/office/drawing/2014/main" id="{F146CB33-2139-472D-88C9-F0D04D1E850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317"/>
          <a:stretch/>
        </p:blipFill>
        <p:spPr bwMode="auto">
          <a:xfrm>
            <a:off x="4473472" y="1905385"/>
            <a:ext cx="7129565" cy="3059146"/>
          </a:xfrm>
          <a:custGeom>
            <a:avLst/>
            <a:gdLst>
              <a:gd name="connsiteX0" fmla="*/ 0 w 6807200"/>
              <a:gd name="connsiteY0" fmla="*/ 0 h 2920827"/>
              <a:gd name="connsiteX1" fmla="*/ 6807200 w 6807200"/>
              <a:gd name="connsiteY1" fmla="*/ 0 h 2920827"/>
              <a:gd name="connsiteX2" fmla="*/ 6807200 w 6807200"/>
              <a:gd name="connsiteY2" fmla="*/ 2920827 h 2920827"/>
              <a:gd name="connsiteX3" fmla="*/ 2827958 w 6807200"/>
              <a:gd name="connsiteY3" fmla="*/ 2920827 h 2920827"/>
              <a:gd name="connsiteX4" fmla="*/ 2827958 w 6807200"/>
              <a:gd name="connsiteY4" fmla="*/ 2289825 h 2920827"/>
              <a:gd name="connsiteX5" fmla="*/ 0 w 6807200"/>
              <a:gd name="connsiteY5" fmla="*/ 2289825 h 292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7200" h="2920827">
                <a:moveTo>
                  <a:pt x="0" y="0"/>
                </a:moveTo>
                <a:lnTo>
                  <a:pt x="6807200" y="0"/>
                </a:lnTo>
                <a:lnTo>
                  <a:pt x="6807200" y="2920827"/>
                </a:lnTo>
                <a:lnTo>
                  <a:pt x="2827958" y="2920827"/>
                </a:lnTo>
                <a:lnTo>
                  <a:pt x="2827958" y="2289825"/>
                </a:lnTo>
                <a:lnTo>
                  <a:pt x="0" y="2289825"/>
                </a:lnTo>
                <a:close/>
              </a:path>
            </a:pathLst>
          </a:custGeom>
          <a:extLst>
            <a:ext uri="{909E8E84-426E-40DD-AFC4-6F175D3DCCD1}">
              <a14:hiddenFill xmlns:a14="http://schemas.microsoft.com/office/drawing/2010/main">
                <a:solidFill>
                  <a:srgbClr val="FFFFFF"/>
                </a:solidFill>
              </a14:hiddenFill>
            </a:ext>
          </a:extLst>
        </p:spPr>
      </p:pic>
      <p:pic>
        <p:nvPicPr>
          <p:cNvPr id="6" name="Picture 5" descr="Stream Analytics hopping window">
            <a:extLst>
              <a:ext uri="{FF2B5EF4-FFF2-40B4-BE49-F238E27FC236}">
                <a16:creationId xmlns:a16="http://schemas.microsoft.com/office/drawing/2014/main" id="{79FCFEC6-E02C-434D-9475-A239C66F21A8}"/>
              </a:ext>
            </a:extLst>
          </p:cNvPr>
          <p:cNvPicPr>
            <a:picLocks noChangeAspect="1"/>
          </p:cNvPicPr>
          <p:nvPr/>
        </p:nvPicPr>
        <p:blipFill rotWithShape="1">
          <a:blip r:embed="rId4"/>
          <a:srcRect l="-2389" t="-313615" r="-2236" b="-13043"/>
          <a:stretch/>
        </p:blipFill>
        <p:spPr>
          <a:xfrm>
            <a:off x="4303152" y="1169264"/>
            <a:ext cx="7459312" cy="5247820"/>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3812091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D4673-575D-4FC0-8051-232AE5C558B1}"/>
              </a:ext>
            </a:extLst>
          </p:cNvPr>
          <p:cNvSpPr>
            <a:spLocks noGrp="1"/>
          </p:cNvSpPr>
          <p:nvPr>
            <p:ph type="title"/>
          </p:nvPr>
        </p:nvSpPr>
        <p:spPr/>
        <p:txBody>
          <a:bodyPr/>
          <a:lstStyle/>
          <a:p>
            <a:r>
              <a:rPr lang="en-US"/>
              <a:t>ASA queries: Sliding window</a:t>
            </a:r>
          </a:p>
        </p:txBody>
      </p:sp>
      <p:sp>
        <p:nvSpPr>
          <p:cNvPr id="8" name="TextBox 7">
            <a:extLst>
              <a:ext uri="{FF2B5EF4-FFF2-40B4-BE49-F238E27FC236}">
                <a16:creationId xmlns:a16="http://schemas.microsoft.com/office/drawing/2014/main" id="{0AED7909-43D3-41D4-92CD-2FA076ADD1D0}"/>
              </a:ext>
            </a:extLst>
          </p:cNvPr>
          <p:cNvSpPr txBox="1">
            <a:spLocks/>
          </p:cNvSpPr>
          <p:nvPr/>
        </p:nvSpPr>
        <p:spPr>
          <a:xfrm>
            <a:off x="418645" y="1169263"/>
            <a:ext cx="3714185" cy="5247819"/>
          </a:xfrm>
          <a:prstGeom prst="rect">
            <a:avLst/>
          </a:prstGeom>
          <a:solidFill>
            <a:schemeClr val="bg1">
              <a:lumMod val="95000"/>
            </a:schemeClr>
          </a:solidFill>
        </p:spPr>
        <p:txBody>
          <a:bodyPr wrap="square" lIns="179285" tIns="134464" rIns="179285" bIns="134464" rtlCol="0">
            <a:noAutofit/>
          </a:bodyPr>
          <a:lstStyle/>
          <a:p>
            <a:pPr>
              <a:spcAft>
                <a:spcPts val="588"/>
              </a:spcAft>
            </a:pPr>
            <a:r>
              <a:rPr lang="en-US" sz="2353"/>
              <a:t>Give me the count </a:t>
            </a:r>
            <a:br>
              <a:rPr lang="en-US" sz="2353"/>
            </a:br>
            <a:r>
              <a:rPr lang="en-US" sz="2353"/>
              <a:t>of tweets for all topics which are tweeted more than 10 times in the last 10 seconds</a:t>
            </a:r>
          </a:p>
        </p:txBody>
      </p:sp>
      <p:sp>
        <p:nvSpPr>
          <p:cNvPr id="10" name="Rectangle 9" descr="Stream Analytics sliding window">
            <a:extLst>
              <a:ext uri="{FF2B5EF4-FFF2-40B4-BE49-F238E27FC236}">
                <a16:creationId xmlns:a16="http://schemas.microsoft.com/office/drawing/2014/main" id="{C6C466D6-247F-4CBD-8E85-1EF9BA207925}"/>
              </a:ext>
            </a:extLst>
          </p:cNvPr>
          <p:cNvSpPr/>
          <p:nvPr/>
        </p:nvSpPr>
        <p:spPr bwMode="auto">
          <a:xfrm>
            <a:off x="4473471" y="1339584"/>
            <a:ext cx="7129565" cy="49515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chemeClr val="bg1"/>
                </a:solidFill>
                <a:latin typeface="+mj-lt"/>
                <a:ea typeface="Segoe UI" pitchFamily="34" charset="0"/>
                <a:cs typeface="Segoe UI" pitchFamily="34" charset="0"/>
              </a:rPr>
              <a:t>A 10-second Sliding Window</a:t>
            </a:r>
          </a:p>
        </p:txBody>
      </p:sp>
      <p:pic>
        <p:nvPicPr>
          <p:cNvPr id="12" name="Picture 11" descr="Stream Analytics sliding window">
            <a:extLst>
              <a:ext uri="{FF2B5EF4-FFF2-40B4-BE49-F238E27FC236}">
                <a16:creationId xmlns:a16="http://schemas.microsoft.com/office/drawing/2014/main" id="{DA28CAE6-6713-42E4-B546-63C6DA781E6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622566" y="1905385"/>
            <a:ext cx="6831380" cy="3048296"/>
          </a:xfrm>
          <a:custGeom>
            <a:avLst/>
            <a:gdLst>
              <a:gd name="connsiteX0" fmla="*/ 806069 w 6968363"/>
              <a:gd name="connsiteY0" fmla="*/ 0 h 3109421"/>
              <a:gd name="connsiteX1" fmla="*/ 6968363 w 6968363"/>
              <a:gd name="connsiteY1" fmla="*/ 0 h 3109421"/>
              <a:gd name="connsiteX2" fmla="*/ 6968363 w 6968363"/>
              <a:gd name="connsiteY2" fmla="*/ 3109421 h 3109421"/>
              <a:gd name="connsiteX3" fmla="*/ 4086162 w 6968363"/>
              <a:gd name="connsiteY3" fmla="*/ 3109421 h 3109421"/>
              <a:gd name="connsiteX4" fmla="*/ 4086162 w 6968363"/>
              <a:gd name="connsiteY4" fmla="*/ 2747701 h 3109421"/>
              <a:gd name="connsiteX5" fmla="*/ 3107489 w 6968363"/>
              <a:gd name="connsiteY5" fmla="*/ 2747701 h 3109421"/>
              <a:gd name="connsiteX6" fmla="*/ 3107489 w 6968363"/>
              <a:gd name="connsiteY6" fmla="*/ 2425658 h 3109421"/>
              <a:gd name="connsiteX7" fmla="*/ 0 w 6968363"/>
              <a:gd name="connsiteY7" fmla="*/ 2425658 h 3109421"/>
              <a:gd name="connsiteX8" fmla="*/ 0 w 6968363"/>
              <a:gd name="connsiteY8" fmla="*/ 1467540 h 3109421"/>
              <a:gd name="connsiteX9" fmla="*/ 806069 w 6968363"/>
              <a:gd name="connsiteY9" fmla="*/ 1467540 h 3109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68363" h="3109421">
                <a:moveTo>
                  <a:pt x="806069" y="0"/>
                </a:moveTo>
                <a:lnTo>
                  <a:pt x="6968363" y="0"/>
                </a:lnTo>
                <a:lnTo>
                  <a:pt x="6968363" y="3109421"/>
                </a:lnTo>
                <a:lnTo>
                  <a:pt x="4086162" y="3109421"/>
                </a:lnTo>
                <a:lnTo>
                  <a:pt x="4086162" y="2747701"/>
                </a:lnTo>
                <a:lnTo>
                  <a:pt x="3107489" y="2747701"/>
                </a:lnTo>
                <a:lnTo>
                  <a:pt x="3107489" y="2425658"/>
                </a:lnTo>
                <a:lnTo>
                  <a:pt x="0" y="2425658"/>
                </a:lnTo>
                <a:lnTo>
                  <a:pt x="0" y="1467540"/>
                </a:lnTo>
                <a:lnTo>
                  <a:pt x="806069" y="1467540"/>
                </a:lnTo>
                <a:close/>
              </a:path>
            </a:pathLst>
          </a:custGeom>
          <a:extLst>
            <a:ext uri="{909E8E84-426E-40DD-AFC4-6F175D3DCCD1}">
              <a14:hiddenFill xmlns:a14="http://schemas.microsoft.com/office/drawing/2010/main">
                <a:solidFill>
                  <a:srgbClr val="FFFFFF"/>
                </a:solidFill>
              </a14:hiddenFill>
            </a:ext>
          </a:extLst>
        </p:spPr>
      </p:pic>
      <p:pic>
        <p:nvPicPr>
          <p:cNvPr id="13" name="Picture 12" descr="Stream Analytics sliding window">
            <a:extLst>
              <a:ext uri="{FF2B5EF4-FFF2-40B4-BE49-F238E27FC236}">
                <a16:creationId xmlns:a16="http://schemas.microsoft.com/office/drawing/2014/main" id="{38A02687-7318-46EA-B7D9-7D343B960B07}"/>
              </a:ext>
            </a:extLst>
          </p:cNvPr>
          <p:cNvPicPr>
            <a:picLocks noChangeAspect="1"/>
          </p:cNvPicPr>
          <p:nvPr/>
        </p:nvPicPr>
        <p:blipFill rotWithShape="1">
          <a:blip r:embed="rId4">
            <a:extLst>
              <a:ext uri="{28A0092B-C50C-407E-A947-70E740481C1C}">
                <a14:useLocalDpi xmlns:a14="http://schemas.microsoft.com/office/drawing/2010/main" val="0"/>
              </a:ext>
            </a:extLst>
          </a:blip>
          <a:srcRect l="-12514" t="-283340" r="-12514" b="-12857"/>
          <a:stretch/>
        </p:blipFill>
        <p:spPr>
          <a:xfrm>
            <a:off x="4303151" y="1169264"/>
            <a:ext cx="7470207" cy="5247820"/>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12535845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D4673-575D-4FC0-8051-232AE5C558B1}"/>
              </a:ext>
            </a:extLst>
          </p:cNvPr>
          <p:cNvSpPr>
            <a:spLocks noGrp="1"/>
          </p:cNvSpPr>
          <p:nvPr>
            <p:ph type="title"/>
          </p:nvPr>
        </p:nvSpPr>
        <p:spPr/>
        <p:txBody>
          <a:bodyPr/>
          <a:lstStyle/>
          <a:p>
            <a:r>
              <a:rPr lang="en-US" dirty="0"/>
              <a:t>ASA queries: Session window</a:t>
            </a:r>
          </a:p>
        </p:txBody>
      </p:sp>
      <p:sp>
        <p:nvSpPr>
          <p:cNvPr id="8" name="TextBox 7">
            <a:extLst>
              <a:ext uri="{FF2B5EF4-FFF2-40B4-BE49-F238E27FC236}">
                <a16:creationId xmlns:a16="http://schemas.microsoft.com/office/drawing/2014/main" id="{6A39AB0A-A285-4F95-942F-A90BF7243334}"/>
              </a:ext>
            </a:extLst>
          </p:cNvPr>
          <p:cNvSpPr txBox="1">
            <a:spLocks/>
          </p:cNvSpPr>
          <p:nvPr/>
        </p:nvSpPr>
        <p:spPr>
          <a:xfrm>
            <a:off x="418645" y="1169263"/>
            <a:ext cx="3714185" cy="5247819"/>
          </a:xfrm>
          <a:prstGeom prst="rect">
            <a:avLst/>
          </a:prstGeom>
          <a:solidFill>
            <a:schemeClr val="bg1">
              <a:lumMod val="95000"/>
            </a:schemeClr>
          </a:solidFill>
        </p:spPr>
        <p:txBody>
          <a:bodyPr wrap="square" lIns="179285" tIns="134464" rIns="179285" bIns="134464" rtlCol="0">
            <a:noAutofit/>
          </a:bodyPr>
          <a:lstStyle/>
          <a:p>
            <a:pPr>
              <a:spcAft>
                <a:spcPts val="588"/>
              </a:spcAft>
            </a:pPr>
            <a:r>
              <a:rPr lang="en-US" sz="2353"/>
              <a:t>Tell me the count of tweets that occur within 5 minutes to each other</a:t>
            </a:r>
          </a:p>
        </p:txBody>
      </p:sp>
      <p:sp>
        <p:nvSpPr>
          <p:cNvPr id="13" name="Rectangle 12" descr="Stream Analytics Session Window">
            <a:extLst>
              <a:ext uri="{FF2B5EF4-FFF2-40B4-BE49-F238E27FC236}">
                <a16:creationId xmlns:a16="http://schemas.microsoft.com/office/drawing/2014/main" id="{33A311F3-FA5C-4CEB-91D1-2F97CBEF5528}"/>
              </a:ext>
            </a:extLst>
          </p:cNvPr>
          <p:cNvSpPr/>
          <p:nvPr/>
        </p:nvSpPr>
        <p:spPr bwMode="auto">
          <a:xfrm>
            <a:off x="4473472" y="1339584"/>
            <a:ext cx="7129565" cy="49515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a:solidFill>
                  <a:schemeClr val="bg1"/>
                </a:solidFill>
                <a:latin typeface="+mj-lt"/>
                <a:ea typeface="Segoe UI" pitchFamily="34" charset="0"/>
                <a:cs typeface="Segoe UI" pitchFamily="34" charset="0"/>
              </a:rPr>
              <a:t>Session Windows with 5 minutes timeout</a:t>
            </a:r>
          </a:p>
        </p:txBody>
      </p:sp>
      <p:pic>
        <p:nvPicPr>
          <p:cNvPr id="14" name="Picture 13" descr="Stream Analytics Session Window">
            <a:extLst>
              <a:ext uri="{FF2B5EF4-FFF2-40B4-BE49-F238E27FC236}">
                <a16:creationId xmlns:a16="http://schemas.microsoft.com/office/drawing/2014/main" id="{6E881B5A-C55D-4E7C-86ED-95E47433966E}"/>
              </a:ext>
            </a:extLst>
          </p:cNvPr>
          <p:cNvPicPr>
            <a:picLocks noChangeAspect="1"/>
          </p:cNvPicPr>
          <p:nvPr/>
        </p:nvPicPr>
        <p:blipFill rotWithShape="1">
          <a:blip r:embed="rId3"/>
          <a:srcRect l="24598" t="17968" r="417" b="11214"/>
          <a:stretch/>
        </p:blipFill>
        <p:spPr>
          <a:xfrm>
            <a:off x="4452191" y="1905385"/>
            <a:ext cx="7172128" cy="2820634"/>
          </a:xfrm>
          <a:custGeom>
            <a:avLst/>
            <a:gdLst>
              <a:gd name="connsiteX0" fmla="*/ 0 w 7315944"/>
              <a:gd name="connsiteY0" fmla="*/ 0 h 2877194"/>
              <a:gd name="connsiteX1" fmla="*/ 7315944 w 7315944"/>
              <a:gd name="connsiteY1" fmla="*/ 0 h 2877194"/>
              <a:gd name="connsiteX2" fmla="*/ 7315944 w 7315944"/>
              <a:gd name="connsiteY2" fmla="*/ 2877194 h 2877194"/>
              <a:gd name="connsiteX3" fmla="*/ 4082208 w 7315944"/>
              <a:gd name="connsiteY3" fmla="*/ 2877194 h 2877194"/>
              <a:gd name="connsiteX4" fmla="*/ 4082208 w 7315944"/>
              <a:gd name="connsiteY4" fmla="*/ 1938337 h 2877194"/>
              <a:gd name="connsiteX5" fmla="*/ 0 w 7315944"/>
              <a:gd name="connsiteY5" fmla="*/ 1938337 h 2877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15944" h="2877194">
                <a:moveTo>
                  <a:pt x="0" y="0"/>
                </a:moveTo>
                <a:lnTo>
                  <a:pt x="7315944" y="0"/>
                </a:lnTo>
                <a:lnTo>
                  <a:pt x="7315944" y="2877194"/>
                </a:lnTo>
                <a:lnTo>
                  <a:pt x="4082208" y="2877194"/>
                </a:lnTo>
                <a:lnTo>
                  <a:pt x="4082208" y="1938337"/>
                </a:lnTo>
                <a:lnTo>
                  <a:pt x="0" y="1938337"/>
                </a:lnTo>
                <a:close/>
              </a:path>
            </a:pathLst>
          </a:custGeom>
        </p:spPr>
      </p:pic>
      <p:pic>
        <p:nvPicPr>
          <p:cNvPr id="6" name="Picture 5" descr="Stream Analytics Session Window">
            <a:extLst>
              <a:ext uri="{FF2B5EF4-FFF2-40B4-BE49-F238E27FC236}">
                <a16:creationId xmlns:a16="http://schemas.microsoft.com/office/drawing/2014/main" id="{361419E7-60C2-44E4-A480-69B79BD0B9E6}"/>
              </a:ext>
            </a:extLst>
          </p:cNvPr>
          <p:cNvPicPr>
            <a:picLocks noChangeAspect="1"/>
          </p:cNvPicPr>
          <p:nvPr/>
        </p:nvPicPr>
        <p:blipFill rotWithShape="1">
          <a:blip r:embed="rId4"/>
          <a:srcRect l="-2078" t="-295006" r="-2078" b="-18234"/>
          <a:stretch/>
        </p:blipFill>
        <p:spPr>
          <a:xfrm>
            <a:off x="4303881" y="1169263"/>
            <a:ext cx="7469477" cy="5247821"/>
          </a:xfrm>
          <a:prstGeom prst="rect">
            <a:avLst/>
          </a:pr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20904767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D4673-575D-4FC0-8051-232AE5C558B1}"/>
              </a:ext>
            </a:extLst>
          </p:cNvPr>
          <p:cNvSpPr>
            <a:spLocks noGrp="1"/>
          </p:cNvSpPr>
          <p:nvPr>
            <p:ph type="title"/>
          </p:nvPr>
        </p:nvSpPr>
        <p:spPr/>
        <p:txBody>
          <a:bodyPr/>
          <a:lstStyle/>
          <a:p>
            <a:r>
              <a:rPr lang="en-US" dirty="0"/>
              <a:t>ASA queries: Snapshot window</a:t>
            </a:r>
          </a:p>
        </p:txBody>
      </p:sp>
      <p:sp>
        <p:nvSpPr>
          <p:cNvPr id="8" name="TextBox 7">
            <a:extLst>
              <a:ext uri="{FF2B5EF4-FFF2-40B4-BE49-F238E27FC236}">
                <a16:creationId xmlns:a16="http://schemas.microsoft.com/office/drawing/2014/main" id="{6A39AB0A-A285-4F95-942F-A90BF7243334}"/>
              </a:ext>
            </a:extLst>
          </p:cNvPr>
          <p:cNvSpPr txBox="1">
            <a:spLocks/>
          </p:cNvSpPr>
          <p:nvPr/>
        </p:nvSpPr>
        <p:spPr>
          <a:xfrm>
            <a:off x="418645" y="1169263"/>
            <a:ext cx="3714185" cy="5247819"/>
          </a:xfrm>
          <a:prstGeom prst="rect">
            <a:avLst/>
          </a:prstGeom>
          <a:solidFill>
            <a:schemeClr val="bg1">
              <a:lumMod val="95000"/>
            </a:schemeClr>
          </a:solidFill>
        </p:spPr>
        <p:txBody>
          <a:bodyPr wrap="square" lIns="179285" tIns="134464" rIns="179285" bIns="134464" rtlCol="0">
            <a:noAutofit/>
          </a:bodyPr>
          <a:lstStyle/>
          <a:p>
            <a:pPr>
              <a:spcAft>
                <a:spcPts val="588"/>
              </a:spcAft>
            </a:pPr>
            <a:r>
              <a:rPr lang="en-US" sz="2353" dirty="0"/>
              <a:t>Give me the count of tweets with the same topic type that occur at exactly the same time</a:t>
            </a:r>
          </a:p>
        </p:txBody>
      </p:sp>
      <p:sp>
        <p:nvSpPr>
          <p:cNvPr id="13" name="Rectangle 12" descr="Stream Analytics Session Window">
            <a:extLst>
              <a:ext uri="{FF2B5EF4-FFF2-40B4-BE49-F238E27FC236}">
                <a16:creationId xmlns:a16="http://schemas.microsoft.com/office/drawing/2014/main" id="{33A311F3-FA5C-4CEB-91D1-2F97CBEF5528}"/>
              </a:ext>
            </a:extLst>
          </p:cNvPr>
          <p:cNvSpPr/>
          <p:nvPr/>
        </p:nvSpPr>
        <p:spPr bwMode="auto">
          <a:xfrm>
            <a:off x="4473472" y="1339584"/>
            <a:ext cx="7129565" cy="495159"/>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dirty="0">
                <a:solidFill>
                  <a:schemeClr val="bg1"/>
                </a:solidFill>
                <a:latin typeface="+mj-lt"/>
                <a:ea typeface="Segoe UI" pitchFamily="34" charset="0"/>
                <a:cs typeface="Segoe UI" pitchFamily="34" charset="0"/>
              </a:rPr>
              <a:t>Snapshot Windows group events with the same timestamp </a:t>
            </a:r>
          </a:p>
        </p:txBody>
      </p:sp>
      <p:pic>
        <p:nvPicPr>
          <p:cNvPr id="4" name="Picture 3">
            <a:extLst>
              <a:ext uri="{FF2B5EF4-FFF2-40B4-BE49-F238E27FC236}">
                <a16:creationId xmlns:a16="http://schemas.microsoft.com/office/drawing/2014/main" id="{9200D608-A0B2-4BCF-ABB7-EE987CFEDD6A}"/>
              </a:ext>
            </a:extLst>
          </p:cNvPr>
          <p:cNvPicPr>
            <a:picLocks noChangeAspect="1"/>
          </p:cNvPicPr>
          <p:nvPr/>
        </p:nvPicPr>
        <p:blipFill>
          <a:blip r:embed="rId3"/>
          <a:stretch>
            <a:fillRect/>
          </a:stretch>
        </p:blipFill>
        <p:spPr>
          <a:xfrm>
            <a:off x="4647034" y="2304203"/>
            <a:ext cx="6772275" cy="1933575"/>
          </a:xfrm>
          <a:prstGeom prst="rect">
            <a:avLst/>
          </a:prstGeom>
        </p:spPr>
      </p:pic>
      <p:sp>
        <p:nvSpPr>
          <p:cNvPr id="5" name="TextBox 4">
            <a:extLst>
              <a:ext uri="{FF2B5EF4-FFF2-40B4-BE49-F238E27FC236}">
                <a16:creationId xmlns:a16="http://schemas.microsoft.com/office/drawing/2014/main" id="{01E74812-8C37-49CE-8AA9-506A551758F5}"/>
              </a:ext>
            </a:extLst>
          </p:cNvPr>
          <p:cNvSpPr txBox="1"/>
          <p:nvPr/>
        </p:nvSpPr>
        <p:spPr>
          <a:xfrm>
            <a:off x="4473472" y="4707238"/>
            <a:ext cx="6772275" cy="128035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5">
                    <a:lumMod val="75000"/>
                  </a:schemeClr>
                </a:solidFill>
                <a:latin typeface="Consolas" panose="020B0609020204030204" pitchFamily="49" charset="0"/>
              </a:rPr>
              <a:t>SELECT</a:t>
            </a:r>
            <a:r>
              <a:rPr lang="en-US" sz="2000" dirty="0">
                <a:solidFill>
                  <a:schemeClr val="tx1">
                    <a:lumMod val="75000"/>
                    <a:lumOff val="25000"/>
                  </a:schemeClr>
                </a:solidFill>
                <a:latin typeface="Consolas" panose="020B0609020204030204" pitchFamily="49" charset="0"/>
              </a:rPr>
              <a:t> Topic, </a:t>
            </a:r>
            <a:r>
              <a:rPr lang="en-US" sz="2000" dirty="0">
                <a:solidFill>
                  <a:srgbClr val="7030A0"/>
                </a:solidFill>
                <a:latin typeface="Consolas" panose="020B0609020204030204" pitchFamily="49" charset="0"/>
              </a:rPr>
              <a:t>COUNT</a:t>
            </a:r>
            <a:r>
              <a:rPr lang="en-US" sz="2000" dirty="0">
                <a:solidFill>
                  <a:schemeClr val="tx1">
                    <a:lumMod val="75000"/>
                    <a:lumOff val="25000"/>
                  </a:schemeClr>
                </a:solidFill>
                <a:latin typeface="Consolas" panose="020B0609020204030204" pitchFamily="49" charset="0"/>
              </a:rPr>
              <a:t>(*)</a:t>
            </a:r>
          </a:p>
          <a:p>
            <a:pPr>
              <a:lnSpc>
                <a:spcPct val="90000"/>
              </a:lnSpc>
              <a:spcAft>
                <a:spcPts val="600"/>
              </a:spcAft>
            </a:pPr>
            <a:r>
              <a:rPr lang="en-US" sz="2000" dirty="0">
                <a:solidFill>
                  <a:schemeClr val="accent5">
                    <a:lumMod val="75000"/>
                  </a:schemeClr>
                </a:solidFill>
                <a:latin typeface="Consolas" panose="020B0609020204030204" pitchFamily="49" charset="0"/>
              </a:rPr>
              <a:t>FROM</a:t>
            </a:r>
            <a:r>
              <a:rPr lang="en-US" sz="2000" dirty="0">
                <a:solidFill>
                  <a:schemeClr val="tx1">
                    <a:lumMod val="75000"/>
                    <a:lumOff val="25000"/>
                  </a:schemeClr>
                </a:solidFill>
                <a:latin typeface="Consolas" panose="020B0609020204030204" pitchFamily="49" charset="0"/>
              </a:rPr>
              <a:t> </a:t>
            </a:r>
            <a:r>
              <a:rPr lang="en-US" sz="2000" dirty="0" err="1">
                <a:solidFill>
                  <a:schemeClr val="tx1">
                    <a:lumMod val="75000"/>
                    <a:lumOff val="25000"/>
                  </a:schemeClr>
                </a:solidFill>
                <a:latin typeface="Consolas" panose="020B0609020204030204" pitchFamily="49" charset="0"/>
              </a:rPr>
              <a:t>TwitterStream</a:t>
            </a:r>
            <a:r>
              <a:rPr lang="en-US" sz="2000" dirty="0">
                <a:solidFill>
                  <a:schemeClr val="tx1">
                    <a:lumMod val="75000"/>
                    <a:lumOff val="25000"/>
                  </a:schemeClr>
                </a:solidFill>
                <a:latin typeface="Consolas" panose="020B0609020204030204" pitchFamily="49" charset="0"/>
              </a:rPr>
              <a:t> </a:t>
            </a:r>
            <a:r>
              <a:rPr lang="en-US" sz="2000" dirty="0">
                <a:solidFill>
                  <a:schemeClr val="accent5">
                    <a:lumMod val="75000"/>
                  </a:schemeClr>
                </a:solidFill>
                <a:latin typeface="Consolas" panose="020B0609020204030204" pitchFamily="49" charset="0"/>
              </a:rPr>
              <a:t>TIMESTAMP BY </a:t>
            </a:r>
            <a:r>
              <a:rPr lang="en-US" sz="2000" dirty="0" err="1">
                <a:solidFill>
                  <a:schemeClr val="tx1">
                    <a:lumMod val="75000"/>
                    <a:lumOff val="25000"/>
                  </a:schemeClr>
                </a:solidFill>
                <a:latin typeface="Consolas" panose="020B0609020204030204" pitchFamily="49" charset="0"/>
              </a:rPr>
              <a:t>CreatedAt</a:t>
            </a:r>
            <a:endParaRPr lang="en-US" sz="2000" dirty="0">
              <a:solidFill>
                <a:schemeClr val="tx1">
                  <a:lumMod val="75000"/>
                  <a:lumOff val="25000"/>
                </a:schemeClr>
              </a:solidFill>
              <a:latin typeface="Consolas" panose="020B0609020204030204" pitchFamily="49" charset="0"/>
            </a:endParaRPr>
          </a:p>
          <a:p>
            <a:pPr>
              <a:lnSpc>
                <a:spcPct val="90000"/>
              </a:lnSpc>
              <a:spcAft>
                <a:spcPts val="600"/>
              </a:spcAft>
            </a:pPr>
            <a:r>
              <a:rPr lang="en-US" sz="2000" dirty="0">
                <a:solidFill>
                  <a:schemeClr val="accent5">
                    <a:lumMod val="75000"/>
                  </a:schemeClr>
                </a:solidFill>
                <a:latin typeface="Consolas" panose="020B0609020204030204" pitchFamily="49" charset="0"/>
              </a:rPr>
              <a:t>GROUP BY </a:t>
            </a:r>
            <a:r>
              <a:rPr lang="en-US" sz="2000" dirty="0">
                <a:solidFill>
                  <a:schemeClr val="tx1">
                    <a:lumMod val="75000"/>
                    <a:lumOff val="25000"/>
                  </a:schemeClr>
                </a:solidFill>
                <a:latin typeface="Consolas" panose="020B0609020204030204" pitchFamily="49" charset="0"/>
              </a:rPr>
              <a:t>Topic, </a:t>
            </a:r>
            <a:r>
              <a:rPr lang="en-US" sz="2000" dirty="0" err="1">
                <a:solidFill>
                  <a:schemeClr val="tx1">
                    <a:lumMod val="75000"/>
                    <a:lumOff val="25000"/>
                  </a:schemeClr>
                </a:solidFill>
                <a:latin typeface="Consolas" panose="020B0609020204030204" pitchFamily="49" charset="0"/>
              </a:rPr>
              <a:t>System.Timestamp</a:t>
            </a:r>
            <a:r>
              <a:rPr lang="en-US" sz="2000" dirty="0">
                <a:solidFill>
                  <a:schemeClr val="tx1">
                    <a:lumMod val="75000"/>
                    <a:lumOff val="25000"/>
                  </a:schemeClr>
                </a:solidFill>
                <a:latin typeface="Consolas" panose="020B0609020204030204" pitchFamily="49" charset="0"/>
              </a:rPr>
              <a:t>()</a:t>
            </a:r>
          </a:p>
        </p:txBody>
      </p:sp>
      <p:sp>
        <p:nvSpPr>
          <p:cNvPr id="9" name="Rectangle 8">
            <a:extLst>
              <a:ext uri="{FF2B5EF4-FFF2-40B4-BE49-F238E27FC236}">
                <a16:creationId xmlns:a16="http://schemas.microsoft.com/office/drawing/2014/main" id="{D4D539B7-E7AF-4A41-9F96-EAFD77DD645B}"/>
              </a:ext>
            </a:extLst>
          </p:cNvPr>
          <p:cNvSpPr/>
          <p:nvPr/>
        </p:nvSpPr>
        <p:spPr bwMode="auto">
          <a:xfrm>
            <a:off x="4303881" y="1175770"/>
            <a:ext cx="7458583" cy="524781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88877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ASA output options</a:t>
            </a:r>
          </a:p>
        </p:txBody>
      </p:sp>
      <p:pic>
        <p:nvPicPr>
          <p:cNvPr id="55" name="Picture 54" descr="Icon of books stacked together">
            <a:extLst>
              <a:ext uri="{FF2B5EF4-FFF2-40B4-BE49-F238E27FC236}">
                <a16:creationId xmlns:a16="http://schemas.microsoft.com/office/drawing/2014/main" id="{0DC53827-7E98-4387-8C4E-4863117347C8}"/>
              </a:ext>
            </a:extLst>
          </p:cNvPr>
          <p:cNvPicPr>
            <a:picLocks/>
          </p:cNvPicPr>
          <p:nvPr/>
        </p:nvPicPr>
        <p:blipFill>
          <a:blip r:embed="rId3"/>
          <a:stretch>
            <a:fillRect/>
          </a:stretch>
        </p:blipFill>
        <p:spPr>
          <a:xfrm>
            <a:off x="424850" y="1177698"/>
            <a:ext cx="603010" cy="603010"/>
          </a:xfrm>
          <a:prstGeom prst="rect">
            <a:avLst/>
          </a:prstGeom>
        </p:spPr>
      </p:pic>
      <p:sp>
        <p:nvSpPr>
          <p:cNvPr id="63" name="TextBox 62">
            <a:extLst>
              <a:ext uri="{FF2B5EF4-FFF2-40B4-BE49-F238E27FC236}">
                <a16:creationId xmlns:a16="http://schemas.microsoft.com/office/drawing/2014/main" id="{FC932DE4-7439-4175-9F12-33230AFB0441}"/>
              </a:ext>
            </a:extLst>
          </p:cNvPr>
          <p:cNvSpPr txBox="1">
            <a:spLocks/>
          </p:cNvSpPr>
          <p:nvPr/>
        </p:nvSpPr>
        <p:spPr>
          <a:xfrm>
            <a:off x="1195233" y="1328340"/>
            <a:ext cx="10578125" cy="301727"/>
          </a:xfrm>
          <a:prstGeom prst="rect">
            <a:avLst/>
          </a:prstGeom>
          <a:noFill/>
        </p:spPr>
        <p:txBody>
          <a:bodyPr wrap="square" lIns="0" tIns="0" rIns="0" bIns="0" rtlCol="0">
            <a:spAutoFit/>
          </a:bodyPr>
          <a:lstStyle/>
          <a:p>
            <a:r>
              <a:rPr lang="en-US" sz="1961"/>
              <a:t>Azure Data Lake Storage Gen 1 – Original Azure “big data” processing storage target</a:t>
            </a:r>
          </a:p>
        </p:txBody>
      </p:sp>
      <p:cxnSp>
        <p:nvCxnSpPr>
          <p:cNvPr id="109" name="Straight Connector 108">
            <a:extLst>
              <a:ext uri="{FF2B5EF4-FFF2-40B4-BE49-F238E27FC236}">
                <a16:creationId xmlns:a16="http://schemas.microsoft.com/office/drawing/2014/main" id="{E6000883-443B-45E0-83E1-B5224990EC94}"/>
              </a:ext>
              <a:ext uri="{C183D7F6-B498-43B3-948B-1728B52AA6E4}">
                <adec:decorative xmlns:adec="http://schemas.microsoft.com/office/drawing/2017/decorative" val="1"/>
              </a:ext>
            </a:extLst>
          </p:cNvPr>
          <p:cNvCxnSpPr>
            <a:cxnSpLocks/>
          </p:cNvCxnSpPr>
          <p:nvPr/>
        </p:nvCxnSpPr>
        <p:spPr>
          <a:xfrm>
            <a:off x="1195233" y="1810257"/>
            <a:ext cx="10578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135" descr="Icon of char build by blocks of square with the letter SQL on it">
            <a:extLst>
              <a:ext uri="{FF2B5EF4-FFF2-40B4-BE49-F238E27FC236}">
                <a16:creationId xmlns:a16="http://schemas.microsoft.com/office/drawing/2014/main" id="{4E1AE06A-90F0-4764-8CAE-A08B72178382}"/>
              </a:ext>
            </a:extLst>
          </p:cNvPr>
          <p:cNvPicPr>
            <a:picLocks/>
          </p:cNvPicPr>
          <p:nvPr/>
        </p:nvPicPr>
        <p:blipFill>
          <a:blip r:embed="rId4"/>
          <a:stretch>
            <a:fillRect/>
          </a:stretch>
        </p:blipFill>
        <p:spPr>
          <a:xfrm>
            <a:off x="424850" y="1839807"/>
            <a:ext cx="603010" cy="603010"/>
          </a:xfrm>
          <a:prstGeom prst="rect">
            <a:avLst/>
          </a:prstGeom>
        </p:spPr>
      </p:pic>
      <p:sp>
        <p:nvSpPr>
          <p:cNvPr id="143" name="TextBox 142">
            <a:extLst>
              <a:ext uri="{FF2B5EF4-FFF2-40B4-BE49-F238E27FC236}">
                <a16:creationId xmlns:a16="http://schemas.microsoft.com/office/drawing/2014/main" id="{2EFF8DC8-2CC8-4857-BC49-4FE844D7E2F6}"/>
              </a:ext>
            </a:extLst>
          </p:cNvPr>
          <p:cNvSpPr txBox="1"/>
          <p:nvPr/>
        </p:nvSpPr>
        <p:spPr>
          <a:xfrm>
            <a:off x="1195232" y="1990449"/>
            <a:ext cx="10578125" cy="301727"/>
          </a:xfrm>
          <a:prstGeom prst="rect">
            <a:avLst/>
          </a:prstGeom>
          <a:noFill/>
        </p:spPr>
        <p:txBody>
          <a:bodyPr wrap="square" lIns="0" tIns="0" rIns="0" bIns="0" rtlCol="0">
            <a:spAutoFit/>
          </a:bodyPr>
          <a:lstStyle/>
          <a:p>
            <a:r>
              <a:rPr lang="en-US" sz="1961"/>
              <a:t>SQL Database – (As previously discussed)</a:t>
            </a:r>
          </a:p>
        </p:txBody>
      </p:sp>
      <p:cxnSp>
        <p:nvCxnSpPr>
          <p:cNvPr id="168" name="Straight Connector 167">
            <a:extLst>
              <a:ext uri="{FF2B5EF4-FFF2-40B4-BE49-F238E27FC236}">
                <a16:creationId xmlns:a16="http://schemas.microsoft.com/office/drawing/2014/main" id="{0F79E5BF-5587-45C3-BCC8-971E0C9003C6}"/>
              </a:ext>
              <a:ext uri="{C183D7F6-B498-43B3-948B-1728B52AA6E4}">
                <adec:decorative xmlns:adec="http://schemas.microsoft.com/office/drawing/2017/decorative" val="1"/>
              </a:ext>
            </a:extLst>
          </p:cNvPr>
          <p:cNvCxnSpPr>
            <a:cxnSpLocks/>
          </p:cNvCxnSpPr>
          <p:nvPr/>
        </p:nvCxnSpPr>
        <p:spPr>
          <a:xfrm>
            <a:off x="1195233" y="2472366"/>
            <a:ext cx="10578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91" name="Picture 190" descr="Icon of a bar chart with circles on the bottom">
            <a:extLst>
              <a:ext uri="{FF2B5EF4-FFF2-40B4-BE49-F238E27FC236}">
                <a16:creationId xmlns:a16="http://schemas.microsoft.com/office/drawing/2014/main" id="{2AB8DAFF-4357-456D-8E5E-0DE7A0DD842A}"/>
              </a:ext>
            </a:extLst>
          </p:cNvPr>
          <p:cNvPicPr>
            <a:picLocks/>
          </p:cNvPicPr>
          <p:nvPr/>
        </p:nvPicPr>
        <p:blipFill>
          <a:blip r:embed="rId5"/>
          <a:stretch>
            <a:fillRect/>
          </a:stretch>
        </p:blipFill>
        <p:spPr>
          <a:xfrm>
            <a:off x="424850" y="2501916"/>
            <a:ext cx="603010" cy="603010"/>
          </a:xfrm>
          <a:prstGeom prst="rect">
            <a:avLst/>
          </a:prstGeom>
        </p:spPr>
      </p:pic>
      <p:sp>
        <p:nvSpPr>
          <p:cNvPr id="197" name="TextBox 196">
            <a:extLst>
              <a:ext uri="{FF2B5EF4-FFF2-40B4-BE49-F238E27FC236}">
                <a16:creationId xmlns:a16="http://schemas.microsoft.com/office/drawing/2014/main" id="{08707D28-9813-41E9-BEFA-745FD2622388}"/>
              </a:ext>
            </a:extLst>
          </p:cNvPr>
          <p:cNvSpPr txBox="1"/>
          <p:nvPr/>
        </p:nvSpPr>
        <p:spPr>
          <a:xfrm>
            <a:off x="1195232" y="2652559"/>
            <a:ext cx="10578125" cy="301727"/>
          </a:xfrm>
          <a:prstGeom prst="rect">
            <a:avLst/>
          </a:prstGeom>
          <a:noFill/>
        </p:spPr>
        <p:txBody>
          <a:bodyPr wrap="square" lIns="0" tIns="0" rIns="0" bIns="0" rtlCol="0">
            <a:spAutoFit/>
          </a:bodyPr>
          <a:lstStyle/>
          <a:p>
            <a:r>
              <a:rPr lang="en-US" sz="1961"/>
              <a:t>Blob Storage (with Azure Data Lake Storage Gen 2) – (As previously discussed)</a:t>
            </a:r>
          </a:p>
        </p:txBody>
      </p:sp>
      <p:cxnSp>
        <p:nvCxnSpPr>
          <p:cNvPr id="218" name="Straight Connector 217">
            <a:extLst>
              <a:ext uri="{FF2B5EF4-FFF2-40B4-BE49-F238E27FC236}">
                <a16:creationId xmlns:a16="http://schemas.microsoft.com/office/drawing/2014/main" id="{BBE01383-AC2C-4D6B-84C0-D1EADC7F456A}"/>
              </a:ext>
              <a:ext uri="{C183D7F6-B498-43B3-948B-1728B52AA6E4}">
                <adec:decorative xmlns:adec="http://schemas.microsoft.com/office/drawing/2017/decorative" val="1"/>
              </a:ext>
            </a:extLst>
          </p:cNvPr>
          <p:cNvCxnSpPr>
            <a:cxnSpLocks/>
          </p:cNvCxnSpPr>
          <p:nvPr/>
        </p:nvCxnSpPr>
        <p:spPr>
          <a:xfrm>
            <a:off x="1195233" y="3134476"/>
            <a:ext cx="10578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37" name="Picture 236" descr="Icon of a calendar">
            <a:extLst>
              <a:ext uri="{FF2B5EF4-FFF2-40B4-BE49-F238E27FC236}">
                <a16:creationId xmlns:a16="http://schemas.microsoft.com/office/drawing/2014/main" id="{8A4A43DE-A078-45A9-8817-FD7DCE18F0B2}"/>
              </a:ext>
            </a:extLst>
          </p:cNvPr>
          <p:cNvPicPr>
            <a:picLocks/>
          </p:cNvPicPr>
          <p:nvPr/>
        </p:nvPicPr>
        <p:blipFill>
          <a:blip r:embed="rId6"/>
          <a:stretch>
            <a:fillRect/>
          </a:stretch>
        </p:blipFill>
        <p:spPr>
          <a:xfrm>
            <a:off x="424850" y="3164025"/>
            <a:ext cx="603010" cy="603010"/>
          </a:xfrm>
          <a:prstGeom prst="rect">
            <a:avLst/>
          </a:prstGeom>
        </p:spPr>
      </p:pic>
      <p:sp>
        <p:nvSpPr>
          <p:cNvPr id="242" name="TextBox 241">
            <a:extLst>
              <a:ext uri="{FF2B5EF4-FFF2-40B4-BE49-F238E27FC236}">
                <a16:creationId xmlns:a16="http://schemas.microsoft.com/office/drawing/2014/main" id="{9B599735-C13B-4EF7-9A4C-89EC8D9D2937}"/>
              </a:ext>
            </a:extLst>
          </p:cNvPr>
          <p:cNvSpPr txBox="1"/>
          <p:nvPr/>
        </p:nvSpPr>
        <p:spPr>
          <a:xfrm>
            <a:off x="1195233" y="3314668"/>
            <a:ext cx="10578125" cy="301727"/>
          </a:xfrm>
          <a:prstGeom prst="rect">
            <a:avLst/>
          </a:prstGeom>
          <a:noFill/>
        </p:spPr>
        <p:txBody>
          <a:bodyPr wrap="square" lIns="0" tIns="0" rIns="0" bIns="0" rtlCol="0">
            <a:spAutoFit/>
          </a:bodyPr>
          <a:lstStyle/>
          <a:p>
            <a:r>
              <a:rPr lang="en-US" sz="1961"/>
              <a:t>Event Hubs – (As previously discussed with more detail coming)</a:t>
            </a:r>
          </a:p>
        </p:txBody>
      </p:sp>
      <p:cxnSp>
        <p:nvCxnSpPr>
          <p:cNvPr id="259" name="Straight Connector 258">
            <a:extLst>
              <a:ext uri="{FF2B5EF4-FFF2-40B4-BE49-F238E27FC236}">
                <a16:creationId xmlns:a16="http://schemas.microsoft.com/office/drawing/2014/main" id="{79DE85E1-6C56-45EC-972B-0CE7AF588486}"/>
              </a:ext>
              <a:ext uri="{C183D7F6-B498-43B3-948B-1728B52AA6E4}">
                <adec:decorative xmlns:adec="http://schemas.microsoft.com/office/drawing/2017/decorative" val="1"/>
              </a:ext>
            </a:extLst>
          </p:cNvPr>
          <p:cNvCxnSpPr>
            <a:cxnSpLocks/>
          </p:cNvCxnSpPr>
          <p:nvPr/>
        </p:nvCxnSpPr>
        <p:spPr>
          <a:xfrm>
            <a:off x="1195233" y="3796585"/>
            <a:ext cx="10578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74" name="Picture 273" descr="Icon of a computer screen">
            <a:extLst>
              <a:ext uri="{FF2B5EF4-FFF2-40B4-BE49-F238E27FC236}">
                <a16:creationId xmlns:a16="http://schemas.microsoft.com/office/drawing/2014/main" id="{8A334729-2691-464C-82EA-A05D164A11B3}"/>
              </a:ext>
            </a:extLst>
          </p:cNvPr>
          <p:cNvPicPr>
            <a:picLocks/>
          </p:cNvPicPr>
          <p:nvPr/>
        </p:nvPicPr>
        <p:blipFill>
          <a:blip r:embed="rId7"/>
          <a:stretch>
            <a:fillRect/>
          </a:stretch>
        </p:blipFill>
        <p:spPr>
          <a:xfrm>
            <a:off x="424850" y="3841424"/>
            <a:ext cx="603010" cy="603010"/>
          </a:xfrm>
          <a:prstGeom prst="rect">
            <a:avLst/>
          </a:prstGeom>
        </p:spPr>
      </p:pic>
      <p:sp>
        <p:nvSpPr>
          <p:cNvPr id="278" name="TextBox 277">
            <a:extLst>
              <a:ext uri="{FF2B5EF4-FFF2-40B4-BE49-F238E27FC236}">
                <a16:creationId xmlns:a16="http://schemas.microsoft.com/office/drawing/2014/main" id="{8F8B6942-8364-40EE-9285-5384725AFE15}"/>
              </a:ext>
            </a:extLst>
          </p:cNvPr>
          <p:cNvSpPr txBox="1"/>
          <p:nvPr/>
        </p:nvSpPr>
        <p:spPr>
          <a:xfrm>
            <a:off x="1195233" y="3976777"/>
            <a:ext cx="10578125" cy="301727"/>
          </a:xfrm>
          <a:prstGeom prst="rect">
            <a:avLst/>
          </a:prstGeom>
          <a:noFill/>
        </p:spPr>
        <p:txBody>
          <a:bodyPr wrap="square" lIns="0" tIns="0" rIns="0" bIns="0" rtlCol="0">
            <a:spAutoFit/>
          </a:bodyPr>
          <a:lstStyle/>
          <a:p>
            <a:r>
              <a:rPr lang="en-US" sz="1961"/>
              <a:t>Power BI – Desktop visualization, as will be seen in the lab</a:t>
            </a:r>
          </a:p>
        </p:txBody>
      </p:sp>
      <p:cxnSp>
        <p:nvCxnSpPr>
          <p:cNvPr id="300" name="Straight Connector 299">
            <a:extLst>
              <a:ext uri="{FF2B5EF4-FFF2-40B4-BE49-F238E27FC236}">
                <a16:creationId xmlns:a16="http://schemas.microsoft.com/office/drawing/2014/main" id="{E69CC763-A7DB-4053-872E-E380B87B703D}"/>
              </a:ext>
              <a:ext uri="{C183D7F6-B498-43B3-948B-1728B52AA6E4}">
                <adec:decorative xmlns:adec="http://schemas.microsoft.com/office/drawing/2017/decorative" val="1"/>
              </a:ext>
            </a:extLst>
          </p:cNvPr>
          <p:cNvCxnSpPr>
            <a:cxnSpLocks/>
          </p:cNvCxnSpPr>
          <p:nvPr/>
        </p:nvCxnSpPr>
        <p:spPr>
          <a:xfrm>
            <a:off x="1195233" y="4458694"/>
            <a:ext cx="10578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05" name="Picture 304" descr="Icon of a computer screen">
            <a:extLst>
              <a:ext uri="{FF2B5EF4-FFF2-40B4-BE49-F238E27FC236}">
                <a16:creationId xmlns:a16="http://schemas.microsoft.com/office/drawing/2014/main" id="{8E942635-ED2E-450A-83E4-33247F2DA2E7}"/>
              </a:ext>
            </a:extLst>
          </p:cNvPr>
          <p:cNvPicPr>
            <a:picLocks/>
          </p:cNvPicPr>
          <p:nvPr/>
        </p:nvPicPr>
        <p:blipFill>
          <a:blip r:embed="rId8"/>
          <a:stretch>
            <a:fillRect/>
          </a:stretch>
        </p:blipFill>
        <p:spPr>
          <a:xfrm>
            <a:off x="424850" y="4488244"/>
            <a:ext cx="603010" cy="603010"/>
          </a:xfrm>
          <a:prstGeom prst="rect">
            <a:avLst/>
          </a:prstGeom>
        </p:spPr>
      </p:pic>
      <p:sp>
        <p:nvSpPr>
          <p:cNvPr id="313" name="TextBox 312">
            <a:extLst>
              <a:ext uri="{FF2B5EF4-FFF2-40B4-BE49-F238E27FC236}">
                <a16:creationId xmlns:a16="http://schemas.microsoft.com/office/drawing/2014/main" id="{C1B71A70-E606-4D81-8111-7C11F834D111}"/>
              </a:ext>
            </a:extLst>
          </p:cNvPr>
          <p:cNvSpPr txBox="1"/>
          <p:nvPr/>
        </p:nvSpPr>
        <p:spPr>
          <a:xfrm>
            <a:off x="1195233" y="4638887"/>
            <a:ext cx="10578125" cy="301727"/>
          </a:xfrm>
          <a:prstGeom prst="rect">
            <a:avLst/>
          </a:prstGeom>
          <a:noFill/>
        </p:spPr>
        <p:txBody>
          <a:bodyPr wrap="square" lIns="0" tIns="0" rIns="0" bIns="0" rtlCol="0">
            <a:spAutoFit/>
          </a:bodyPr>
          <a:lstStyle/>
          <a:p>
            <a:r>
              <a:rPr lang="en-US" sz="1961"/>
              <a:t>Table storage – (As previously discussed)</a:t>
            </a:r>
          </a:p>
        </p:txBody>
      </p:sp>
      <p:cxnSp>
        <p:nvCxnSpPr>
          <p:cNvPr id="322" name="Straight Connector 321">
            <a:extLst>
              <a:ext uri="{FF2B5EF4-FFF2-40B4-BE49-F238E27FC236}">
                <a16:creationId xmlns:a16="http://schemas.microsoft.com/office/drawing/2014/main" id="{26924F16-6C36-4EDD-9E54-DAE5FE69CC9F}"/>
              </a:ext>
              <a:ext uri="{C183D7F6-B498-43B3-948B-1728B52AA6E4}">
                <adec:decorative xmlns:adec="http://schemas.microsoft.com/office/drawing/2017/decorative" val="1"/>
              </a:ext>
            </a:extLst>
          </p:cNvPr>
          <p:cNvCxnSpPr>
            <a:cxnSpLocks/>
          </p:cNvCxnSpPr>
          <p:nvPr/>
        </p:nvCxnSpPr>
        <p:spPr>
          <a:xfrm>
            <a:off x="1195233" y="5120804"/>
            <a:ext cx="10578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29" name="Picture 328" descr="Icon of four servers">
            <a:extLst>
              <a:ext uri="{FF2B5EF4-FFF2-40B4-BE49-F238E27FC236}">
                <a16:creationId xmlns:a16="http://schemas.microsoft.com/office/drawing/2014/main" id="{6E6D68C4-6C15-4432-B2DD-68FC830EC795}"/>
              </a:ext>
            </a:extLst>
          </p:cNvPr>
          <p:cNvPicPr>
            <a:picLocks/>
          </p:cNvPicPr>
          <p:nvPr/>
        </p:nvPicPr>
        <p:blipFill>
          <a:blip r:embed="rId9"/>
          <a:stretch>
            <a:fillRect/>
          </a:stretch>
        </p:blipFill>
        <p:spPr>
          <a:xfrm>
            <a:off x="424850" y="5150353"/>
            <a:ext cx="603010" cy="603010"/>
          </a:xfrm>
          <a:prstGeom prst="rect">
            <a:avLst/>
          </a:prstGeom>
        </p:spPr>
      </p:pic>
      <p:sp>
        <p:nvSpPr>
          <p:cNvPr id="331" name="TextBox 330">
            <a:extLst>
              <a:ext uri="{FF2B5EF4-FFF2-40B4-BE49-F238E27FC236}">
                <a16:creationId xmlns:a16="http://schemas.microsoft.com/office/drawing/2014/main" id="{C47EEEB9-0140-4ED4-B9A8-1ACED708D9DC}"/>
              </a:ext>
            </a:extLst>
          </p:cNvPr>
          <p:cNvSpPr txBox="1"/>
          <p:nvPr/>
        </p:nvSpPr>
        <p:spPr>
          <a:xfrm>
            <a:off x="1195233" y="5300996"/>
            <a:ext cx="10578125" cy="301727"/>
          </a:xfrm>
          <a:prstGeom prst="rect">
            <a:avLst/>
          </a:prstGeom>
          <a:noFill/>
        </p:spPr>
        <p:txBody>
          <a:bodyPr wrap="square" lIns="0" tIns="0" rIns="0" bIns="0" rtlCol="0">
            <a:spAutoFit/>
          </a:bodyPr>
          <a:lstStyle/>
          <a:p>
            <a:r>
              <a:rPr lang="en-US" sz="1961"/>
              <a:t>Service Bus queues or topics – One-to-one or one-to-many messaging</a:t>
            </a:r>
          </a:p>
        </p:txBody>
      </p:sp>
      <p:cxnSp>
        <p:nvCxnSpPr>
          <p:cNvPr id="336" name="Straight Connector 335">
            <a:extLst>
              <a:ext uri="{FF2B5EF4-FFF2-40B4-BE49-F238E27FC236}">
                <a16:creationId xmlns:a16="http://schemas.microsoft.com/office/drawing/2014/main" id="{72608BB5-4F96-44E7-8635-C322C762D9AC}"/>
              </a:ext>
              <a:ext uri="{C183D7F6-B498-43B3-948B-1728B52AA6E4}">
                <adec:decorative xmlns:adec="http://schemas.microsoft.com/office/drawing/2017/decorative" val="1"/>
              </a:ext>
            </a:extLst>
          </p:cNvPr>
          <p:cNvCxnSpPr>
            <a:cxnSpLocks/>
          </p:cNvCxnSpPr>
          <p:nvPr/>
        </p:nvCxnSpPr>
        <p:spPr>
          <a:xfrm>
            <a:off x="1195233" y="5782913"/>
            <a:ext cx="1057812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descr="Icon of four squares arranged to form a square">
            <a:extLst>
              <a:ext uri="{FF2B5EF4-FFF2-40B4-BE49-F238E27FC236}">
                <a16:creationId xmlns:a16="http://schemas.microsoft.com/office/drawing/2014/main" id="{DD6A8050-1D14-4C48-8283-EA232CE536D6}"/>
              </a:ext>
            </a:extLst>
          </p:cNvPr>
          <p:cNvPicPr>
            <a:picLocks/>
          </p:cNvPicPr>
          <p:nvPr/>
        </p:nvPicPr>
        <p:blipFill>
          <a:blip r:embed="rId10"/>
          <a:stretch>
            <a:fillRect/>
          </a:stretch>
        </p:blipFill>
        <p:spPr>
          <a:xfrm>
            <a:off x="424850" y="5812465"/>
            <a:ext cx="603010" cy="603010"/>
          </a:xfrm>
          <a:prstGeom prst="rect">
            <a:avLst/>
          </a:prstGeom>
        </p:spPr>
      </p:pic>
      <p:sp>
        <p:nvSpPr>
          <p:cNvPr id="4" name="TextBox 3">
            <a:extLst>
              <a:ext uri="{FF2B5EF4-FFF2-40B4-BE49-F238E27FC236}">
                <a16:creationId xmlns:a16="http://schemas.microsoft.com/office/drawing/2014/main" id="{4BB1425B-178D-40F7-9873-E1F973EA3FA8}"/>
              </a:ext>
            </a:extLst>
          </p:cNvPr>
          <p:cNvSpPr txBox="1"/>
          <p:nvPr/>
        </p:nvSpPr>
        <p:spPr>
          <a:xfrm>
            <a:off x="1195233" y="5963107"/>
            <a:ext cx="10578125" cy="301727"/>
          </a:xfrm>
          <a:prstGeom prst="rect">
            <a:avLst/>
          </a:prstGeom>
          <a:noFill/>
        </p:spPr>
        <p:txBody>
          <a:bodyPr wrap="square" lIns="0" tIns="0" rIns="0" bIns="0" rtlCol="0">
            <a:spAutoFit/>
          </a:bodyPr>
          <a:lstStyle/>
          <a:p>
            <a:r>
              <a:rPr lang="en-US" sz="1961"/>
              <a:t>Azure Cosmos DB – (As previously discussed)</a:t>
            </a:r>
          </a:p>
        </p:txBody>
      </p:sp>
    </p:spTree>
    <p:extLst>
      <p:ext uri="{BB962C8B-B14F-4D97-AF65-F5344CB8AC3E}">
        <p14:creationId xmlns:p14="http://schemas.microsoft.com/office/powerpoint/2010/main" val="1553020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par>
                                <p:cTn id="16" presetID="10" presetClass="entr" presetSubtype="0" fill="hold" nodeType="withEffect">
                                  <p:stCondLst>
                                    <p:cond delay="0"/>
                                  </p:stCondLst>
                                  <p:childTnLst>
                                    <p:set>
                                      <p:cBhvr>
                                        <p:cTn id="17" dur="1" fill="hold">
                                          <p:stCondLst>
                                            <p:cond delay="0"/>
                                          </p:stCondLst>
                                        </p:cTn>
                                        <p:tgtEl>
                                          <p:spTgt spid="136"/>
                                        </p:tgtEl>
                                        <p:attrNameLst>
                                          <p:attrName>style.visibility</p:attrName>
                                        </p:attrNameLst>
                                      </p:cBhvr>
                                      <p:to>
                                        <p:strVal val="visible"/>
                                      </p:to>
                                    </p:set>
                                    <p:animEffect transition="in" filter="fade">
                                      <p:cBhvr>
                                        <p:cTn id="18" dur="500"/>
                                        <p:tgtEl>
                                          <p:spTgt spid="1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fade">
                                      <p:cBhvr>
                                        <p:cTn id="21" dur="500"/>
                                        <p:tgtEl>
                                          <p:spTgt spid="1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68"/>
                                        </p:tgtEl>
                                        <p:attrNameLst>
                                          <p:attrName>style.visibility</p:attrName>
                                        </p:attrNameLst>
                                      </p:cBhvr>
                                      <p:to>
                                        <p:strVal val="visible"/>
                                      </p:to>
                                    </p:set>
                                    <p:animEffect transition="in" filter="fade">
                                      <p:cBhvr>
                                        <p:cTn id="26" dur="500"/>
                                        <p:tgtEl>
                                          <p:spTgt spid="168"/>
                                        </p:tgtEl>
                                      </p:cBhvr>
                                    </p:animEffect>
                                  </p:childTnLst>
                                </p:cTn>
                              </p:par>
                              <p:par>
                                <p:cTn id="27" presetID="10" presetClass="entr" presetSubtype="0" fill="hold" nodeType="withEffect">
                                  <p:stCondLst>
                                    <p:cond delay="0"/>
                                  </p:stCondLst>
                                  <p:childTnLst>
                                    <p:set>
                                      <p:cBhvr>
                                        <p:cTn id="28" dur="1" fill="hold">
                                          <p:stCondLst>
                                            <p:cond delay="0"/>
                                          </p:stCondLst>
                                        </p:cTn>
                                        <p:tgtEl>
                                          <p:spTgt spid="191"/>
                                        </p:tgtEl>
                                        <p:attrNameLst>
                                          <p:attrName>style.visibility</p:attrName>
                                        </p:attrNameLst>
                                      </p:cBhvr>
                                      <p:to>
                                        <p:strVal val="visible"/>
                                      </p:to>
                                    </p:set>
                                    <p:animEffect transition="in" filter="fade">
                                      <p:cBhvr>
                                        <p:cTn id="29" dur="500"/>
                                        <p:tgtEl>
                                          <p:spTgt spid="19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fade">
                                      <p:cBhvr>
                                        <p:cTn id="32" dur="500"/>
                                        <p:tgtEl>
                                          <p:spTgt spid="19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8"/>
                                        </p:tgtEl>
                                        <p:attrNameLst>
                                          <p:attrName>style.visibility</p:attrName>
                                        </p:attrNameLst>
                                      </p:cBhvr>
                                      <p:to>
                                        <p:strVal val="visible"/>
                                      </p:to>
                                    </p:set>
                                    <p:animEffect transition="in" filter="fade">
                                      <p:cBhvr>
                                        <p:cTn id="37" dur="500"/>
                                        <p:tgtEl>
                                          <p:spTgt spid="218"/>
                                        </p:tgtEl>
                                      </p:cBhvr>
                                    </p:animEffect>
                                  </p:childTnLst>
                                </p:cTn>
                              </p:par>
                              <p:par>
                                <p:cTn id="38" presetID="10" presetClass="entr" presetSubtype="0" fill="hold" nodeType="withEffect">
                                  <p:stCondLst>
                                    <p:cond delay="0"/>
                                  </p:stCondLst>
                                  <p:childTnLst>
                                    <p:set>
                                      <p:cBhvr>
                                        <p:cTn id="39" dur="1" fill="hold">
                                          <p:stCondLst>
                                            <p:cond delay="0"/>
                                          </p:stCondLst>
                                        </p:cTn>
                                        <p:tgtEl>
                                          <p:spTgt spid="237"/>
                                        </p:tgtEl>
                                        <p:attrNameLst>
                                          <p:attrName>style.visibility</p:attrName>
                                        </p:attrNameLst>
                                      </p:cBhvr>
                                      <p:to>
                                        <p:strVal val="visible"/>
                                      </p:to>
                                    </p:set>
                                    <p:animEffect transition="in" filter="fade">
                                      <p:cBhvr>
                                        <p:cTn id="40" dur="500"/>
                                        <p:tgtEl>
                                          <p:spTgt spid="2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2"/>
                                        </p:tgtEl>
                                        <p:attrNameLst>
                                          <p:attrName>style.visibility</p:attrName>
                                        </p:attrNameLst>
                                      </p:cBhvr>
                                      <p:to>
                                        <p:strVal val="visible"/>
                                      </p:to>
                                    </p:set>
                                    <p:animEffect transition="in" filter="fade">
                                      <p:cBhvr>
                                        <p:cTn id="43" dur="500"/>
                                        <p:tgtEl>
                                          <p:spTgt spid="24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9"/>
                                        </p:tgtEl>
                                        <p:attrNameLst>
                                          <p:attrName>style.visibility</p:attrName>
                                        </p:attrNameLst>
                                      </p:cBhvr>
                                      <p:to>
                                        <p:strVal val="visible"/>
                                      </p:to>
                                    </p:set>
                                    <p:animEffect transition="in" filter="fade">
                                      <p:cBhvr>
                                        <p:cTn id="48" dur="500"/>
                                        <p:tgtEl>
                                          <p:spTgt spid="259"/>
                                        </p:tgtEl>
                                      </p:cBhvr>
                                    </p:animEffect>
                                  </p:childTnLst>
                                </p:cTn>
                              </p:par>
                              <p:par>
                                <p:cTn id="49" presetID="10" presetClass="entr" presetSubtype="0" fill="hold" nodeType="withEffect">
                                  <p:stCondLst>
                                    <p:cond delay="0"/>
                                  </p:stCondLst>
                                  <p:childTnLst>
                                    <p:set>
                                      <p:cBhvr>
                                        <p:cTn id="50" dur="1" fill="hold">
                                          <p:stCondLst>
                                            <p:cond delay="0"/>
                                          </p:stCondLst>
                                        </p:cTn>
                                        <p:tgtEl>
                                          <p:spTgt spid="274"/>
                                        </p:tgtEl>
                                        <p:attrNameLst>
                                          <p:attrName>style.visibility</p:attrName>
                                        </p:attrNameLst>
                                      </p:cBhvr>
                                      <p:to>
                                        <p:strVal val="visible"/>
                                      </p:to>
                                    </p:set>
                                    <p:animEffect transition="in" filter="fade">
                                      <p:cBhvr>
                                        <p:cTn id="51" dur="500"/>
                                        <p:tgtEl>
                                          <p:spTgt spid="27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8"/>
                                        </p:tgtEl>
                                        <p:attrNameLst>
                                          <p:attrName>style.visibility</p:attrName>
                                        </p:attrNameLst>
                                      </p:cBhvr>
                                      <p:to>
                                        <p:strVal val="visible"/>
                                      </p:to>
                                    </p:set>
                                    <p:animEffect transition="in" filter="fade">
                                      <p:cBhvr>
                                        <p:cTn id="54" dur="500"/>
                                        <p:tgtEl>
                                          <p:spTgt spid="27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00"/>
                                        </p:tgtEl>
                                        <p:attrNameLst>
                                          <p:attrName>style.visibility</p:attrName>
                                        </p:attrNameLst>
                                      </p:cBhvr>
                                      <p:to>
                                        <p:strVal val="visible"/>
                                      </p:to>
                                    </p:set>
                                    <p:animEffect transition="in" filter="fade">
                                      <p:cBhvr>
                                        <p:cTn id="59" dur="500"/>
                                        <p:tgtEl>
                                          <p:spTgt spid="300"/>
                                        </p:tgtEl>
                                      </p:cBhvr>
                                    </p:animEffect>
                                  </p:childTnLst>
                                </p:cTn>
                              </p:par>
                              <p:par>
                                <p:cTn id="60" presetID="10" presetClass="entr" presetSubtype="0" fill="hold" nodeType="withEffect">
                                  <p:stCondLst>
                                    <p:cond delay="0"/>
                                  </p:stCondLst>
                                  <p:childTnLst>
                                    <p:set>
                                      <p:cBhvr>
                                        <p:cTn id="61" dur="1" fill="hold">
                                          <p:stCondLst>
                                            <p:cond delay="0"/>
                                          </p:stCondLst>
                                        </p:cTn>
                                        <p:tgtEl>
                                          <p:spTgt spid="305"/>
                                        </p:tgtEl>
                                        <p:attrNameLst>
                                          <p:attrName>style.visibility</p:attrName>
                                        </p:attrNameLst>
                                      </p:cBhvr>
                                      <p:to>
                                        <p:strVal val="visible"/>
                                      </p:to>
                                    </p:set>
                                    <p:animEffect transition="in" filter="fade">
                                      <p:cBhvr>
                                        <p:cTn id="62" dur="500"/>
                                        <p:tgtEl>
                                          <p:spTgt spid="30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3"/>
                                        </p:tgtEl>
                                        <p:attrNameLst>
                                          <p:attrName>style.visibility</p:attrName>
                                        </p:attrNameLst>
                                      </p:cBhvr>
                                      <p:to>
                                        <p:strVal val="visible"/>
                                      </p:to>
                                    </p:set>
                                    <p:animEffect transition="in" filter="fade">
                                      <p:cBhvr>
                                        <p:cTn id="65" dur="500"/>
                                        <p:tgtEl>
                                          <p:spTgt spid="31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22"/>
                                        </p:tgtEl>
                                        <p:attrNameLst>
                                          <p:attrName>style.visibility</p:attrName>
                                        </p:attrNameLst>
                                      </p:cBhvr>
                                      <p:to>
                                        <p:strVal val="visible"/>
                                      </p:to>
                                    </p:set>
                                    <p:animEffect transition="in" filter="fade">
                                      <p:cBhvr>
                                        <p:cTn id="70" dur="500"/>
                                        <p:tgtEl>
                                          <p:spTgt spid="322"/>
                                        </p:tgtEl>
                                      </p:cBhvr>
                                    </p:animEffect>
                                  </p:childTnLst>
                                </p:cTn>
                              </p:par>
                              <p:par>
                                <p:cTn id="71" presetID="10" presetClass="entr" presetSubtype="0" fill="hold" nodeType="withEffect">
                                  <p:stCondLst>
                                    <p:cond delay="0"/>
                                  </p:stCondLst>
                                  <p:childTnLst>
                                    <p:set>
                                      <p:cBhvr>
                                        <p:cTn id="72" dur="1" fill="hold">
                                          <p:stCondLst>
                                            <p:cond delay="0"/>
                                          </p:stCondLst>
                                        </p:cTn>
                                        <p:tgtEl>
                                          <p:spTgt spid="329"/>
                                        </p:tgtEl>
                                        <p:attrNameLst>
                                          <p:attrName>style.visibility</p:attrName>
                                        </p:attrNameLst>
                                      </p:cBhvr>
                                      <p:to>
                                        <p:strVal val="visible"/>
                                      </p:to>
                                    </p:set>
                                    <p:animEffect transition="in" filter="fade">
                                      <p:cBhvr>
                                        <p:cTn id="73" dur="500"/>
                                        <p:tgtEl>
                                          <p:spTgt spid="3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31"/>
                                        </p:tgtEl>
                                        <p:attrNameLst>
                                          <p:attrName>style.visibility</p:attrName>
                                        </p:attrNameLst>
                                      </p:cBhvr>
                                      <p:to>
                                        <p:strVal val="visible"/>
                                      </p:to>
                                    </p:set>
                                    <p:animEffect transition="in" filter="fade">
                                      <p:cBhvr>
                                        <p:cTn id="76" dur="500"/>
                                        <p:tgtEl>
                                          <p:spTgt spid="331"/>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336"/>
                                        </p:tgtEl>
                                        <p:attrNameLst>
                                          <p:attrName>style.visibility</p:attrName>
                                        </p:attrNameLst>
                                      </p:cBhvr>
                                      <p:to>
                                        <p:strVal val="visible"/>
                                      </p:to>
                                    </p:set>
                                    <p:animEffect transition="in" filter="fade">
                                      <p:cBhvr>
                                        <p:cTn id="81" dur="500"/>
                                        <p:tgtEl>
                                          <p:spTgt spid="336"/>
                                        </p:tgtEl>
                                      </p:cBhvr>
                                    </p:animEffect>
                                  </p:childTnLst>
                                </p:cTn>
                              </p:par>
                              <p:par>
                                <p:cTn id="82" presetID="10" presetClass="entr" presetSubtype="0" fill="hold"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fade">
                                      <p:cBhvr>
                                        <p:cTn id="84" dur="500"/>
                                        <p:tgtEl>
                                          <p:spTgt spid="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143" grpId="0"/>
      <p:bldP spid="197" grpId="0"/>
      <p:bldP spid="242" grpId="0"/>
      <p:bldP spid="278" grpId="0"/>
      <p:bldP spid="313" grpId="0"/>
      <p:bldP spid="331"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Functions: Features</a:t>
            </a:r>
          </a:p>
        </p:txBody>
      </p:sp>
      <p:pic>
        <p:nvPicPr>
          <p:cNvPr id="8" name="Picture 7" descr="Icon of check mark enclosed by an arc">
            <a:extLst>
              <a:ext uri="{FF2B5EF4-FFF2-40B4-BE49-F238E27FC236}">
                <a16:creationId xmlns:a16="http://schemas.microsoft.com/office/drawing/2014/main" id="{92E02A0A-AE9F-4C0C-8A40-59FEE77EEACD}"/>
              </a:ext>
            </a:extLst>
          </p:cNvPr>
          <p:cNvPicPr>
            <a:picLocks/>
          </p:cNvPicPr>
          <p:nvPr/>
        </p:nvPicPr>
        <p:blipFill>
          <a:blip r:embed="rId3"/>
          <a:stretch>
            <a:fillRect/>
          </a:stretch>
        </p:blipFill>
        <p:spPr>
          <a:xfrm>
            <a:off x="446297" y="1194584"/>
            <a:ext cx="932282" cy="932282"/>
          </a:xfrm>
          <a:prstGeom prst="rect">
            <a:avLst/>
          </a:prstGeom>
        </p:spPr>
      </p:pic>
      <p:sp>
        <p:nvSpPr>
          <p:cNvPr id="46" name="TextBox 45">
            <a:extLst>
              <a:ext uri="{FF2B5EF4-FFF2-40B4-BE49-F238E27FC236}">
                <a16:creationId xmlns:a16="http://schemas.microsoft.com/office/drawing/2014/main" id="{89A0E471-0443-494B-B29F-F3EAE56D3F87}"/>
              </a:ext>
            </a:extLst>
          </p:cNvPr>
          <p:cNvSpPr txBox="1"/>
          <p:nvPr/>
        </p:nvSpPr>
        <p:spPr>
          <a:xfrm>
            <a:off x="1543844" y="1479689"/>
            <a:ext cx="10216005" cy="362072"/>
          </a:xfrm>
          <a:prstGeom prst="rect">
            <a:avLst/>
          </a:prstGeom>
          <a:noFill/>
        </p:spPr>
        <p:txBody>
          <a:bodyPr wrap="square" lIns="0" tIns="0" rIns="0" bIns="0" rtlCol="0">
            <a:spAutoFit/>
          </a:bodyPr>
          <a:lstStyle/>
          <a:p>
            <a:r>
              <a:rPr lang="en-US" sz="2353"/>
              <a:t>Choice of language</a:t>
            </a:r>
          </a:p>
        </p:txBody>
      </p:sp>
      <p:cxnSp>
        <p:nvCxnSpPr>
          <p:cNvPr id="47" name="Straight Connector 46">
            <a:extLst>
              <a:ext uri="{FF2B5EF4-FFF2-40B4-BE49-F238E27FC236}">
                <a16:creationId xmlns:a16="http://schemas.microsoft.com/office/drawing/2014/main" id="{41221AC2-1FA0-4590-AE39-42040255952E}"/>
              </a:ext>
              <a:ext uri="{C183D7F6-B498-43B3-948B-1728B52AA6E4}">
                <adec:decorative xmlns:adec="http://schemas.microsoft.com/office/drawing/2017/decorative" val="1"/>
              </a:ext>
            </a:extLst>
          </p:cNvPr>
          <p:cNvCxnSpPr>
            <a:cxnSpLocks/>
          </p:cNvCxnSpPr>
          <p:nvPr/>
        </p:nvCxnSpPr>
        <p:spPr>
          <a:xfrm>
            <a:off x="1543844" y="2201146"/>
            <a:ext cx="102160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a hollow circle with a dollar sign at the centre">
            <a:extLst>
              <a:ext uri="{FF2B5EF4-FFF2-40B4-BE49-F238E27FC236}">
                <a16:creationId xmlns:a16="http://schemas.microsoft.com/office/drawing/2014/main" id="{3B8657DF-8916-4A98-8E40-BDA0139D7C9B}"/>
              </a:ext>
            </a:extLst>
          </p:cNvPr>
          <p:cNvPicPr>
            <a:picLocks/>
          </p:cNvPicPr>
          <p:nvPr/>
        </p:nvPicPr>
        <p:blipFill>
          <a:blip r:embed="rId4"/>
          <a:stretch>
            <a:fillRect/>
          </a:stretch>
        </p:blipFill>
        <p:spPr>
          <a:xfrm>
            <a:off x="446297" y="2275425"/>
            <a:ext cx="932282" cy="932282"/>
          </a:xfrm>
          <a:prstGeom prst="rect">
            <a:avLst/>
          </a:prstGeom>
        </p:spPr>
      </p:pic>
      <p:sp>
        <p:nvSpPr>
          <p:cNvPr id="49" name="TextBox 48">
            <a:extLst>
              <a:ext uri="{FF2B5EF4-FFF2-40B4-BE49-F238E27FC236}">
                <a16:creationId xmlns:a16="http://schemas.microsoft.com/office/drawing/2014/main" id="{9ABF4B06-9BBB-4790-8EA5-EEF322B40175}"/>
              </a:ext>
            </a:extLst>
          </p:cNvPr>
          <p:cNvSpPr txBox="1"/>
          <p:nvPr/>
        </p:nvSpPr>
        <p:spPr>
          <a:xfrm>
            <a:off x="1543844" y="2560530"/>
            <a:ext cx="10216005" cy="362072"/>
          </a:xfrm>
          <a:prstGeom prst="rect">
            <a:avLst/>
          </a:prstGeom>
          <a:noFill/>
        </p:spPr>
        <p:txBody>
          <a:bodyPr wrap="square" lIns="0" tIns="0" rIns="0" bIns="0" rtlCol="0">
            <a:spAutoFit/>
          </a:bodyPr>
          <a:lstStyle/>
          <a:p>
            <a:r>
              <a:rPr lang="en-US" sz="2353"/>
              <a:t>Pay-per-use pricing option</a:t>
            </a:r>
          </a:p>
        </p:txBody>
      </p:sp>
      <p:cxnSp>
        <p:nvCxnSpPr>
          <p:cNvPr id="50" name="Straight Connector 49">
            <a:extLst>
              <a:ext uri="{FF2B5EF4-FFF2-40B4-BE49-F238E27FC236}">
                <a16:creationId xmlns:a16="http://schemas.microsoft.com/office/drawing/2014/main" id="{CD0B4F69-62E3-41B4-8131-0270F05ADAD4}"/>
              </a:ext>
              <a:ext uri="{C183D7F6-B498-43B3-948B-1728B52AA6E4}">
                <adec:decorative xmlns:adec="http://schemas.microsoft.com/office/drawing/2017/decorative" val="1"/>
              </a:ext>
            </a:extLst>
          </p:cNvPr>
          <p:cNvCxnSpPr>
            <a:cxnSpLocks/>
          </p:cNvCxnSpPr>
          <p:nvPr/>
        </p:nvCxnSpPr>
        <p:spPr>
          <a:xfrm>
            <a:off x="1543844" y="3281988"/>
            <a:ext cx="102160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descr="Icon of four circles connected by lines and arranged in a diamond pattern">
            <a:extLst>
              <a:ext uri="{FF2B5EF4-FFF2-40B4-BE49-F238E27FC236}">
                <a16:creationId xmlns:a16="http://schemas.microsoft.com/office/drawing/2014/main" id="{CB4987D5-1BB4-4AFC-8CB8-60DC0082B34B}"/>
              </a:ext>
            </a:extLst>
          </p:cNvPr>
          <p:cNvPicPr>
            <a:picLocks/>
          </p:cNvPicPr>
          <p:nvPr/>
        </p:nvPicPr>
        <p:blipFill>
          <a:blip r:embed="rId5"/>
          <a:stretch>
            <a:fillRect/>
          </a:stretch>
        </p:blipFill>
        <p:spPr>
          <a:xfrm>
            <a:off x="455995" y="3356267"/>
            <a:ext cx="932282" cy="932282"/>
          </a:xfrm>
          <a:prstGeom prst="rect">
            <a:avLst/>
          </a:prstGeom>
        </p:spPr>
      </p:pic>
      <p:sp>
        <p:nvSpPr>
          <p:cNvPr id="52" name="TextBox 51">
            <a:extLst>
              <a:ext uri="{FF2B5EF4-FFF2-40B4-BE49-F238E27FC236}">
                <a16:creationId xmlns:a16="http://schemas.microsoft.com/office/drawing/2014/main" id="{2B4595CA-2E86-427B-BD00-A26918BAB3F0}"/>
              </a:ext>
            </a:extLst>
          </p:cNvPr>
          <p:cNvSpPr txBox="1"/>
          <p:nvPr/>
        </p:nvSpPr>
        <p:spPr>
          <a:xfrm>
            <a:off x="1543844" y="3641372"/>
            <a:ext cx="10216005" cy="362072"/>
          </a:xfrm>
          <a:prstGeom prst="rect">
            <a:avLst/>
          </a:prstGeom>
          <a:noFill/>
        </p:spPr>
        <p:txBody>
          <a:bodyPr wrap="square" lIns="0" tIns="0" rIns="0" bIns="0" rtlCol="0">
            <a:spAutoFit/>
          </a:bodyPr>
          <a:lstStyle/>
          <a:p>
            <a:r>
              <a:rPr lang="en-US" sz="2353" dirty="0"/>
              <a:t>Easy integration with other Azure services and with </a:t>
            </a:r>
            <a:r>
              <a:rPr lang="en-US" sz="2353" dirty="0" err="1"/>
              <a:t>Oauth</a:t>
            </a:r>
            <a:r>
              <a:rPr lang="en-US" sz="2353" dirty="0"/>
              <a:t> providers</a:t>
            </a:r>
          </a:p>
        </p:txBody>
      </p:sp>
      <p:cxnSp>
        <p:nvCxnSpPr>
          <p:cNvPr id="53" name="Straight Connector 52">
            <a:extLst>
              <a:ext uri="{FF2B5EF4-FFF2-40B4-BE49-F238E27FC236}">
                <a16:creationId xmlns:a16="http://schemas.microsoft.com/office/drawing/2014/main" id="{67DF0F50-7263-4C50-BBCD-A5DAF263FF20}"/>
              </a:ext>
              <a:ext uri="{C183D7F6-B498-43B3-948B-1728B52AA6E4}">
                <adec:decorative xmlns:adec="http://schemas.microsoft.com/office/drawing/2017/decorative" val="1"/>
              </a:ext>
            </a:extLst>
          </p:cNvPr>
          <p:cNvCxnSpPr>
            <a:cxnSpLocks/>
          </p:cNvCxnSpPr>
          <p:nvPr/>
        </p:nvCxnSpPr>
        <p:spPr>
          <a:xfrm>
            <a:off x="1543844" y="4362830"/>
            <a:ext cx="102160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descr="Icon of wrench and screw driver">
            <a:extLst>
              <a:ext uri="{FF2B5EF4-FFF2-40B4-BE49-F238E27FC236}">
                <a16:creationId xmlns:a16="http://schemas.microsoft.com/office/drawing/2014/main" id="{343736F8-4914-49FF-93A0-DB4F8FEE60E5}"/>
              </a:ext>
            </a:extLst>
          </p:cNvPr>
          <p:cNvPicPr>
            <a:picLocks/>
          </p:cNvPicPr>
          <p:nvPr/>
        </p:nvPicPr>
        <p:blipFill>
          <a:blip r:embed="rId6"/>
          <a:stretch>
            <a:fillRect/>
          </a:stretch>
        </p:blipFill>
        <p:spPr>
          <a:xfrm>
            <a:off x="446297" y="4437109"/>
            <a:ext cx="932282" cy="932282"/>
          </a:xfrm>
          <a:prstGeom prst="rect">
            <a:avLst/>
          </a:prstGeom>
        </p:spPr>
      </p:pic>
      <p:sp>
        <p:nvSpPr>
          <p:cNvPr id="55" name="TextBox 54">
            <a:extLst>
              <a:ext uri="{FF2B5EF4-FFF2-40B4-BE49-F238E27FC236}">
                <a16:creationId xmlns:a16="http://schemas.microsoft.com/office/drawing/2014/main" id="{CF43BF51-9ACD-497A-8585-DEA6C9A2F138}"/>
              </a:ext>
            </a:extLst>
          </p:cNvPr>
          <p:cNvSpPr txBox="1"/>
          <p:nvPr/>
        </p:nvSpPr>
        <p:spPr>
          <a:xfrm>
            <a:off x="1543844" y="4722214"/>
            <a:ext cx="10216005" cy="362072"/>
          </a:xfrm>
          <a:prstGeom prst="rect">
            <a:avLst/>
          </a:prstGeom>
          <a:noFill/>
        </p:spPr>
        <p:txBody>
          <a:bodyPr wrap="square" lIns="0" tIns="0" rIns="0" bIns="0" rtlCol="0">
            <a:spAutoFit/>
          </a:bodyPr>
          <a:lstStyle/>
          <a:p>
            <a:r>
              <a:rPr lang="en-US" sz="2353"/>
              <a:t>Flexible development – Portal, CI/CD, etc.</a:t>
            </a:r>
          </a:p>
        </p:txBody>
      </p:sp>
      <p:cxnSp>
        <p:nvCxnSpPr>
          <p:cNvPr id="56" name="Straight Connector 55">
            <a:extLst>
              <a:ext uri="{FF2B5EF4-FFF2-40B4-BE49-F238E27FC236}">
                <a16:creationId xmlns:a16="http://schemas.microsoft.com/office/drawing/2014/main" id="{B5579C46-CC07-4797-9DC6-2F08CDE2AA70}"/>
              </a:ext>
              <a:ext uri="{C183D7F6-B498-43B3-948B-1728B52AA6E4}">
                <adec:decorative xmlns:adec="http://schemas.microsoft.com/office/drawing/2017/decorative" val="1"/>
              </a:ext>
            </a:extLst>
          </p:cNvPr>
          <p:cNvCxnSpPr>
            <a:cxnSpLocks/>
          </p:cNvCxnSpPr>
          <p:nvPr/>
        </p:nvCxnSpPr>
        <p:spPr>
          <a:xfrm>
            <a:off x="1543844" y="5435376"/>
            <a:ext cx="10216005"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descr="Icon of a arrow in a circular path with a timer inside the circle">
            <a:extLst>
              <a:ext uri="{FF2B5EF4-FFF2-40B4-BE49-F238E27FC236}">
                <a16:creationId xmlns:a16="http://schemas.microsoft.com/office/drawing/2014/main" id="{A4DB4A9B-E038-45FA-A0D2-B046EA7D4B91}"/>
              </a:ext>
            </a:extLst>
          </p:cNvPr>
          <p:cNvPicPr>
            <a:picLocks/>
          </p:cNvPicPr>
          <p:nvPr/>
        </p:nvPicPr>
        <p:blipFill>
          <a:blip r:embed="rId7"/>
          <a:stretch>
            <a:fillRect/>
          </a:stretch>
        </p:blipFill>
        <p:spPr>
          <a:xfrm>
            <a:off x="472979" y="5509655"/>
            <a:ext cx="932282" cy="932282"/>
          </a:xfrm>
          <a:prstGeom prst="rect">
            <a:avLst/>
          </a:prstGeom>
        </p:spPr>
      </p:pic>
      <p:sp>
        <p:nvSpPr>
          <p:cNvPr id="58" name="TextBox 57">
            <a:extLst>
              <a:ext uri="{FF2B5EF4-FFF2-40B4-BE49-F238E27FC236}">
                <a16:creationId xmlns:a16="http://schemas.microsoft.com/office/drawing/2014/main" id="{5578CAF0-980B-4D0F-9C31-7E8857D45141}"/>
              </a:ext>
            </a:extLst>
          </p:cNvPr>
          <p:cNvSpPr txBox="1"/>
          <p:nvPr/>
        </p:nvSpPr>
        <p:spPr>
          <a:xfrm>
            <a:off x="1543844" y="5786465"/>
            <a:ext cx="10216005" cy="362072"/>
          </a:xfrm>
          <a:prstGeom prst="rect">
            <a:avLst/>
          </a:prstGeom>
          <a:noFill/>
        </p:spPr>
        <p:txBody>
          <a:bodyPr wrap="square" lIns="0" tIns="0" rIns="0" bIns="0" rtlCol="0">
            <a:spAutoFit/>
          </a:bodyPr>
          <a:lstStyle/>
          <a:p>
            <a:r>
              <a:rPr lang="en-US" sz="2353"/>
              <a:t>Open source, cross-platform runtime</a:t>
            </a:r>
          </a:p>
        </p:txBody>
      </p:sp>
    </p:spTree>
    <p:extLst>
      <p:ext uri="{BB962C8B-B14F-4D97-AF65-F5344CB8AC3E}">
        <p14:creationId xmlns:p14="http://schemas.microsoft.com/office/powerpoint/2010/main" val="159068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fade">
                                      <p:cBhvr>
                                        <p:cTn id="43" dur="500"/>
                                        <p:tgtEl>
                                          <p:spTgt spid="5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fade">
                                      <p:cBhvr>
                                        <p:cTn id="48" dur="500"/>
                                        <p:tgtEl>
                                          <p:spTgt spid="5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500"/>
                                        <p:tgtEl>
                                          <p:spTgt spid="58"/>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P spid="52" grpId="0"/>
      <p:bldP spid="55"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message processing?</a:t>
            </a:r>
          </a:p>
        </p:txBody>
      </p:sp>
      <p:pic>
        <p:nvPicPr>
          <p:cNvPr id="10" name="Picture 9" descr="Devices generate messages in the form of telemetry data then&#10;IoT Hub routes messages to desired endpoints and finally&#10;Azure Stream Analytics processes messages and stores the data">
            <a:extLst>
              <a:ext uri="{FF2B5EF4-FFF2-40B4-BE49-F238E27FC236}">
                <a16:creationId xmlns:a16="http://schemas.microsoft.com/office/drawing/2014/main" id="{7380EC5B-9D98-4DCC-A46F-CEC973F574D8}"/>
              </a:ext>
            </a:extLst>
          </p:cNvPr>
          <p:cNvPicPr>
            <a:picLocks noChangeAspect="1"/>
          </p:cNvPicPr>
          <p:nvPr/>
        </p:nvPicPr>
        <p:blipFill>
          <a:blip r:embed="rId3"/>
          <a:srcRect l="-12050" t="-2673" r="-12050" b="-2673"/>
          <a:stretch>
            <a:fillRect/>
          </a:stretch>
        </p:blipFill>
        <p:spPr>
          <a:xfrm>
            <a:off x="418643" y="1187939"/>
            <a:ext cx="11354714" cy="5247820"/>
          </a:xfrm>
          <a:custGeom>
            <a:avLst/>
            <a:gdLst>
              <a:gd name="connsiteX0" fmla="*/ 0 w 11582400"/>
              <a:gd name="connsiteY0" fmla="*/ 0 h 5353050"/>
              <a:gd name="connsiteX1" fmla="*/ 11582400 w 11582400"/>
              <a:gd name="connsiteY1" fmla="*/ 0 h 5353050"/>
              <a:gd name="connsiteX2" fmla="*/ 11582400 w 11582400"/>
              <a:gd name="connsiteY2" fmla="*/ 5353050 h 5353050"/>
              <a:gd name="connsiteX3" fmla="*/ 0 w 11582400"/>
              <a:gd name="connsiteY3" fmla="*/ 5353050 h 5353050"/>
            </a:gdLst>
            <a:ahLst/>
            <a:cxnLst>
              <a:cxn ang="0">
                <a:pos x="connsiteX0" y="connsiteY0"/>
              </a:cxn>
              <a:cxn ang="0">
                <a:pos x="connsiteX1" y="connsiteY1"/>
              </a:cxn>
              <a:cxn ang="0">
                <a:pos x="connsiteX2" y="connsiteY2"/>
              </a:cxn>
              <a:cxn ang="0">
                <a:pos x="connsiteX3" y="connsiteY3"/>
              </a:cxn>
            </a:cxnLst>
            <a:rect l="l" t="t" r="r" b="b"/>
            <a:pathLst>
              <a:path w="11582400" h="5353050">
                <a:moveTo>
                  <a:pt x="0" y="0"/>
                </a:moveTo>
                <a:lnTo>
                  <a:pt x="11582400" y="0"/>
                </a:lnTo>
                <a:lnTo>
                  <a:pt x="11582400" y="5353050"/>
                </a:lnTo>
                <a:lnTo>
                  <a:pt x="0" y="5353050"/>
                </a:lnTo>
                <a:close/>
              </a:path>
            </a:pathLst>
          </a:custGeom>
          <a:ln w="19050">
            <a:solidFill>
              <a:schemeClr val="tx2"/>
            </a:solidFill>
          </a:ln>
        </p:spPr>
      </p:pic>
    </p:spTree>
    <p:extLst>
      <p:ext uri="{BB962C8B-B14F-4D97-AF65-F5344CB8AC3E}">
        <p14:creationId xmlns:p14="http://schemas.microsoft.com/office/powerpoint/2010/main" val="2324884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 6: Module 4 labs</a:t>
            </a:r>
          </a:p>
        </p:txBody>
      </p:sp>
      <p:pic>
        <p:nvPicPr>
          <p:cNvPr id="3" name="Picture 2" descr="Icon of a lab flask">
            <a:extLst>
              <a:ext uri="{FF2B5EF4-FFF2-40B4-BE49-F238E27FC236}">
                <a16:creationId xmlns:a16="http://schemas.microsoft.com/office/drawing/2014/main" id="{D0CBAA85-D557-40CE-BD68-D12D8B90C19D}"/>
              </a:ext>
            </a:extLst>
          </p:cNvPr>
          <p:cNvPicPr>
            <a:picLocks noChangeAspect="1"/>
          </p:cNvPicPr>
          <p:nvPr/>
        </p:nvPicPr>
        <p:blipFill>
          <a:blip r:embed="rId3"/>
          <a:stretch>
            <a:fillRect/>
          </a:stretch>
        </p:blipFill>
        <p:spPr>
          <a:xfrm>
            <a:off x="10407218" y="2941881"/>
            <a:ext cx="602903" cy="876816"/>
          </a:xfrm>
          <a:prstGeom prst="rect">
            <a:avLst/>
          </a:prstGeom>
        </p:spPr>
      </p:pic>
    </p:spTree>
    <p:extLst>
      <p:ext uri="{BB962C8B-B14F-4D97-AF65-F5344CB8AC3E}">
        <p14:creationId xmlns:p14="http://schemas.microsoft.com/office/powerpoint/2010/main" val="11330910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4 labs</a:t>
            </a:r>
          </a:p>
        </p:txBody>
      </p:sp>
      <p:pic>
        <p:nvPicPr>
          <p:cNvPr id="27" name="Picture 26" descr="Icon of a smart-phone with a series of circles inside it">
            <a:extLst>
              <a:ext uri="{FF2B5EF4-FFF2-40B4-BE49-F238E27FC236}">
                <a16:creationId xmlns:a16="http://schemas.microsoft.com/office/drawing/2014/main" id="{196C64F8-FE8A-4ED4-A065-51F88FE00546}"/>
              </a:ext>
            </a:extLst>
          </p:cNvPr>
          <p:cNvPicPr>
            <a:picLocks/>
          </p:cNvPicPr>
          <p:nvPr/>
        </p:nvPicPr>
        <p:blipFill>
          <a:blip r:embed="rId3"/>
          <a:stretch>
            <a:fillRect/>
          </a:stretch>
        </p:blipFill>
        <p:spPr>
          <a:xfrm>
            <a:off x="418644" y="1445867"/>
            <a:ext cx="1027987" cy="1027987"/>
          </a:xfrm>
          <a:prstGeom prst="rect">
            <a:avLst/>
          </a:prstGeom>
        </p:spPr>
      </p:pic>
      <p:sp>
        <p:nvSpPr>
          <p:cNvPr id="2" name="Text Placeholder 2">
            <a:extLst>
              <a:ext uri="{FF2B5EF4-FFF2-40B4-BE49-F238E27FC236}">
                <a16:creationId xmlns:a16="http://schemas.microsoft.com/office/drawing/2014/main" id="{210448AB-581D-4E2C-9956-DE473A71BF2F}"/>
              </a:ext>
            </a:extLst>
          </p:cNvPr>
          <p:cNvSpPr txBox="1">
            <a:spLocks/>
          </p:cNvSpPr>
          <p:nvPr/>
        </p:nvSpPr>
        <p:spPr>
          <a:xfrm>
            <a:off x="1632734" y="1503519"/>
            <a:ext cx="10346236" cy="161423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57" spc="0" dirty="0">
                <a:solidFill>
                  <a:schemeClr val="tx1"/>
                </a:solidFill>
                <a:cs typeface="Segoe UI Semilight"/>
              </a:rPr>
              <a:t>Lab 7: Device Message Routing:</a:t>
            </a:r>
          </a:p>
          <a:p>
            <a:pPr>
              <a:spcBef>
                <a:spcPts val="588"/>
              </a:spcBef>
              <a:spcAft>
                <a:spcPts val="588"/>
              </a:spcAft>
              <a:buSzPct val="100000"/>
            </a:pPr>
            <a:r>
              <a:rPr lang="en-US" sz="1961" spc="0" dirty="0">
                <a:solidFill>
                  <a:schemeClr val="tx1"/>
                </a:solidFill>
                <a:latin typeface="+mn-lt"/>
                <a:cs typeface="Segoe UI Semilight"/>
              </a:rPr>
              <a:t>You will write code to generate vibration telemetry</a:t>
            </a:r>
          </a:p>
          <a:p>
            <a:pPr>
              <a:spcBef>
                <a:spcPts val="588"/>
              </a:spcBef>
              <a:spcAft>
                <a:spcPts val="588"/>
              </a:spcAft>
              <a:buSzPct val="100000"/>
            </a:pPr>
            <a:r>
              <a:rPr lang="en-US" sz="1961" spc="0" dirty="0">
                <a:solidFill>
                  <a:schemeClr val="tx1"/>
                </a:solidFill>
                <a:latin typeface="+mn-lt"/>
                <a:cs typeface="Segoe UI Semilight"/>
              </a:rPr>
              <a:t>You will create an IoT Hub message route to Azure Blob storage</a:t>
            </a:r>
          </a:p>
          <a:p>
            <a:pPr>
              <a:spcBef>
                <a:spcPts val="588"/>
              </a:spcBef>
              <a:spcAft>
                <a:spcPts val="588"/>
              </a:spcAft>
              <a:buSzPct val="100000"/>
            </a:pPr>
            <a:r>
              <a:rPr lang="en-US" sz="1961" spc="0" dirty="0">
                <a:solidFill>
                  <a:schemeClr val="tx1"/>
                </a:solidFill>
                <a:latin typeface="+mn-lt"/>
                <a:cs typeface="Segoe UI Semilight"/>
              </a:rPr>
              <a:t>You will create a Stream Analytics job that outputs logging messages to Blob storage</a:t>
            </a:r>
          </a:p>
        </p:txBody>
      </p:sp>
    </p:spTree>
    <p:extLst>
      <p:ext uri="{BB962C8B-B14F-4D97-AF65-F5344CB8AC3E}">
        <p14:creationId xmlns:p14="http://schemas.microsoft.com/office/powerpoint/2010/main" val="207840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 7: Module 4 review questions</a:t>
            </a:r>
          </a:p>
        </p:txBody>
      </p:sp>
      <p:pic>
        <p:nvPicPr>
          <p:cNvPr id="4" name="Picture 3" descr="Icon of a magnifying glass">
            <a:extLst>
              <a:ext uri="{FF2B5EF4-FFF2-40B4-BE49-F238E27FC236}">
                <a16:creationId xmlns:a16="http://schemas.microsoft.com/office/drawing/2014/main" id="{5EF5C501-F3B0-4378-992D-C21CB4F6DF47}"/>
              </a:ext>
            </a:extLst>
          </p:cNvPr>
          <p:cNvPicPr>
            <a:picLocks noChangeAspect="1"/>
          </p:cNvPicPr>
          <p:nvPr/>
        </p:nvPicPr>
        <p:blipFill>
          <a:blip r:embed="rId3"/>
          <a:stretch>
            <a:fillRect/>
          </a:stretch>
        </p:blipFill>
        <p:spPr>
          <a:xfrm>
            <a:off x="10265144" y="3010980"/>
            <a:ext cx="860940" cy="860940"/>
          </a:xfrm>
          <a:prstGeom prst="rect">
            <a:avLst/>
          </a:prstGeom>
        </p:spPr>
      </p:pic>
    </p:spTree>
    <p:extLst>
      <p:ext uri="{BB962C8B-B14F-4D97-AF65-F5344CB8AC3E}">
        <p14:creationId xmlns:p14="http://schemas.microsoft.com/office/powerpoint/2010/main" val="169325668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Module review: Question 4.1</a:t>
            </a:r>
          </a:p>
        </p:txBody>
      </p:sp>
      <p:sp>
        <p:nvSpPr>
          <p:cNvPr id="34" name="TextBox 33">
            <a:extLst>
              <a:ext uri="{FF2B5EF4-FFF2-40B4-BE49-F238E27FC236}">
                <a16:creationId xmlns:a16="http://schemas.microsoft.com/office/drawing/2014/main" id="{8DA3D3EC-93A2-4E15-AFA0-3682A5153507}"/>
              </a:ext>
            </a:extLst>
          </p:cNvPr>
          <p:cNvSpPr txBox="1"/>
          <p:nvPr/>
        </p:nvSpPr>
        <p:spPr>
          <a:xfrm>
            <a:off x="423313" y="1170820"/>
            <a:ext cx="11339151" cy="1327596"/>
          </a:xfrm>
          <a:prstGeom prst="rect">
            <a:avLst/>
          </a:prstGeom>
          <a:noFill/>
        </p:spPr>
        <p:txBody>
          <a:bodyPr wrap="square" lIns="0" tIns="0" rIns="0" bIns="0" rtlCol="0">
            <a:spAutoFit/>
          </a:bodyPr>
          <a:lstStyle/>
          <a:p>
            <a:r>
              <a:rPr lang="en-US" sz="2157" dirty="0"/>
              <a:t>You are developing an IoT solution for your company. You have a device connected to your IoT hub and you’ve verified that you’re receiving telemetry data. You need the sensor data routed to an Azure Service Bus queue endpoint as well as the built-in endpoint. You ensure that the fallback route is enabled on the Message routing pane of your IoT Hub blade</a:t>
            </a:r>
          </a:p>
        </p:txBody>
      </p:sp>
      <p:pic>
        <p:nvPicPr>
          <p:cNvPr id="5" name="Picture 4" descr="Icon of a document with a checkmark">
            <a:extLst>
              <a:ext uri="{FF2B5EF4-FFF2-40B4-BE49-F238E27FC236}">
                <a16:creationId xmlns:a16="http://schemas.microsoft.com/office/drawing/2014/main" id="{EBD668B1-3B15-4FF6-91B5-9F92B669E3BB}"/>
              </a:ext>
            </a:extLst>
          </p:cNvPr>
          <p:cNvPicPr>
            <a:picLocks/>
          </p:cNvPicPr>
          <p:nvPr/>
        </p:nvPicPr>
        <p:blipFill>
          <a:blip r:embed="rId3"/>
          <a:stretch>
            <a:fillRect/>
          </a:stretch>
        </p:blipFill>
        <p:spPr>
          <a:xfrm>
            <a:off x="449042" y="2679308"/>
            <a:ext cx="896425" cy="896425"/>
          </a:xfrm>
          <a:prstGeom prst="rect">
            <a:avLst/>
          </a:prstGeom>
        </p:spPr>
      </p:pic>
      <p:sp>
        <p:nvSpPr>
          <p:cNvPr id="36" name="TextBox 35">
            <a:extLst>
              <a:ext uri="{FF2B5EF4-FFF2-40B4-BE49-F238E27FC236}">
                <a16:creationId xmlns:a16="http://schemas.microsoft.com/office/drawing/2014/main" id="{00068598-1A71-49ED-AE49-E79D9FD7F466}"/>
              </a:ext>
            </a:extLst>
          </p:cNvPr>
          <p:cNvSpPr txBox="1"/>
          <p:nvPr/>
        </p:nvSpPr>
        <p:spPr>
          <a:xfrm>
            <a:off x="1520404" y="2976658"/>
            <a:ext cx="10222555" cy="301727"/>
          </a:xfrm>
          <a:prstGeom prst="rect">
            <a:avLst/>
          </a:prstGeom>
          <a:noFill/>
        </p:spPr>
        <p:txBody>
          <a:bodyPr wrap="square" lIns="0" tIns="0" rIns="0" bIns="0" rtlCol="0">
            <a:spAutoFit/>
          </a:bodyPr>
          <a:lstStyle/>
          <a:p>
            <a:r>
              <a:rPr lang="en-US" sz="1961">
                <a:solidFill>
                  <a:schemeClr val="tx2"/>
                </a:solidFill>
                <a:latin typeface="+mj-lt"/>
              </a:rPr>
              <a:t>Which of the following are correct? (choose all correct answers)</a:t>
            </a:r>
          </a:p>
        </p:txBody>
      </p:sp>
      <p:sp>
        <p:nvSpPr>
          <p:cNvPr id="37" name="Rectangle 36">
            <a:extLst>
              <a:ext uri="{FF2B5EF4-FFF2-40B4-BE49-F238E27FC236}">
                <a16:creationId xmlns:a16="http://schemas.microsoft.com/office/drawing/2014/main" id="{EA4D0505-E7C2-45CC-B377-166D2A47B9B2}"/>
              </a:ext>
            </a:extLst>
          </p:cNvPr>
          <p:cNvSpPr/>
          <p:nvPr/>
        </p:nvSpPr>
        <p:spPr bwMode="auto">
          <a:xfrm>
            <a:off x="418644" y="3710159"/>
            <a:ext cx="2512524" cy="270692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pPr>
              <a:buSzPct val="90000"/>
            </a:pPr>
            <a:r>
              <a:rPr lang="en-US" sz="1961">
                <a:solidFill>
                  <a:schemeClr val="tx1"/>
                </a:solidFill>
                <a:latin typeface="+mj-lt"/>
                <a:cs typeface="Segoe UI Semilight"/>
              </a:rPr>
              <a:t>Answer A:</a:t>
            </a:r>
          </a:p>
          <a:p>
            <a:pPr>
              <a:buSzPct val="90000"/>
            </a:pPr>
            <a:r>
              <a:rPr lang="en-US" sz="1730">
                <a:solidFill>
                  <a:schemeClr val="tx1"/>
                </a:solidFill>
              </a:rPr>
              <a:t>You need to create a route to the Azure Service Bus queue endpoint </a:t>
            </a:r>
          </a:p>
        </p:txBody>
      </p:sp>
      <p:sp>
        <p:nvSpPr>
          <p:cNvPr id="38" name="Rectangle 37">
            <a:extLst>
              <a:ext uri="{FF2B5EF4-FFF2-40B4-BE49-F238E27FC236}">
                <a16:creationId xmlns:a16="http://schemas.microsoft.com/office/drawing/2014/main" id="{63B2F27A-E64C-4614-869C-A85ECABA560A}"/>
              </a:ext>
            </a:extLst>
          </p:cNvPr>
          <p:cNvSpPr/>
          <p:nvPr/>
        </p:nvSpPr>
        <p:spPr bwMode="auto">
          <a:xfrm>
            <a:off x="3071111" y="3710159"/>
            <a:ext cx="2926843" cy="270692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r>
              <a:rPr lang="en-US" sz="1961">
                <a:solidFill>
                  <a:schemeClr val="tx1"/>
                </a:solidFill>
                <a:latin typeface="+mj-lt"/>
                <a:cs typeface="Segoe UI Semilight"/>
              </a:rPr>
              <a:t>Answer B:</a:t>
            </a:r>
            <a:br>
              <a:rPr lang="en-US" sz="1961">
                <a:solidFill>
                  <a:schemeClr val="tx1"/>
                </a:solidFill>
                <a:latin typeface="+mj-lt"/>
                <a:cs typeface="Segoe UI Semilight"/>
              </a:rPr>
            </a:br>
            <a:r>
              <a:rPr lang="en-US" sz="1730">
                <a:solidFill>
                  <a:schemeClr val="tx1"/>
                </a:solidFill>
              </a:rPr>
              <a:t>You don’t need to create a route to the built-in end point because it will receive all data by default regardless of any other routes created</a:t>
            </a:r>
          </a:p>
        </p:txBody>
      </p:sp>
      <p:sp>
        <p:nvSpPr>
          <p:cNvPr id="39" name="Rectangle 38">
            <a:extLst>
              <a:ext uri="{FF2B5EF4-FFF2-40B4-BE49-F238E27FC236}">
                <a16:creationId xmlns:a16="http://schemas.microsoft.com/office/drawing/2014/main" id="{3133F2A7-B79D-4186-986B-D5ED20CA81D5}"/>
              </a:ext>
            </a:extLst>
          </p:cNvPr>
          <p:cNvSpPr/>
          <p:nvPr/>
        </p:nvSpPr>
        <p:spPr bwMode="auto">
          <a:xfrm>
            <a:off x="6137898" y="3710159"/>
            <a:ext cx="3210533" cy="270692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r>
              <a:rPr lang="en-US" sz="1961">
                <a:solidFill>
                  <a:schemeClr val="tx1"/>
                </a:solidFill>
                <a:latin typeface="+mj-lt"/>
                <a:cs typeface="Segoe UI Semilight"/>
              </a:rPr>
              <a:t>Answer C:</a:t>
            </a:r>
            <a:br>
              <a:rPr lang="en-US" sz="1961">
                <a:solidFill>
                  <a:schemeClr val="tx1"/>
                </a:solidFill>
                <a:latin typeface="+mj-lt"/>
                <a:cs typeface="Segoe UI Semilight"/>
              </a:rPr>
            </a:br>
            <a:r>
              <a:rPr lang="en-US" sz="1730">
                <a:solidFill>
                  <a:schemeClr val="tx1"/>
                </a:solidFill>
              </a:rPr>
              <a:t>You need to create a route to the built-in end point, otherwise any data that is routed to the Azure Service Bus queue endpoint will not reach the built-in endpoint</a:t>
            </a:r>
          </a:p>
        </p:txBody>
      </p:sp>
      <p:sp>
        <p:nvSpPr>
          <p:cNvPr id="40" name="Rectangle 39">
            <a:extLst>
              <a:ext uri="{FF2B5EF4-FFF2-40B4-BE49-F238E27FC236}">
                <a16:creationId xmlns:a16="http://schemas.microsoft.com/office/drawing/2014/main" id="{F88DA818-B4A4-411A-A69F-D9F4533149CB}"/>
              </a:ext>
            </a:extLst>
          </p:cNvPr>
          <p:cNvSpPr/>
          <p:nvPr/>
        </p:nvSpPr>
        <p:spPr bwMode="auto">
          <a:xfrm>
            <a:off x="9488375" y="3710159"/>
            <a:ext cx="2289651" cy="270692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pPr>
              <a:buSzPct val="90000"/>
            </a:pPr>
            <a:r>
              <a:rPr lang="en-US" sz="1961">
                <a:solidFill>
                  <a:schemeClr val="tx1"/>
                </a:solidFill>
                <a:latin typeface="+mj-lt"/>
                <a:cs typeface="Segoe UI Semilight"/>
              </a:rPr>
              <a:t>Answer D:</a:t>
            </a:r>
            <a:br>
              <a:rPr lang="en-US" sz="1961">
                <a:solidFill>
                  <a:schemeClr val="tx1"/>
                </a:solidFill>
                <a:latin typeface="+mj-lt"/>
                <a:cs typeface="Segoe UI Semilight"/>
              </a:rPr>
            </a:br>
            <a:r>
              <a:rPr lang="en-US" sz="1730">
                <a:solidFill>
                  <a:schemeClr val="tx1"/>
                </a:solidFill>
              </a:rPr>
              <a:t>You cannot create a custom route to the built-in endpoint</a:t>
            </a:r>
          </a:p>
        </p:txBody>
      </p:sp>
    </p:spTree>
    <p:extLst>
      <p:ext uri="{BB962C8B-B14F-4D97-AF65-F5344CB8AC3E}">
        <p14:creationId xmlns:p14="http://schemas.microsoft.com/office/powerpoint/2010/main" val="1339585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Module review: Question 4.2</a:t>
            </a:r>
          </a:p>
        </p:txBody>
      </p:sp>
      <p:sp>
        <p:nvSpPr>
          <p:cNvPr id="30" name="TextBox 29">
            <a:extLst>
              <a:ext uri="{FF2B5EF4-FFF2-40B4-BE49-F238E27FC236}">
                <a16:creationId xmlns:a16="http://schemas.microsoft.com/office/drawing/2014/main" id="{2C705A2D-2408-4B27-BA0F-6D08305CEC68}"/>
              </a:ext>
            </a:extLst>
          </p:cNvPr>
          <p:cNvSpPr txBox="1"/>
          <p:nvPr/>
        </p:nvSpPr>
        <p:spPr>
          <a:xfrm>
            <a:off x="423313" y="1170820"/>
            <a:ext cx="11339151" cy="995697"/>
          </a:xfrm>
          <a:prstGeom prst="rect">
            <a:avLst/>
          </a:prstGeom>
          <a:noFill/>
        </p:spPr>
        <p:txBody>
          <a:bodyPr wrap="square" lIns="0" tIns="0" rIns="0" bIns="0" rtlCol="0">
            <a:spAutoFit/>
          </a:bodyPr>
          <a:lstStyle/>
          <a:p>
            <a:r>
              <a:rPr lang="en-US" sz="2157"/>
              <a:t>You are developing an IoT solution for your company. You have a device connected to your IoT hub and you have verified that you are receiving telemetry data. You need to create routing queries that take full advantage of the capabilities</a:t>
            </a:r>
          </a:p>
        </p:txBody>
      </p:sp>
      <p:pic>
        <p:nvPicPr>
          <p:cNvPr id="4" name="Picture 3" descr="Icon of three dots and outward pointing chevrons on left and right">
            <a:extLst>
              <a:ext uri="{FF2B5EF4-FFF2-40B4-BE49-F238E27FC236}">
                <a16:creationId xmlns:a16="http://schemas.microsoft.com/office/drawing/2014/main" id="{4C7D462E-8145-4478-83CB-1E925C9F18EF}"/>
              </a:ext>
            </a:extLst>
          </p:cNvPr>
          <p:cNvPicPr>
            <a:picLocks/>
          </p:cNvPicPr>
          <p:nvPr/>
        </p:nvPicPr>
        <p:blipFill>
          <a:blip r:embed="rId3"/>
          <a:stretch>
            <a:fillRect/>
          </a:stretch>
        </p:blipFill>
        <p:spPr>
          <a:xfrm>
            <a:off x="449042" y="2679308"/>
            <a:ext cx="896425" cy="896425"/>
          </a:xfrm>
          <a:prstGeom prst="rect">
            <a:avLst/>
          </a:prstGeom>
        </p:spPr>
      </p:pic>
      <p:sp>
        <p:nvSpPr>
          <p:cNvPr id="33" name="TextBox 32">
            <a:extLst>
              <a:ext uri="{FF2B5EF4-FFF2-40B4-BE49-F238E27FC236}">
                <a16:creationId xmlns:a16="http://schemas.microsoft.com/office/drawing/2014/main" id="{F845C806-DD7C-4B18-84E3-DC2A560B8B07}"/>
              </a:ext>
            </a:extLst>
          </p:cNvPr>
          <p:cNvSpPr txBox="1"/>
          <p:nvPr/>
        </p:nvSpPr>
        <p:spPr>
          <a:xfrm>
            <a:off x="1520404" y="2823634"/>
            <a:ext cx="10222555" cy="603453"/>
          </a:xfrm>
          <a:prstGeom prst="rect">
            <a:avLst/>
          </a:prstGeom>
          <a:noFill/>
        </p:spPr>
        <p:txBody>
          <a:bodyPr wrap="square" lIns="0" tIns="0" rIns="0" bIns="0" rtlCol="0">
            <a:spAutoFit/>
          </a:bodyPr>
          <a:lstStyle/>
          <a:p>
            <a:r>
              <a:rPr lang="en-US" sz="1961">
                <a:solidFill>
                  <a:schemeClr val="tx2"/>
                </a:solidFill>
                <a:latin typeface="+mj-lt"/>
              </a:rPr>
              <a:t>Which of the following can you query on within your routing query?  </a:t>
            </a:r>
            <a:br>
              <a:rPr lang="en-US" sz="1961">
                <a:solidFill>
                  <a:schemeClr val="tx2"/>
                </a:solidFill>
                <a:latin typeface="+mj-lt"/>
              </a:rPr>
            </a:br>
            <a:r>
              <a:rPr lang="en-US" sz="1961">
                <a:solidFill>
                  <a:schemeClr val="tx2"/>
                </a:solidFill>
                <a:latin typeface="+mj-lt"/>
              </a:rPr>
              <a:t>(choose all correct answers)</a:t>
            </a:r>
          </a:p>
        </p:txBody>
      </p:sp>
      <p:sp>
        <p:nvSpPr>
          <p:cNvPr id="38" name="Rectangle 37">
            <a:extLst>
              <a:ext uri="{FF2B5EF4-FFF2-40B4-BE49-F238E27FC236}">
                <a16:creationId xmlns:a16="http://schemas.microsoft.com/office/drawing/2014/main" id="{2273FF3E-D828-4482-8BCD-3B37A0A50852}"/>
              </a:ext>
            </a:extLst>
          </p:cNvPr>
          <p:cNvSpPr/>
          <p:nvPr/>
        </p:nvSpPr>
        <p:spPr bwMode="auto">
          <a:xfrm>
            <a:off x="418643" y="3710159"/>
            <a:ext cx="2734096" cy="270692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pPr>
              <a:buSzPct val="90000"/>
            </a:pPr>
            <a:r>
              <a:rPr lang="en-US" sz="1961">
                <a:solidFill>
                  <a:schemeClr val="tx1"/>
                </a:solidFill>
                <a:latin typeface="+mj-lt"/>
                <a:cs typeface="Segoe UI Semilight"/>
              </a:rPr>
              <a:t>Answer A:</a:t>
            </a:r>
            <a:br>
              <a:rPr lang="en-US" sz="1730">
                <a:solidFill>
                  <a:schemeClr val="tx1"/>
                </a:solidFill>
                <a:cs typeface="Segoe UI Semilight"/>
              </a:rPr>
            </a:br>
            <a:r>
              <a:rPr lang="en-US" sz="1730">
                <a:solidFill>
                  <a:schemeClr val="tx1"/>
                </a:solidFill>
                <a:cs typeface="Segoe UI Semilight"/>
              </a:rPr>
              <a:t>M</a:t>
            </a:r>
            <a:r>
              <a:rPr lang="en-US" sz="1730">
                <a:solidFill>
                  <a:schemeClr val="tx1"/>
                </a:solidFill>
              </a:rPr>
              <a:t>essage properties and message body </a:t>
            </a:r>
            <a:br>
              <a:rPr lang="en-US" sz="1730">
                <a:solidFill>
                  <a:schemeClr val="tx1"/>
                </a:solidFill>
              </a:rPr>
            </a:br>
            <a:r>
              <a:rPr lang="en-US" sz="1730">
                <a:solidFill>
                  <a:schemeClr val="tx1"/>
                </a:solidFill>
              </a:rPr>
              <a:t>(if the message body is not JSON)</a:t>
            </a:r>
          </a:p>
        </p:txBody>
      </p:sp>
      <p:sp>
        <p:nvSpPr>
          <p:cNvPr id="39" name="Rectangle 38">
            <a:extLst>
              <a:ext uri="{FF2B5EF4-FFF2-40B4-BE49-F238E27FC236}">
                <a16:creationId xmlns:a16="http://schemas.microsoft.com/office/drawing/2014/main" id="{C5D2BE40-7A5B-43CA-BCE2-0444C5D3E994}"/>
              </a:ext>
            </a:extLst>
          </p:cNvPr>
          <p:cNvSpPr/>
          <p:nvPr/>
        </p:nvSpPr>
        <p:spPr bwMode="auto">
          <a:xfrm>
            <a:off x="3292482" y="3710159"/>
            <a:ext cx="2734096" cy="270692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r>
              <a:rPr lang="en-US" sz="1961">
                <a:solidFill>
                  <a:schemeClr val="tx1"/>
                </a:solidFill>
                <a:latin typeface="+mj-lt"/>
                <a:cs typeface="Segoe UI Semilight"/>
              </a:rPr>
              <a:t>Answer B:</a:t>
            </a:r>
            <a:br>
              <a:rPr lang="en-US" sz="1961">
                <a:solidFill>
                  <a:schemeClr val="tx1"/>
                </a:solidFill>
                <a:latin typeface="+mj-lt"/>
                <a:cs typeface="Segoe UI Semilight"/>
              </a:rPr>
            </a:br>
            <a:r>
              <a:rPr lang="en-US" sz="1730">
                <a:solidFill>
                  <a:schemeClr val="tx1"/>
                </a:solidFill>
                <a:cs typeface="Segoe UI Semilight"/>
              </a:rPr>
              <a:t>M</a:t>
            </a:r>
            <a:r>
              <a:rPr lang="en-US" sz="1730">
                <a:solidFill>
                  <a:schemeClr val="tx1"/>
                </a:solidFill>
              </a:rPr>
              <a:t>essage properties and message body</a:t>
            </a:r>
            <a:br>
              <a:rPr lang="en-US" sz="1730">
                <a:solidFill>
                  <a:schemeClr val="tx1"/>
                </a:solidFill>
              </a:rPr>
            </a:br>
            <a:r>
              <a:rPr lang="en-US" sz="1730">
                <a:solidFill>
                  <a:schemeClr val="tx1"/>
                </a:solidFill>
              </a:rPr>
              <a:t>(if the message body</a:t>
            </a:r>
            <a:br>
              <a:rPr lang="en-US" sz="1730">
                <a:solidFill>
                  <a:schemeClr val="tx1"/>
                </a:solidFill>
              </a:rPr>
            </a:br>
            <a:r>
              <a:rPr lang="en-US" sz="1730">
                <a:solidFill>
                  <a:schemeClr val="tx1"/>
                </a:solidFill>
              </a:rPr>
              <a:t>is JSON)</a:t>
            </a:r>
          </a:p>
        </p:txBody>
      </p:sp>
      <p:sp>
        <p:nvSpPr>
          <p:cNvPr id="40" name="Rectangle 39">
            <a:extLst>
              <a:ext uri="{FF2B5EF4-FFF2-40B4-BE49-F238E27FC236}">
                <a16:creationId xmlns:a16="http://schemas.microsoft.com/office/drawing/2014/main" id="{7B43E840-A978-4422-94BE-DF922CF6594D}"/>
              </a:ext>
            </a:extLst>
          </p:cNvPr>
          <p:cNvSpPr/>
          <p:nvPr/>
        </p:nvSpPr>
        <p:spPr bwMode="auto">
          <a:xfrm>
            <a:off x="6166322" y="3710159"/>
            <a:ext cx="2734096" cy="270692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r>
              <a:rPr lang="en-US" sz="1961">
                <a:solidFill>
                  <a:schemeClr val="tx1"/>
                </a:solidFill>
                <a:latin typeface="+mj-lt"/>
                <a:cs typeface="Segoe UI Semilight"/>
              </a:rPr>
              <a:t>Answer C:</a:t>
            </a:r>
            <a:br>
              <a:rPr lang="en-US" sz="1961">
                <a:solidFill>
                  <a:schemeClr val="tx1"/>
                </a:solidFill>
                <a:latin typeface="+mj-lt"/>
                <a:cs typeface="Segoe UI Semilight"/>
              </a:rPr>
            </a:br>
            <a:r>
              <a:rPr lang="en-US" sz="1730">
                <a:solidFill>
                  <a:schemeClr val="tx1"/>
                </a:solidFill>
                <a:cs typeface="Segoe UI Semilight"/>
              </a:rPr>
              <a:t>D</a:t>
            </a:r>
            <a:r>
              <a:rPr lang="en-US" sz="1730">
                <a:solidFill>
                  <a:schemeClr val="tx1"/>
                </a:solidFill>
              </a:rPr>
              <a:t>evice twin tags</a:t>
            </a:r>
          </a:p>
        </p:txBody>
      </p:sp>
      <p:sp>
        <p:nvSpPr>
          <p:cNvPr id="41" name="Rectangle 40">
            <a:extLst>
              <a:ext uri="{FF2B5EF4-FFF2-40B4-BE49-F238E27FC236}">
                <a16:creationId xmlns:a16="http://schemas.microsoft.com/office/drawing/2014/main" id="{33CF4016-2DA2-4FE6-9974-A4E2A81B3527}"/>
              </a:ext>
            </a:extLst>
          </p:cNvPr>
          <p:cNvSpPr/>
          <p:nvPr/>
        </p:nvSpPr>
        <p:spPr bwMode="auto">
          <a:xfrm>
            <a:off x="9040161" y="3710159"/>
            <a:ext cx="2734096" cy="270692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pPr>
              <a:buSzPct val="90000"/>
            </a:pPr>
            <a:r>
              <a:rPr lang="en-US" sz="1961">
                <a:solidFill>
                  <a:schemeClr val="tx1"/>
                </a:solidFill>
                <a:latin typeface="+mj-lt"/>
                <a:cs typeface="Segoe UI Semilight"/>
              </a:rPr>
              <a:t>Answer D:</a:t>
            </a:r>
            <a:br>
              <a:rPr lang="en-US" sz="1961">
                <a:solidFill>
                  <a:schemeClr val="tx1"/>
                </a:solidFill>
                <a:latin typeface="+mj-lt"/>
                <a:cs typeface="Segoe UI Semilight"/>
              </a:rPr>
            </a:br>
            <a:r>
              <a:rPr lang="en-US" sz="1730">
                <a:solidFill>
                  <a:schemeClr val="tx1"/>
                </a:solidFill>
                <a:cs typeface="Segoe UI Semilight"/>
              </a:rPr>
              <a:t>D</a:t>
            </a:r>
            <a:r>
              <a:rPr lang="en-US" sz="1730">
                <a:solidFill>
                  <a:schemeClr val="tx1"/>
                </a:solidFill>
              </a:rPr>
              <a:t>evice twin properties</a:t>
            </a:r>
          </a:p>
        </p:txBody>
      </p:sp>
    </p:spTree>
    <p:extLst>
      <p:ext uri="{BB962C8B-B14F-4D97-AF65-F5344CB8AC3E}">
        <p14:creationId xmlns:p14="http://schemas.microsoft.com/office/powerpoint/2010/main" val="61705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Module review: Question 4.3</a:t>
            </a:r>
          </a:p>
        </p:txBody>
      </p:sp>
      <p:sp>
        <p:nvSpPr>
          <p:cNvPr id="30" name="TextBox 29">
            <a:extLst>
              <a:ext uri="{FF2B5EF4-FFF2-40B4-BE49-F238E27FC236}">
                <a16:creationId xmlns:a16="http://schemas.microsoft.com/office/drawing/2014/main" id="{0AAECD16-55BB-406B-9246-C4666F4DBC03}"/>
              </a:ext>
            </a:extLst>
          </p:cNvPr>
          <p:cNvSpPr txBox="1"/>
          <p:nvPr/>
        </p:nvSpPr>
        <p:spPr>
          <a:xfrm>
            <a:off x="423313" y="1170820"/>
            <a:ext cx="11339151" cy="1659495"/>
          </a:xfrm>
          <a:prstGeom prst="rect">
            <a:avLst/>
          </a:prstGeom>
          <a:noFill/>
        </p:spPr>
        <p:txBody>
          <a:bodyPr wrap="square" lIns="0" tIns="0" rIns="0" bIns="0" rtlCol="0">
            <a:spAutoFit/>
          </a:bodyPr>
          <a:lstStyle/>
          <a:p>
            <a:r>
              <a:rPr lang="en-US" sz="2157"/>
              <a:t>You are developing an IoT solution for your company. You have a device connected to your IoT hub and you verify that you are receiving telemetry. You will need to store time series data to a storage resource that you will be accessing frequently (hot storage path). High availability and performance are critical, but you need the solution to be cost effective as well. You must be able to query the stored data as unstructured JSON</a:t>
            </a:r>
          </a:p>
        </p:txBody>
      </p:sp>
      <p:pic>
        <p:nvPicPr>
          <p:cNvPr id="3" name="Picture 2" descr="Icon of four servers">
            <a:extLst>
              <a:ext uri="{FF2B5EF4-FFF2-40B4-BE49-F238E27FC236}">
                <a16:creationId xmlns:a16="http://schemas.microsoft.com/office/drawing/2014/main" id="{956CB575-1BC5-4034-B6F9-E72E3A06D7C9}"/>
              </a:ext>
            </a:extLst>
          </p:cNvPr>
          <p:cNvPicPr>
            <a:picLocks/>
          </p:cNvPicPr>
          <p:nvPr/>
        </p:nvPicPr>
        <p:blipFill>
          <a:blip r:embed="rId3"/>
          <a:stretch>
            <a:fillRect/>
          </a:stretch>
        </p:blipFill>
        <p:spPr>
          <a:xfrm>
            <a:off x="449042" y="2916020"/>
            <a:ext cx="896425" cy="896425"/>
          </a:xfrm>
          <a:prstGeom prst="rect">
            <a:avLst/>
          </a:prstGeom>
        </p:spPr>
      </p:pic>
      <p:sp>
        <p:nvSpPr>
          <p:cNvPr id="32" name="TextBox 31">
            <a:extLst>
              <a:ext uri="{FF2B5EF4-FFF2-40B4-BE49-F238E27FC236}">
                <a16:creationId xmlns:a16="http://schemas.microsoft.com/office/drawing/2014/main" id="{A2885B84-BB2D-4EB6-BF92-B3F6878DA71E}"/>
              </a:ext>
            </a:extLst>
          </p:cNvPr>
          <p:cNvSpPr txBox="1"/>
          <p:nvPr/>
        </p:nvSpPr>
        <p:spPr>
          <a:xfrm>
            <a:off x="1533919" y="3208993"/>
            <a:ext cx="10276057" cy="301727"/>
          </a:xfrm>
          <a:prstGeom prst="rect">
            <a:avLst/>
          </a:prstGeom>
          <a:noFill/>
        </p:spPr>
        <p:txBody>
          <a:bodyPr wrap="square" lIns="0" tIns="0" rIns="0" bIns="0" rtlCol="0">
            <a:spAutoFit/>
          </a:bodyPr>
          <a:lstStyle/>
          <a:p>
            <a:r>
              <a:rPr lang="en-US" sz="1961">
                <a:solidFill>
                  <a:schemeClr val="tx2"/>
                </a:solidFill>
                <a:latin typeface="+mj-lt"/>
              </a:rPr>
              <a:t>Which storage option should you select? (choose one best answer)</a:t>
            </a:r>
          </a:p>
        </p:txBody>
      </p:sp>
      <p:sp>
        <p:nvSpPr>
          <p:cNvPr id="33" name="Rectangle 32">
            <a:extLst>
              <a:ext uri="{FF2B5EF4-FFF2-40B4-BE49-F238E27FC236}">
                <a16:creationId xmlns:a16="http://schemas.microsoft.com/office/drawing/2014/main" id="{D0B9353B-B963-4D93-8359-1EE17E31E164}"/>
              </a:ext>
            </a:extLst>
          </p:cNvPr>
          <p:cNvSpPr/>
          <p:nvPr/>
        </p:nvSpPr>
        <p:spPr bwMode="auto">
          <a:xfrm>
            <a:off x="418643" y="3884995"/>
            <a:ext cx="2734096" cy="2532088"/>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pPr>
              <a:buSzPct val="90000"/>
            </a:pPr>
            <a:r>
              <a:rPr lang="en-US" sz="1961">
                <a:solidFill>
                  <a:schemeClr val="tx1"/>
                </a:solidFill>
                <a:latin typeface="+mj-lt"/>
                <a:cs typeface="Segoe UI Semilight"/>
              </a:rPr>
              <a:t>Answer A:</a:t>
            </a:r>
            <a:br>
              <a:rPr lang="en-US" sz="1730">
                <a:solidFill>
                  <a:schemeClr val="tx1"/>
                </a:solidFill>
                <a:cs typeface="Segoe UI Semilight"/>
              </a:rPr>
            </a:br>
            <a:r>
              <a:rPr lang="en-US" sz="1730">
                <a:solidFill>
                  <a:schemeClr val="tx1"/>
                </a:solidFill>
              </a:rPr>
              <a:t>Azure SQL Database</a:t>
            </a:r>
          </a:p>
        </p:txBody>
      </p:sp>
      <p:sp>
        <p:nvSpPr>
          <p:cNvPr id="34" name="Rectangle 33">
            <a:extLst>
              <a:ext uri="{FF2B5EF4-FFF2-40B4-BE49-F238E27FC236}">
                <a16:creationId xmlns:a16="http://schemas.microsoft.com/office/drawing/2014/main" id="{5D4F7950-023F-4EE5-AF31-0AE6B0558E52}"/>
              </a:ext>
            </a:extLst>
          </p:cNvPr>
          <p:cNvSpPr/>
          <p:nvPr/>
        </p:nvSpPr>
        <p:spPr bwMode="auto">
          <a:xfrm>
            <a:off x="3290111" y="3884995"/>
            <a:ext cx="2734096" cy="2532088"/>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r>
              <a:rPr lang="en-US" sz="1961">
                <a:solidFill>
                  <a:schemeClr val="tx1"/>
                </a:solidFill>
                <a:latin typeface="+mj-lt"/>
                <a:cs typeface="Segoe UI Semilight"/>
              </a:rPr>
              <a:t>Answer B:</a:t>
            </a:r>
            <a:br>
              <a:rPr lang="en-US" sz="1961">
                <a:solidFill>
                  <a:schemeClr val="tx1"/>
                </a:solidFill>
                <a:latin typeface="+mj-lt"/>
                <a:cs typeface="Segoe UI Semilight"/>
              </a:rPr>
            </a:br>
            <a:r>
              <a:rPr lang="en-US" sz="1730">
                <a:solidFill>
                  <a:schemeClr val="tx1"/>
                </a:solidFill>
              </a:rPr>
              <a:t>Azure Blob Storage</a:t>
            </a:r>
          </a:p>
        </p:txBody>
      </p:sp>
      <p:sp>
        <p:nvSpPr>
          <p:cNvPr id="35" name="Rectangle 34">
            <a:extLst>
              <a:ext uri="{FF2B5EF4-FFF2-40B4-BE49-F238E27FC236}">
                <a16:creationId xmlns:a16="http://schemas.microsoft.com/office/drawing/2014/main" id="{13348795-418A-4313-BA31-FF888BAF4C5F}"/>
              </a:ext>
            </a:extLst>
          </p:cNvPr>
          <p:cNvSpPr/>
          <p:nvPr/>
        </p:nvSpPr>
        <p:spPr bwMode="auto">
          <a:xfrm>
            <a:off x="6161579" y="3884995"/>
            <a:ext cx="2734096" cy="2532088"/>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r>
              <a:rPr lang="en-US" sz="1961">
                <a:solidFill>
                  <a:schemeClr val="tx1"/>
                </a:solidFill>
                <a:latin typeface="+mj-lt"/>
                <a:cs typeface="Segoe UI Semilight"/>
              </a:rPr>
              <a:t>Answer C:</a:t>
            </a:r>
            <a:br>
              <a:rPr lang="en-US" sz="1961">
                <a:solidFill>
                  <a:schemeClr val="tx1"/>
                </a:solidFill>
                <a:latin typeface="+mj-lt"/>
                <a:cs typeface="Segoe UI Semilight"/>
              </a:rPr>
            </a:br>
            <a:r>
              <a:rPr lang="en-US" sz="1730">
                <a:solidFill>
                  <a:schemeClr val="tx1"/>
                </a:solidFill>
              </a:rPr>
              <a:t>Azure Cosmos DB</a:t>
            </a:r>
          </a:p>
        </p:txBody>
      </p:sp>
      <p:sp>
        <p:nvSpPr>
          <p:cNvPr id="36" name="Rectangle 35">
            <a:extLst>
              <a:ext uri="{FF2B5EF4-FFF2-40B4-BE49-F238E27FC236}">
                <a16:creationId xmlns:a16="http://schemas.microsoft.com/office/drawing/2014/main" id="{F203B684-F724-455E-B054-DC27E5CDB121}"/>
              </a:ext>
            </a:extLst>
          </p:cNvPr>
          <p:cNvSpPr/>
          <p:nvPr/>
        </p:nvSpPr>
        <p:spPr bwMode="auto">
          <a:xfrm>
            <a:off x="9033046" y="3884995"/>
            <a:ext cx="2734096" cy="2532088"/>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pPr>
              <a:buSzPct val="90000"/>
            </a:pPr>
            <a:r>
              <a:rPr lang="en-US" sz="1961">
                <a:solidFill>
                  <a:schemeClr val="tx1"/>
                </a:solidFill>
                <a:latin typeface="+mj-lt"/>
                <a:cs typeface="Segoe UI Semilight"/>
              </a:rPr>
              <a:t>Answer D:</a:t>
            </a:r>
            <a:br>
              <a:rPr lang="en-US" sz="1961">
                <a:solidFill>
                  <a:schemeClr val="tx1"/>
                </a:solidFill>
                <a:latin typeface="+mj-lt"/>
                <a:cs typeface="Segoe UI Semilight"/>
              </a:rPr>
            </a:br>
            <a:r>
              <a:rPr lang="en-US" sz="1730">
                <a:solidFill>
                  <a:schemeClr val="tx1"/>
                </a:solidFill>
              </a:rPr>
              <a:t>Azure Data Lake Storage</a:t>
            </a:r>
          </a:p>
        </p:txBody>
      </p:sp>
    </p:spTree>
    <p:extLst>
      <p:ext uri="{BB962C8B-B14F-4D97-AF65-F5344CB8AC3E}">
        <p14:creationId xmlns:p14="http://schemas.microsoft.com/office/powerpoint/2010/main" val="148661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Module review: Question 4.4</a:t>
            </a:r>
          </a:p>
        </p:txBody>
      </p:sp>
      <p:sp>
        <p:nvSpPr>
          <p:cNvPr id="16" name="TextBox 15">
            <a:extLst>
              <a:ext uri="{FF2B5EF4-FFF2-40B4-BE49-F238E27FC236}">
                <a16:creationId xmlns:a16="http://schemas.microsoft.com/office/drawing/2014/main" id="{0522AEF2-B55A-40E1-A933-7EA300E7EB77}"/>
              </a:ext>
            </a:extLst>
          </p:cNvPr>
          <p:cNvSpPr txBox="1"/>
          <p:nvPr/>
        </p:nvSpPr>
        <p:spPr>
          <a:xfrm>
            <a:off x="423313" y="1170820"/>
            <a:ext cx="11339151" cy="1327596"/>
          </a:xfrm>
          <a:prstGeom prst="rect">
            <a:avLst/>
          </a:prstGeom>
          <a:noFill/>
        </p:spPr>
        <p:txBody>
          <a:bodyPr wrap="square" lIns="0" tIns="0" rIns="0" bIns="0" rtlCol="0">
            <a:spAutoFit/>
          </a:bodyPr>
          <a:lstStyle/>
          <a:p>
            <a:r>
              <a:rPr lang="en-US" sz="2157"/>
              <a:t>You are developing an IoT solution for your company. You have a large number of devices connected to IoT Hub. Each device is sending telemetry on a regular basis. You also have archived data available on both hot and cold paths. You have selected Azure Stream Analytics to help you analyze the data. You begin setting up you first Azure Stream Analytics job</a:t>
            </a:r>
          </a:p>
        </p:txBody>
      </p:sp>
      <p:pic>
        <p:nvPicPr>
          <p:cNvPr id="5" name="Picture 4" descr="Icon of four servers">
            <a:extLst>
              <a:ext uri="{FF2B5EF4-FFF2-40B4-BE49-F238E27FC236}">
                <a16:creationId xmlns:a16="http://schemas.microsoft.com/office/drawing/2014/main" id="{C48C8530-6890-4197-9AA7-F73023C0DBBE}"/>
              </a:ext>
            </a:extLst>
          </p:cNvPr>
          <p:cNvPicPr>
            <a:picLocks/>
          </p:cNvPicPr>
          <p:nvPr/>
        </p:nvPicPr>
        <p:blipFill>
          <a:blip r:embed="rId3"/>
          <a:stretch>
            <a:fillRect/>
          </a:stretch>
        </p:blipFill>
        <p:spPr>
          <a:xfrm>
            <a:off x="449042" y="2916020"/>
            <a:ext cx="896425" cy="896425"/>
          </a:xfrm>
          <a:prstGeom prst="rect">
            <a:avLst/>
          </a:prstGeom>
        </p:spPr>
      </p:pic>
      <p:sp>
        <p:nvSpPr>
          <p:cNvPr id="19" name="TextBox 18">
            <a:extLst>
              <a:ext uri="{FF2B5EF4-FFF2-40B4-BE49-F238E27FC236}">
                <a16:creationId xmlns:a16="http://schemas.microsoft.com/office/drawing/2014/main" id="{D4D41539-5249-49C1-B061-5B397F0647CF}"/>
              </a:ext>
            </a:extLst>
          </p:cNvPr>
          <p:cNvSpPr txBox="1"/>
          <p:nvPr/>
        </p:nvSpPr>
        <p:spPr>
          <a:xfrm>
            <a:off x="1533919" y="3213370"/>
            <a:ext cx="10276057" cy="301727"/>
          </a:xfrm>
          <a:prstGeom prst="rect">
            <a:avLst/>
          </a:prstGeom>
          <a:noFill/>
        </p:spPr>
        <p:txBody>
          <a:bodyPr wrap="square" lIns="0" tIns="0" rIns="0" bIns="0" rtlCol="0">
            <a:spAutoFit/>
          </a:bodyPr>
          <a:lstStyle/>
          <a:p>
            <a:r>
              <a:rPr lang="en-US" sz="1961">
                <a:solidFill>
                  <a:schemeClr val="tx2"/>
                </a:solidFill>
                <a:latin typeface="+mj-lt"/>
              </a:rPr>
              <a:t>What are the components of an Azure Stream Analytics job? (choose one best answer)</a:t>
            </a:r>
          </a:p>
        </p:txBody>
      </p:sp>
      <p:sp>
        <p:nvSpPr>
          <p:cNvPr id="20" name="Rectangle 19">
            <a:extLst>
              <a:ext uri="{FF2B5EF4-FFF2-40B4-BE49-F238E27FC236}">
                <a16:creationId xmlns:a16="http://schemas.microsoft.com/office/drawing/2014/main" id="{DA8D1A70-0D61-4070-BF5F-C574AE7A189D}"/>
              </a:ext>
            </a:extLst>
          </p:cNvPr>
          <p:cNvSpPr/>
          <p:nvPr/>
        </p:nvSpPr>
        <p:spPr bwMode="auto">
          <a:xfrm>
            <a:off x="418643" y="3884995"/>
            <a:ext cx="2734096" cy="2532088"/>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pPr>
              <a:buSzPct val="90000"/>
            </a:pPr>
            <a:r>
              <a:rPr lang="en-US" sz="1961">
                <a:solidFill>
                  <a:schemeClr val="tx1"/>
                </a:solidFill>
                <a:latin typeface="+mj-lt"/>
                <a:cs typeface="Segoe UI Semilight"/>
              </a:rPr>
              <a:t>Answer A:</a:t>
            </a:r>
            <a:br>
              <a:rPr lang="en-US" sz="1730">
                <a:solidFill>
                  <a:schemeClr val="tx1"/>
                </a:solidFill>
                <a:cs typeface="Segoe UI Semilight"/>
              </a:rPr>
            </a:br>
            <a:r>
              <a:rPr lang="en-US" sz="1730">
                <a:solidFill>
                  <a:schemeClr val="tx1"/>
                </a:solidFill>
              </a:rPr>
              <a:t>Hub, Action, and Storage</a:t>
            </a:r>
          </a:p>
        </p:txBody>
      </p:sp>
      <p:sp>
        <p:nvSpPr>
          <p:cNvPr id="21" name="Rectangle 20">
            <a:extLst>
              <a:ext uri="{FF2B5EF4-FFF2-40B4-BE49-F238E27FC236}">
                <a16:creationId xmlns:a16="http://schemas.microsoft.com/office/drawing/2014/main" id="{F98C576D-4027-43DB-A093-A6719F360FDC}"/>
              </a:ext>
            </a:extLst>
          </p:cNvPr>
          <p:cNvSpPr/>
          <p:nvPr/>
        </p:nvSpPr>
        <p:spPr bwMode="auto">
          <a:xfrm>
            <a:off x="3290111" y="3884995"/>
            <a:ext cx="2734096" cy="2532088"/>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r>
              <a:rPr lang="en-US" sz="1961">
                <a:solidFill>
                  <a:schemeClr val="tx1"/>
                </a:solidFill>
                <a:latin typeface="+mj-lt"/>
                <a:cs typeface="Segoe UI Semilight"/>
              </a:rPr>
              <a:t>Answer B:</a:t>
            </a:r>
            <a:br>
              <a:rPr lang="en-US" sz="1961">
                <a:solidFill>
                  <a:schemeClr val="tx1"/>
                </a:solidFill>
                <a:latin typeface="+mj-lt"/>
                <a:cs typeface="Segoe UI Semilight"/>
              </a:rPr>
            </a:br>
            <a:r>
              <a:rPr lang="en-US" sz="1730">
                <a:solidFill>
                  <a:schemeClr val="tx1"/>
                </a:solidFill>
              </a:rPr>
              <a:t>From, With, and Into</a:t>
            </a:r>
          </a:p>
        </p:txBody>
      </p:sp>
      <p:sp>
        <p:nvSpPr>
          <p:cNvPr id="22" name="Rectangle 21">
            <a:extLst>
              <a:ext uri="{FF2B5EF4-FFF2-40B4-BE49-F238E27FC236}">
                <a16:creationId xmlns:a16="http://schemas.microsoft.com/office/drawing/2014/main" id="{FB72D759-A01A-4F6F-9451-19E665AC57E9}"/>
              </a:ext>
            </a:extLst>
          </p:cNvPr>
          <p:cNvSpPr/>
          <p:nvPr/>
        </p:nvSpPr>
        <p:spPr bwMode="auto">
          <a:xfrm>
            <a:off x="6161579" y="3884995"/>
            <a:ext cx="2734096" cy="2532088"/>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r>
              <a:rPr lang="en-US" sz="1961">
                <a:solidFill>
                  <a:schemeClr val="tx1"/>
                </a:solidFill>
                <a:latin typeface="+mj-lt"/>
                <a:cs typeface="Segoe UI Semilight"/>
              </a:rPr>
              <a:t>Answer C:</a:t>
            </a:r>
            <a:br>
              <a:rPr lang="en-US" sz="1961">
                <a:solidFill>
                  <a:schemeClr val="tx1"/>
                </a:solidFill>
                <a:latin typeface="+mj-lt"/>
                <a:cs typeface="Segoe UI Semilight"/>
              </a:rPr>
            </a:br>
            <a:r>
              <a:rPr lang="en-US" sz="1730">
                <a:solidFill>
                  <a:schemeClr val="tx1"/>
                </a:solidFill>
              </a:rPr>
              <a:t>Input, Query, and Output</a:t>
            </a:r>
          </a:p>
        </p:txBody>
      </p:sp>
      <p:sp>
        <p:nvSpPr>
          <p:cNvPr id="23" name="Rectangle 22">
            <a:extLst>
              <a:ext uri="{FF2B5EF4-FFF2-40B4-BE49-F238E27FC236}">
                <a16:creationId xmlns:a16="http://schemas.microsoft.com/office/drawing/2014/main" id="{D9572225-F5A4-4AED-A3CE-C850A5E3E102}"/>
              </a:ext>
            </a:extLst>
          </p:cNvPr>
          <p:cNvSpPr/>
          <p:nvPr/>
        </p:nvSpPr>
        <p:spPr bwMode="auto">
          <a:xfrm>
            <a:off x="9033046" y="3884995"/>
            <a:ext cx="2734096" cy="2532088"/>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t" anchorCtr="0">
            <a:noAutofit/>
          </a:bodyPr>
          <a:lstStyle/>
          <a:p>
            <a:pPr>
              <a:buSzPct val="90000"/>
            </a:pPr>
            <a:r>
              <a:rPr lang="en-US" sz="1961">
                <a:solidFill>
                  <a:schemeClr val="tx1"/>
                </a:solidFill>
                <a:latin typeface="+mj-lt"/>
                <a:cs typeface="Segoe UI Semilight"/>
              </a:rPr>
              <a:t>Answer D:</a:t>
            </a:r>
            <a:br>
              <a:rPr lang="en-US" sz="1961">
                <a:solidFill>
                  <a:schemeClr val="tx1"/>
                </a:solidFill>
                <a:latin typeface="+mj-lt"/>
                <a:cs typeface="Segoe UI Semilight"/>
              </a:rPr>
            </a:br>
            <a:r>
              <a:rPr lang="en-US" sz="1730">
                <a:solidFill>
                  <a:schemeClr val="tx1"/>
                </a:solidFill>
              </a:rPr>
              <a:t>Input, Action, and Output</a:t>
            </a:r>
          </a:p>
        </p:txBody>
      </p:sp>
    </p:spTree>
    <p:extLst>
      <p:ext uri="{BB962C8B-B14F-4D97-AF65-F5344CB8AC3E}">
        <p14:creationId xmlns:p14="http://schemas.microsoft.com/office/powerpoint/2010/main" val="274490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review: Question 4.5</a:t>
            </a:r>
          </a:p>
        </p:txBody>
      </p:sp>
      <p:sp>
        <p:nvSpPr>
          <p:cNvPr id="20" name="TextBox 19">
            <a:extLst>
              <a:ext uri="{FF2B5EF4-FFF2-40B4-BE49-F238E27FC236}">
                <a16:creationId xmlns:a16="http://schemas.microsoft.com/office/drawing/2014/main" id="{FAA53270-1761-4700-8D37-1917EAB1F01E}"/>
              </a:ext>
            </a:extLst>
          </p:cNvPr>
          <p:cNvSpPr txBox="1"/>
          <p:nvPr/>
        </p:nvSpPr>
        <p:spPr>
          <a:xfrm>
            <a:off x="423313" y="1170820"/>
            <a:ext cx="11339151" cy="1991393"/>
          </a:xfrm>
          <a:prstGeom prst="rect">
            <a:avLst/>
          </a:prstGeom>
          <a:noFill/>
        </p:spPr>
        <p:txBody>
          <a:bodyPr wrap="square" lIns="0" tIns="0" rIns="0" bIns="0" rtlCol="0">
            <a:spAutoFit/>
          </a:bodyPr>
          <a:lstStyle/>
          <a:p>
            <a:r>
              <a:rPr lang="en-US" sz="2157"/>
              <a:t>You are developing an IoT solution for your company. You have a large number of devices connected to IoT Hub. Each device is sending telemetry on a regular basis. You also have archived data available on both hot and cold paths. You have selected Azure Stream</a:t>
            </a:r>
            <a:br>
              <a:rPr lang="en-US" sz="2157"/>
            </a:br>
            <a:r>
              <a:rPr lang="en-US" sz="2157"/>
              <a:t>Analytics to help you analyze the data. You need to set up an ASA Windowing function</a:t>
            </a:r>
            <a:br>
              <a:rPr lang="en-US" sz="2157"/>
            </a:br>
            <a:r>
              <a:rPr lang="en-US" sz="2157"/>
              <a:t>that will output results every 10 seconds. The results should be based on data from previous 30 seconds</a:t>
            </a:r>
          </a:p>
        </p:txBody>
      </p:sp>
      <p:pic>
        <p:nvPicPr>
          <p:cNvPr id="4" name="Picture 3" descr="Icon of a lightning bolt symbol inside a circle">
            <a:extLst>
              <a:ext uri="{FF2B5EF4-FFF2-40B4-BE49-F238E27FC236}">
                <a16:creationId xmlns:a16="http://schemas.microsoft.com/office/drawing/2014/main" id="{02C787F9-5A45-4658-9C48-FCE905FDBD84}"/>
              </a:ext>
            </a:extLst>
          </p:cNvPr>
          <p:cNvPicPr>
            <a:picLocks/>
          </p:cNvPicPr>
          <p:nvPr/>
        </p:nvPicPr>
        <p:blipFill>
          <a:blip r:embed="rId3"/>
          <a:stretch>
            <a:fillRect/>
          </a:stretch>
        </p:blipFill>
        <p:spPr>
          <a:xfrm>
            <a:off x="449042" y="3432113"/>
            <a:ext cx="896425" cy="896425"/>
          </a:xfrm>
          <a:prstGeom prst="rect">
            <a:avLst/>
          </a:prstGeom>
        </p:spPr>
      </p:pic>
      <p:sp>
        <p:nvSpPr>
          <p:cNvPr id="22" name="TextBox 21">
            <a:extLst>
              <a:ext uri="{FF2B5EF4-FFF2-40B4-BE49-F238E27FC236}">
                <a16:creationId xmlns:a16="http://schemas.microsoft.com/office/drawing/2014/main" id="{8CBA4781-A613-4A0D-B5AB-38F12DEDB839}"/>
              </a:ext>
            </a:extLst>
          </p:cNvPr>
          <p:cNvSpPr txBox="1"/>
          <p:nvPr/>
        </p:nvSpPr>
        <p:spPr>
          <a:xfrm>
            <a:off x="1545304" y="3578600"/>
            <a:ext cx="10289572" cy="603453"/>
          </a:xfrm>
          <a:prstGeom prst="rect">
            <a:avLst/>
          </a:prstGeom>
          <a:noFill/>
        </p:spPr>
        <p:txBody>
          <a:bodyPr wrap="square" lIns="0" tIns="0" rIns="0" bIns="0" rtlCol="0">
            <a:spAutoFit/>
          </a:bodyPr>
          <a:lstStyle/>
          <a:p>
            <a:r>
              <a:rPr lang="en-US" sz="1961">
                <a:solidFill>
                  <a:schemeClr val="tx2"/>
                </a:solidFill>
                <a:latin typeface="+mj-lt"/>
              </a:rPr>
              <a:t>Which one of the Windowing function types should you use to achieve the desired results? (choose one best answer)</a:t>
            </a:r>
          </a:p>
        </p:txBody>
      </p:sp>
      <p:sp>
        <p:nvSpPr>
          <p:cNvPr id="23" name="Rectangle 22">
            <a:extLst>
              <a:ext uri="{FF2B5EF4-FFF2-40B4-BE49-F238E27FC236}">
                <a16:creationId xmlns:a16="http://schemas.microsoft.com/office/drawing/2014/main" id="{796F1912-C544-494B-BE8A-719F285DE616}"/>
              </a:ext>
            </a:extLst>
          </p:cNvPr>
          <p:cNvSpPr/>
          <p:nvPr/>
        </p:nvSpPr>
        <p:spPr bwMode="auto">
          <a:xfrm>
            <a:off x="418643" y="4395555"/>
            <a:ext cx="2734096" cy="203160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62750" rIns="134464" bIns="62750" numCol="1" spcCol="1270" anchor="t" anchorCtr="0">
            <a:noAutofit/>
          </a:bodyPr>
          <a:lstStyle/>
          <a:p>
            <a:pPr>
              <a:buSzPct val="90000"/>
            </a:pPr>
            <a:r>
              <a:rPr lang="en-US" sz="1961">
                <a:solidFill>
                  <a:schemeClr val="tx1"/>
                </a:solidFill>
                <a:latin typeface="+mj-lt"/>
                <a:cs typeface="Segoe UI Semilight"/>
              </a:rPr>
              <a:t>Answer A:</a:t>
            </a:r>
            <a:br>
              <a:rPr lang="en-US" sz="1730">
                <a:solidFill>
                  <a:schemeClr val="tx1"/>
                </a:solidFill>
                <a:cs typeface="Segoe UI Semilight"/>
              </a:rPr>
            </a:br>
            <a:r>
              <a:rPr lang="en-US" sz="1730">
                <a:solidFill>
                  <a:schemeClr val="tx1"/>
                </a:solidFill>
              </a:rPr>
              <a:t>Tumbling window</a:t>
            </a:r>
          </a:p>
        </p:txBody>
      </p:sp>
      <p:sp>
        <p:nvSpPr>
          <p:cNvPr id="24" name="Rectangle 23">
            <a:extLst>
              <a:ext uri="{FF2B5EF4-FFF2-40B4-BE49-F238E27FC236}">
                <a16:creationId xmlns:a16="http://schemas.microsoft.com/office/drawing/2014/main" id="{1B099C4C-CCB4-41DA-9DF2-A80E2F7594F7}"/>
              </a:ext>
            </a:extLst>
          </p:cNvPr>
          <p:cNvSpPr/>
          <p:nvPr/>
        </p:nvSpPr>
        <p:spPr bwMode="auto">
          <a:xfrm>
            <a:off x="3292182" y="4395555"/>
            <a:ext cx="2734096" cy="203160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62750" rIns="134464" bIns="62750" numCol="1" spcCol="1270" anchor="t" anchorCtr="0">
            <a:noAutofit/>
          </a:bodyPr>
          <a:lstStyle/>
          <a:p>
            <a:r>
              <a:rPr lang="en-US" sz="1961">
                <a:solidFill>
                  <a:schemeClr val="tx1"/>
                </a:solidFill>
                <a:latin typeface="+mj-lt"/>
                <a:cs typeface="Segoe UI Semilight"/>
              </a:rPr>
              <a:t>Answer B:</a:t>
            </a:r>
            <a:br>
              <a:rPr lang="en-US" sz="1961">
                <a:solidFill>
                  <a:schemeClr val="tx1"/>
                </a:solidFill>
                <a:latin typeface="+mj-lt"/>
                <a:cs typeface="Segoe UI Semilight"/>
              </a:rPr>
            </a:br>
            <a:r>
              <a:rPr lang="en-US" sz="1730">
                <a:solidFill>
                  <a:schemeClr val="tx1"/>
                </a:solidFill>
              </a:rPr>
              <a:t>Hopping window</a:t>
            </a:r>
          </a:p>
        </p:txBody>
      </p:sp>
      <p:sp>
        <p:nvSpPr>
          <p:cNvPr id="25" name="Rectangle 24">
            <a:extLst>
              <a:ext uri="{FF2B5EF4-FFF2-40B4-BE49-F238E27FC236}">
                <a16:creationId xmlns:a16="http://schemas.microsoft.com/office/drawing/2014/main" id="{5FBD16B7-18A0-412C-A95B-BA00BD9DEA02}"/>
              </a:ext>
            </a:extLst>
          </p:cNvPr>
          <p:cNvSpPr/>
          <p:nvPr/>
        </p:nvSpPr>
        <p:spPr bwMode="auto">
          <a:xfrm>
            <a:off x="6165722" y="4395555"/>
            <a:ext cx="2734096" cy="203160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62750" rIns="134464" bIns="62750" numCol="1" spcCol="1270" anchor="t" anchorCtr="0">
            <a:noAutofit/>
          </a:bodyPr>
          <a:lstStyle/>
          <a:p>
            <a:r>
              <a:rPr lang="en-US" sz="1961">
                <a:solidFill>
                  <a:schemeClr val="tx1"/>
                </a:solidFill>
                <a:latin typeface="+mj-lt"/>
                <a:cs typeface="Segoe UI Semilight"/>
              </a:rPr>
              <a:t>Answer C:</a:t>
            </a:r>
            <a:br>
              <a:rPr lang="en-US" sz="1961">
                <a:solidFill>
                  <a:schemeClr val="tx1"/>
                </a:solidFill>
                <a:latin typeface="+mj-lt"/>
                <a:cs typeface="Segoe UI Semilight"/>
              </a:rPr>
            </a:br>
            <a:r>
              <a:rPr lang="en-US" sz="1730">
                <a:solidFill>
                  <a:schemeClr val="tx1"/>
                </a:solidFill>
              </a:rPr>
              <a:t>Sliding window</a:t>
            </a:r>
          </a:p>
        </p:txBody>
      </p:sp>
      <p:sp>
        <p:nvSpPr>
          <p:cNvPr id="26" name="Rectangle 25">
            <a:extLst>
              <a:ext uri="{FF2B5EF4-FFF2-40B4-BE49-F238E27FC236}">
                <a16:creationId xmlns:a16="http://schemas.microsoft.com/office/drawing/2014/main" id="{1241BEE8-822E-4374-A977-A323F360C234}"/>
              </a:ext>
            </a:extLst>
          </p:cNvPr>
          <p:cNvSpPr/>
          <p:nvPr/>
        </p:nvSpPr>
        <p:spPr bwMode="auto">
          <a:xfrm>
            <a:off x="9039262" y="4395555"/>
            <a:ext cx="2734096" cy="2031604"/>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4464" tIns="62750" rIns="134464" bIns="62750" numCol="1" spcCol="1270" anchor="t" anchorCtr="0">
            <a:noAutofit/>
          </a:bodyPr>
          <a:lstStyle/>
          <a:p>
            <a:pPr>
              <a:buSzPct val="90000"/>
            </a:pPr>
            <a:r>
              <a:rPr lang="en-US" sz="1961">
                <a:solidFill>
                  <a:schemeClr val="tx1"/>
                </a:solidFill>
                <a:latin typeface="+mj-lt"/>
                <a:cs typeface="Segoe UI Semilight"/>
              </a:rPr>
              <a:t>Answer D:</a:t>
            </a:r>
            <a:br>
              <a:rPr lang="en-US" sz="1961">
                <a:solidFill>
                  <a:schemeClr val="tx1"/>
                </a:solidFill>
                <a:latin typeface="+mj-lt"/>
                <a:cs typeface="Segoe UI Semilight"/>
              </a:rPr>
            </a:br>
            <a:r>
              <a:rPr lang="en-US" sz="1730">
                <a:solidFill>
                  <a:schemeClr val="tx1"/>
                </a:solidFill>
              </a:rPr>
              <a:t>Session window</a:t>
            </a:r>
          </a:p>
        </p:txBody>
      </p:sp>
    </p:spTree>
    <p:extLst>
      <p:ext uri="{BB962C8B-B14F-4D97-AF65-F5344CB8AC3E}">
        <p14:creationId xmlns:p14="http://schemas.microsoft.com/office/powerpoint/2010/main" val="129287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IoT Hub common message format</a:t>
            </a:r>
          </a:p>
        </p:txBody>
      </p:sp>
      <p:sp>
        <p:nvSpPr>
          <p:cNvPr id="6" name="Rectangle 5">
            <a:extLst>
              <a:ext uri="{FF2B5EF4-FFF2-40B4-BE49-F238E27FC236}">
                <a16:creationId xmlns:a16="http://schemas.microsoft.com/office/drawing/2014/main" id="{44AA1B0A-34BF-41B3-9CA7-F599E8B56E87}"/>
              </a:ext>
            </a:extLst>
          </p:cNvPr>
          <p:cNvSpPr>
            <a:spLocks/>
          </p:cNvSpPr>
          <p:nvPr/>
        </p:nvSpPr>
        <p:spPr bwMode="auto">
          <a:xfrm>
            <a:off x="418643" y="1170819"/>
            <a:ext cx="3645466" cy="6649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ctr" anchorCtr="0" forceAA="0" compatLnSpc="1">
            <a:prstTxWarp prst="textNoShape">
              <a:avLst/>
            </a:prstTxWarp>
            <a:noAutofit/>
          </a:bodyPr>
          <a:lstStyle/>
          <a:p>
            <a:pPr defTabSz="914102" fontAlgn="base"/>
            <a:r>
              <a:rPr lang="en-US" sz="1961">
                <a:solidFill>
                  <a:schemeClr val="tx1"/>
                </a:solidFill>
                <a:latin typeface="+mj-lt"/>
                <a:ea typeface="Segoe UI" pitchFamily="34" charset="0"/>
                <a:cs typeface="Segoe UI" pitchFamily="34" charset="0"/>
              </a:rPr>
              <a:t>Purpose</a:t>
            </a:r>
          </a:p>
        </p:txBody>
      </p:sp>
      <p:sp>
        <p:nvSpPr>
          <p:cNvPr id="23" name="Rectangle 22">
            <a:extLst>
              <a:ext uri="{FF2B5EF4-FFF2-40B4-BE49-F238E27FC236}">
                <a16:creationId xmlns:a16="http://schemas.microsoft.com/office/drawing/2014/main" id="{BBFE8948-7F71-4822-B329-270F02E61A84}"/>
              </a:ext>
            </a:extLst>
          </p:cNvPr>
          <p:cNvSpPr>
            <a:spLocks/>
          </p:cNvSpPr>
          <p:nvPr/>
        </p:nvSpPr>
        <p:spPr bwMode="auto">
          <a:xfrm>
            <a:off x="418644" y="1978303"/>
            <a:ext cx="3645466" cy="20620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defTabSz="914102" fontAlgn="base"/>
            <a:r>
              <a:rPr lang="en-US" sz="1730">
                <a:solidFill>
                  <a:schemeClr val="tx1"/>
                </a:solidFill>
                <a:latin typeface="+mj-lt"/>
                <a:ea typeface="Segoe UI" pitchFamily="34" charset="0"/>
                <a:cs typeface="Segoe UI" pitchFamily="34" charset="0"/>
              </a:rPr>
              <a:t>Characteristics:</a:t>
            </a:r>
          </a:p>
          <a:p>
            <a:pPr defTabSz="914102" fontAlgn="base">
              <a:spcBef>
                <a:spcPts val="392"/>
              </a:spcBef>
              <a:spcAft>
                <a:spcPts val="392"/>
              </a:spcAft>
            </a:pPr>
            <a:r>
              <a:rPr lang="en-US" sz="1730">
                <a:solidFill>
                  <a:schemeClr val="tx1"/>
                </a:solidFill>
                <a:ea typeface="Segoe UI" pitchFamily="34" charset="0"/>
                <a:cs typeface="Segoe UI" pitchFamily="34" charset="0"/>
              </a:rPr>
              <a:t>Retained up to 7 days</a:t>
            </a:r>
          </a:p>
          <a:p>
            <a:pPr defTabSz="914102" fontAlgn="base">
              <a:spcBef>
                <a:spcPts val="392"/>
              </a:spcBef>
              <a:spcAft>
                <a:spcPts val="392"/>
              </a:spcAft>
            </a:pPr>
            <a:r>
              <a:rPr lang="en-US" sz="1730">
                <a:solidFill>
                  <a:schemeClr val="tx1"/>
                </a:solidFill>
                <a:ea typeface="Segoe UI" pitchFamily="34" charset="0"/>
                <a:cs typeface="Segoe UI" pitchFamily="34" charset="0"/>
              </a:rPr>
              <a:t>256 KB size limit</a:t>
            </a:r>
          </a:p>
          <a:p>
            <a:pPr defTabSz="914102" fontAlgn="base">
              <a:spcBef>
                <a:spcPts val="392"/>
              </a:spcBef>
              <a:spcAft>
                <a:spcPts val="392"/>
              </a:spcAft>
            </a:pPr>
            <a:r>
              <a:rPr lang="en-US" sz="1730">
                <a:solidFill>
                  <a:schemeClr val="tx1"/>
                </a:solidFill>
                <a:ea typeface="Segoe UI" pitchFamily="34" charset="0"/>
                <a:cs typeface="Segoe UI" pitchFamily="34" charset="0"/>
              </a:rPr>
              <a:t>Partitioned based on </a:t>
            </a:r>
            <a:r>
              <a:rPr lang="en-US" sz="1730" err="1">
                <a:solidFill>
                  <a:schemeClr val="tx1"/>
                </a:solidFill>
                <a:ea typeface="Segoe UI" pitchFamily="34" charset="0"/>
                <a:cs typeface="Segoe UI" pitchFamily="34" charset="0"/>
              </a:rPr>
              <a:t>deviceId</a:t>
            </a:r>
            <a:endParaRPr lang="en-US" sz="1730">
              <a:solidFill>
                <a:schemeClr val="tx1"/>
              </a:solidFill>
              <a:ea typeface="Segoe UI" pitchFamily="34" charset="0"/>
              <a:cs typeface="Segoe UI" pitchFamily="34" charset="0"/>
            </a:endParaRPr>
          </a:p>
          <a:p>
            <a:pPr defTabSz="914102" fontAlgn="base">
              <a:spcBef>
                <a:spcPts val="392"/>
              </a:spcBef>
              <a:spcAft>
                <a:spcPts val="392"/>
              </a:spcAft>
            </a:pPr>
            <a:r>
              <a:rPr lang="en-US" sz="1730">
                <a:solidFill>
                  <a:schemeClr val="tx1"/>
                </a:solidFill>
                <a:ea typeface="Segoe UI" pitchFamily="34" charset="0"/>
                <a:cs typeface="Segoe UI" pitchFamily="34" charset="0"/>
              </a:rPr>
              <a:t>Supports message enrichment</a:t>
            </a:r>
          </a:p>
        </p:txBody>
      </p:sp>
      <p:sp>
        <p:nvSpPr>
          <p:cNvPr id="31" name="Rectangle 30">
            <a:extLst>
              <a:ext uri="{FF2B5EF4-FFF2-40B4-BE49-F238E27FC236}">
                <a16:creationId xmlns:a16="http://schemas.microsoft.com/office/drawing/2014/main" id="{4D319B3C-E958-4EEB-B8E6-868AAE3070D8}"/>
              </a:ext>
            </a:extLst>
          </p:cNvPr>
          <p:cNvSpPr>
            <a:spLocks/>
          </p:cNvSpPr>
          <p:nvPr/>
        </p:nvSpPr>
        <p:spPr bwMode="auto">
          <a:xfrm>
            <a:off x="418644" y="4182883"/>
            <a:ext cx="3645466" cy="20795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34464" rIns="179285" bIns="134464" numCol="1" spcCol="0" rtlCol="0" fromWordArt="0" anchor="t" anchorCtr="0" forceAA="0" compatLnSpc="1">
            <a:prstTxWarp prst="textNoShape">
              <a:avLst/>
            </a:prstTxWarp>
            <a:noAutofit/>
          </a:bodyPr>
          <a:lstStyle/>
          <a:p>
            <a:pPr defTabSz="914102" fontAlgn="base"/>
            <a:r>
              <a:rPr lang="en-US" sz="1730">
                <a:solidFill>
                  <a:schemeClr val="tx1"/>
                </a:solidFill>
                <a:latin typeface="+mj-lt"/>
                <a:ea typeface="Segoe UI" pitchFamily="34" charset="0"/>
                <a:cs typeface="Segoe UI" pitchFamily="34" charset="0"/>
              </a:rPr>
              <a:t>Components:</a:t>
            </a:r>
          </a:p>
          <a:p>
            <a:pPr defTabSz="914102" fontAlgn="base">
              <a:spcBef>
                <a:spcPts val="392"/>
              </a:spcBef>
              <a:spcAft>
                <a:spcPts val="392"/>
              </a:spcAft>
            </a:pPr>
            <a:r>
              <a:rPr lang="en-US" sz="1730">
                <a:solidFill>
                  <a:schemeClr val="tx1"/>
                </a:solidFill>
                <a:ea typeface="Segoe UI" pitchFamily="34" charset="0"/>
                <a:cs typeface="Segoe UI" pitchFamily="34" charset="0"/>
              </a:rPr>
              <a:t>System properties</a:t>
            </a:r>
          </a:p>
          <a:p>
            <a:pPr defTabSz="914102" fontAlgn="base">
              <a:spcBef>
                <a:spcPts val="392"/>
              </a:spcBef>
              <a:spcAft>
                <a:spcPts val="392"/>
              </a:spcAft>
            </a:pPr>
            <a:r>
              <a:rPr lang="en-US" sz="1730">
                <a:solidFill>
                  <a:schemeClr val="tx1"/>
                </a:solidFill>
                <a:ea typeface="Segoe UI" pitchFamily="34" charset="0"/>
                <a:cs typeface="Segoe UI" pitchFamily="34" charset="0"/>
              </a:rPr>
              <a:t>Application properties – do not require deserialization</a:t>
            </a:r>
          </a:p>
          <a:p>
            <a:pPr defTabSz="914102" fontAlgn="base">
              <a:spcBef>
                <a:spcPts val="392"/>
              </a:spcBef>
              <a:spcAft>
                <a:spcPts val="392"/>
              </a:spcAft>
            </a:pPr>
            <a:r>
              <a:rPr lang="en-US" sz="1730">
                <a:solidFill>
                  <a:schemeClr val="tx1"/>
                </a:solidFill>
                <a:ea typeface="Segoe UI" pitchFamily="34" charset="0"/>
                <a:cs typeface="Segoe UI" pitchFamily="34" charset="0"/>
              </a:rPr>
              <a:t>Message body – Opaque</a:t>
            </a:r>
          </a:p>
        </p:txBody>
      </p:sp>
      <p:pic>
        <p:nvPicPr>
          <p:cNvPr id="34" name="Picture 33" descr="Syntax that embodies common message format">
            <a:extLst>
              <a:ext uri="{FF2B5EF4-FFF2-40B4-BE49-F238E27FC236}">
                <a16:creationId xmlns:a16="http://schemas.microsoft.com/office/drawing/2014/main" id="{DAE2DBE3-902D-47A1-AD4B-EFF47AFE4443}"/>
              </a:ext>
            </a:extLst>
          </p:cNvPr>
          <p:cNvPicPr>
            <a:picLocks noChangeAspect="1"/>
          </p:cNvPicPr>
          <p:nvPr/>
        </p:nvPicPr>
        <p:blipFill>
          <a:blip r:embed="rId3"/>
          <a:srcRect l="-2365" t="-3568" r="-1975" b="-3569"/>
          <a:stretch>
            <a:fillRect/>
          </a:stretch>
        </p:blipFill>
        <p:spPr>
          <a:xfrm>
            <a:off x="4258329" y="1170819"/>
            <a:ext cx="7515028" cy="5113521"/>
          </a:xfrm>
          <a:custGeom>
            <a:avLst/>
            <a:gdLst>
              <a:gd name="connsiteX0" fmla="*/ 0 w 7665720"/>
              <a:gd name="connsiteY0" fmla="*/ 0 h 5216058"/>
              <a:gd name="connsiteX1" fmla="*/ 7665720 w 7665720"/>
              <a:gd name="connsiteY1" fmla="*/ 0 h 5216058"/>
              <a:gd name="connsiteX2" fmla="*/ 7665720 w 7665720"/>
              <a:gd name="connsiteY2" fmla="*/ 5216058 h 5216058"/>
              <a:gd name="connsiteX3" fmla="*/ 0 w 7665720"/>
              <a:gd name="connsiteY3" fmla="*/ 5216058 h 5216058"/>
            </a:gdLst>
            <a:ahLst/>
            <a:cxnLst>
              <a:cxn ang="0">
                <a:pos x="connsiteX0" y="connsiteY0"/>
              </a:cxn>
              <a:cxn ang="0">
                <a:pos x="connsiteX1" y="connsiteY1"/>
              </a:cxn>
              <a:cxn ang="0">
                <a:pos x="connsiteX2" y="connsiteY2"/>
              </a:cxn>
              <a:cxn ang="0">
                <a:pos x="connsiteX3" y="connsiteY3"/>
              </a:cxn>
            </a:cxnLst>
            <a:rect l="l" t="t" r="r" b="b"/>
            <a:pathLst>
              <a:path w="7665720" h="5216058">
                <a:moveTo>
                  <a:pt x="0" y="0"/>
                </a:moveTo>
                <a:lnTo>
                  <a:pt x="7665720" y="0"/>
                </a:lnTo>
                <a:lnTo>
                  <a:pt x="7665720" y="5216058"/>
                </a:lnTo>
                <a:lnTo>
                  <a:pt x="0" y="5216058"/>
                </a:lnTo>
                <a:close/>
              </a:path>
            </a:pathLst>
          </a:custGeom>
          <a:noFill/>
          <a:ln w="19050">
            <a:solidFill>
              <a:schemeClr val="tx2"/>
            </a:solidFill>
            <a:headEnd type="none" w="med" len="med"/>
            <a:tailEnd type="none" w="med" len="med"/>
          </a:ln>
          <a:effectLst/>
        </p:spPr>
      </p:pic>
    </p:spTree>
    <p:extLst>
      <p:ext uri="{BB962C8B-B14F-4D97-AF65-F5344CB8AC3E}">
        <p14:creationId xmlns:p14="http://schemas.microsoft.com/office/powerpoint/2010/main" val="3612948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Introduction to message routing</a:t>
            </a:r>
          </a:p>
        </p:txBody>
      </p:sp>
      <p:pic>
        <p:nvPicPr>
          <p:cNvPr id="38" name="Picture 37" descr="Icon of lines going to different circles">
            <a:extLst>
              <a:ext uri="{FF2B5EF4-FFF2-40B4-BE49-F238E27FC236}">
                <a16:creationId xmlns:a16="http://schemas.microsoft.com/office/drawing/2014/main" id="{11D24C42-552E-4D59-920C-C6B1C84B268D}"/>
              </a:ext>
            </a:extLst>
          </p:cNvPr>
          <p:cNvPicPr>
            <a:picLocks noChangeAspect="1"/>
          </p:cNvPicPr>
          <p:nvPr/>
        </p:nvPicPr>
        <p:blipFill rotWithShape="1">
          <a:blip r:embed="rId3">
            <a:clrChange>
              <a:clrFrom>
                <a:srgbClr val="FFFFFF"/>
              </a:clrFrom>
              <a:clrTo>
                <a:srgbClr val="FFFFFF">
                  <a:alpha val="0"/>
                </a:srgbClr>
              </a:clrTo>
            </a:clrChange>
          </a:blip>
          <a:srcRect l="10344" t="28382" r="12159" b="28382"/>
          <a:stretch/>
        </p:blipFill>
        <p:spPr>
          <a:xfrm>
            <a:off x="10941256" y="506471"/>
            <a:ext cx="705001" cy="388912"/>
          </a:xfrm>
          <a:prstGeom prst="rect">
            <a:avLst/>
          </a:prstGeom>
          <a:ln>
            <a:noFill/>
          </a:ln>
        </p:spPr>
      </p:pic>
      <p:pic>
        <p:nvPicPr>
          <p:cNvPr id="16" name="Picture 15" descr="Icon of five circles connected by lines">
            <a:extLst>
              <a:ext uri="{FF2B5EF4-FFF2-40B4-BE49-F238E27FC236}">
                <a16:creationId xmlns:a16="http://schemas.microsoft.com/office/drawing/2014/main" id="{F8269625-4940-4D9C-BC10-71A2C544A560}"/>
              </a:ext>
            </a:extLst>
          </p:cNvPr>
          <p:cNvPicPr>
            <a:picLocks/>
          </p:cNvPicPr>
          <p:nvPr/>
        </p:nvPicPr>
        <p:blipFill>
          <a:blip r:embed="rId4"/>
          <a:stretch>
            <a:fillRect/>
          </a:stretch>
        </p:blipFill>
        <p:spPr>
          <a:xfrm>
            <a:off x="423312" y="1704405"/>
            <a:ext cx="1032383" cy="1032383"/>
          </a:xfrm>
          <a:prstGeom prst="rect">
            <a:avLst/>
          </a:prstGeom>
        </p:spPr>
      </p:pic>
      <p:sp>
        <p:nvSpPr>
          <p:cNvPr id="21" name="TextBox 20">
            <a:extLst>
              <a:ext uri="{FF2B5EF4-FFF2-40B4-BE49-F238E27FC236}">
                <a16:creationId xmlns:a16="http://schemas.microsoft.com/office/drawing/2014/main" id="{3C236A18-1C79-420F-B93F-A5326515310D}"/>
              </a:ext>
            </a:extLst>
          </p:cNvPr>
          <p:cNvSpPr txBox="1"/>
          <p:nvPr/>
        </p:nvSpPr>
        <p:spPr>
          <a:xfrm>
            <a:off x="1808101" y="1704406"/>
            <a:ext cx="9965259" cy="1139017"/>
          </a:xfrm>
          <a:prstGeom prst="rect">
            <a:avLst/>
          </a:prstGeom>
          <a:noFill/>
        </p:spPr>
        <p:txBody>
          <a:bodyPr wrap="square" lIns="0" tIns="0" rIns="0" bIns="0" rtlCol="0" anchor="t">
            <a:spAutoFit/>
          </a:bodyPr>
          <a:lstStyle/>
          <a:p>
            <a:r>
              <a:rPr lang="en-US" sz="2353">
                <a:latin typeface="+mj-lt"/>
              </a:rPr>
              <a:t>Endpoints:</a:t>
            </a:r>
          </a:p>
          <a:p>
            <a:pPr>
              <a:spcBef>
                <a:spcPts val="294"/>
              </a:spcBef>
            </a:pPr>
            <a:r>
              <a:rPr lang="en-US" sz="2157"/>
              <a:t>Built-in</a:t>
            </a:r>
          </a:p>
          <a:p>
            <a:pPr>
              <a:spcBef>
                <a:spcPts val="588"/>
              </a:spcBef>
            </a:pPr>
            <a:r>
              <a:rPr lang="en-US" sz="2157"/>
              <a:t>Custom</a:t>
            </a:r>
          </a:p>
        </p:txBody>
      </p:sp>
      <p:cxnSp>
        <p:nvCxnSpPr>
          <p:cNvPr id="26" name="Straight Connector 25">
            <a:extLst>
              <a:ext uri="{FF2B5EF4-FFF2-40B4-BE49-F238E27FC236}">
                <a16:creationId xmlns:a16="http://schemas.microsoft.com/office/drawing/2014/main" id="{940810E1-042E-4512-A8BC-1DB9C62CF046}"/>
              </a:ext>
              <a:ext uri="{C183D7F6-B498-43B3-948B-1728B52AA6E4}">
                <adec:decorative xmlns:adec="http://schemas.microsoft.com/office/drawing/2017/decorative" val="1"/>
              </a:ext>
            </a:extLst>
          </p:cNvPr>
          <p:cNvCxnSpPr>
            <a:cxnSpLocks/>
          </p:cNvCxnSpPr>
          <p:nvPr/>
        </p:nvCxnSpPr>
        <p:spPr>
          <a:xfrm flipV="1">
            <a:off x="1808101" y="3279654"/>
            <a:ext cx="9965259" cy="1557"/>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29" name="Picture 28" descr="Icon of a circle with letter i at the centre">
            <a:extLst>
              <a:ext uri="{FF2B5EF4-FFF2-40B4-BE49-F238E27FC236}">
                <a16:creationId xmlns:a16="http://schemas.microsoft.com/office/drawing/2014/main" id="{4353A3D8-ADC3-4168-A232-89A9A4EEAF4F}"/>
              </a:ext>
            </a:extLst>
          </p:cNvPr>
          <p:cNvPicPr>
            <a:picLocks/>
          </p:cNvPicPr>
          <p:nvPr/>
        </p:nvPicPr>
        <p:blipFill>
          <a:blip r:embed="rId5"/>
          <a:stretch>
            <a:fillRect/>
          </a:stretch>
        </p:blipFill>
        <p:spPr>
          <a:xfrm>
            <a:off x="423312" y="3824077"/>
            <a:ext cx="1032383" cy="1032383"/>
          </a:xfrm>
          <a:prstGeom prst="rect">
            <a:avLst/>
          </a:prstGeom>
        </p:spPr>
      </p:pic>
      <p:sp>
        <p:nvSpPr>
          <p:cNvPr id="30" name="TextBox 29">
            <a:extLst>
              <a:ext uri="{FF2B5EF4-FFF2-40B4-BE49-F238E27FC236}">
                <a16:creationId xmlns:a16="http://schemas.microsoft.com/office/drawing/2014/main" id="{C626E439-83F7-4E96-B402-3085F2283873}"/>
              </a:ext>
            </a:extLst>
          </p:cNvPr>
          <p:cNvSpPr txBox="1"/>
          <p:nvPr/>
        </p:nvSpPr>
        <p:spPr>
          <a:xfrm>
            <a:off x="1808101" y="3824077"/>
            <a:ext cx="9965259" cy="1546348"/>
          </a:xfrm>
          <a:prstGeom prst="rect">
            <a:avLst/>
          </a:prstGeom>
          <a:noFill/>
        </p:spPr>
        <p:txBody>
          <a:bodyPr wrap="square" lIns="0" tIns="0" rIns="0" bIns="0" rtlCol="0" anchor="t">
            <a:spAutoFit/>
          </a:bodyPr>
          <a:lstStyle/>
          <a:p>
            <a:r>
              <a:rPr lang="en-US" sz="2353">
                <a:latin typeface="+mj-lt"/>
              </a:rPr>
              <a:t>Queries:</a:t>
            </a:r>
          </a:p>
          <a:p>
            <a:pPr>
              <a:spcBef>
                <a:spcPts val="294"/>
              </a:spcBef>
            </a:pPr>
            <a:r>
              <a:rPr lang="en-US" sz="2157"/>
              <a:t>Source</a:t>
            </a:r>
          </a:p>
          <a:p>
            <a:pPr>
              <a:spcBef>
                <a:spcPts val="588"/>
              </a:spcBef>
            </a:pPr>
            <a:r>
              <a:rPr lang="en-US" sz="2157"/>
              <a:t>Condition</a:t>
            </a:r>
          </a:p>
          <a:p>
            <a:pPr>
              <a:spcBef>
                <a:spcPts val="588"/>
              </a:spcBef>
            </a:pPr>
            <a:r>
              <a:rPr lang="en-US" sz="2157"/>
              <a:t>Endpoint</a:t>
            </a:r>
          </a:p>
        </p:txBody>
      </p:sp>
    </p:spTree>
    <p:extLst>
      <p:ext uri="{BB962C8B-B14F-4D97-AF65-F5344CB8AC3E}">
        <p14:creationId xmlns:p14="http://schemas.microsoft.com/office/powerpoint/2010/main" val="3882953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IoT Hub built-in endpoint</a:t>
            </a:r>
          </a:p>
        </p:txBody>
      </p:sp>
      <p:pic>
        <p:nvPicPr>
          <p:cNvPr id="8" name="Picture 7" descr="Screenshot of IoT hub overview">
            <a:extLst>
              <a:ext uri="{FF2B5EF4-FFF2-40B4-BE49-F238E27FC236}">
                <a16:creationId xmlns:a16="http://schemas.microsoft.com/office/drawing/2014/main" id="{BEE5208D-39F9-4705-A9BB-1504AB956D9B}"/>
              </a:ext>
            </a:extLst>
          </p:cNvPr>
          <p:cNvPicPr>
            <a:picLocks noChangeAspect="1"/>
          </p:cNvPicPr>
          <p:nvPr/>
        </p:nvPicPr>
        <p:blipFill rotWithShape="1">
          <a:blip r:embed="rId3"/>
          <a:srcRect l="142"/>
          <a:stretch/>
        </p:blipFill>
        <p:spPr>
          <a:xfrm>
            <a:off x="429537" y="1163322"/>
            <a:ext cx="11350543" cy="5269484"/>
          </a:xfrm>
          <a:custGeom>
            <a:avLst/>
            <a:gdLst>
              <a:gd name="connsiteX0" fmla="*/ 0 w 11594592"/>
              <a:gd name="connsiteY0" fmla="*/ 0 h 5375148"/>
              <a:gd name="connsiteX1" fmla="*/ 11593068 w 11594592"/>
              <a:gd name="connsiteY1" fmla="*/ 0 h 5375148"/>
              <a:gd name="connsiteX2" fmla="*/ 11594592 w 11594592"/>
              <a:gd name="connsiteY2" fmla="*/ 0 h 5375148"/>
              <a:gd name="connsiteX3" fmla="*/ 11594592 w 11594592"/>
              <a:gd name="connsiteY3" fmla="*/ 5375148 h 5375148"/>
              <a:gd name="connsiteX4" fmla="*/ 0 w 11594592"/>
              <a:gd name="connsiteY4" fmla="*/ 5375148 h 5375148"/>
              <a:gd name="connsiteX5" fmla="*/ 0 w 11594592"/>
              <a:gd name="connsiteY5" fmla="*/ 5373624 h 5375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94592" h="5375148">
                <a:moveTo>
                  <a:pt x="0" y="0"/>
                </a:moveTo>
                <a:lnTo>
                  <a:pt x="11593068" y="0"/>
                </a:lnTo>
                <a:lnTo>
                  <a:pt x="11594592" y="0"/>
                </a:lnTo>
                <a:lnTo>
                  <a:pt x="11594592" y="5375148"/>
                </a:lnTo>
                <a:lnTo>
                  <a:pt x="0" y="5375148"/>
                </a:lnTo>
                <a:lnTo>
                  <a:pt x="0" y="5373624"/>
                </a:lnTo>
                <a:close/>
              </a:path>
            </a:pathLst>
          </a:custGeom>
          <a:ln w="19050">
            <a:solidFill>
              <a:schemeClr val="tx2"/>
            </a:solidFill>
          </a:ln>
        </p:spPr>
      </p:pic>
    </p:spTree>
    <p:extLst>
      <p:ext uri="{BB962C8B-B14F-4D97-AF65-F5344CB8AC3E}">
        <p14:creationId xmlns:p14="http://schemas.microsoft.com/office/powerpoint/2010/main" val="118421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10D7B-8EC1-47E2-90C6-92F44C1E62DE}"/>
              </a:ext>
            </a:extLst>
          </p:cNvPr>
          <p:cNvSpPr>
            <a:spLocks noGrp="1"/>
          </p:cNvSpPr>
          <p:nvPr>
            <p:ph type="title"/>
          </p:nvPr>
        </p:nvSpPr>
        <p:spPr/>
        <p:txBody>
          <a:bodyPr/>
          <a:lstStyle/>
          <a:p>
            <a:r>
              <a:rPr lang="en-US" dirty="0"/>
              <a:t>IoT Hub custom endpoints</a:t>
            </a:r>
          </a:p>
        </p:txBody>
      </p:sp>
      <p:pic>
        <p:nvPicPr>
          <p:cNvPr id="50" name="Picture 49" descr="Icon of small circles connected by lines forming a big circle">
            <a:extLst>
              <a:ext uri="{FF2B5EF4-FFF2-40B4-BE49-F238E27FC236}">
                <a16:creationId xmlns:a16="http://schemas.microsoft.com/office/drawing/2014/main" id="{B0CC91E2-4736-4850-AD02-27978B01C497}"/>
              </a:ext>
            </a:extLst>
          </p:cNvPr>
          <p:cNvPicPr>
            <a:picLocks noChangeAspect="1"/>
          </p:cNvPicPr>
          <p:nvPr/>
        </p:nvPicPr>
        <p:blipFill rotWithShape="1">
          <a:blip r:embed="rId3"/>
          <a:srcRect l="11528" t="11528" r="11528" b="11528"/>
          <a:stretch/>
        </p:blipFill>
        <p:spPr>
          <a:xfrm>
            <a:off x="10799052" y="433902"/>
            <a:ext cx="1002192" cy="991787"/>
          </a:xfrm>
          <a:prstGeom prst="rect">
            <a:avLst/>
          </a:prstGeom>
        </p:spPr>
      </p:pic>
      <p:pic>
        <p:nvPicPr>
          <p:cNvPr id="8" name="Picture 7" descr="Icon of chart build by blocks of square">
            <a:extLst>
              <a:ext uri="{FF2B5EF4-FFF2-40B4-BE49-F238E27FC236}">
                <a16:creationId xmlns:a16="http://schemas.microsoft.com/office/drawing/2014/main" id="{285E8457-BA19-4CAD-8D38-288C0FF84D0A}"/>
              </a:ext>
            </a:extLst>
          </p:cNvPr>
          <p:cNvPicPr>
            <a:picLocks/>
          </p:cNvPicPr>
          <p:nvPr/>
        </p:nvPicPr>
        <p:blipFill>
          <a:blip r:embed="rId4"/>
          <a:stretch>
            <a:fillRect/>
          </a:stretch>
        </p:blipFill>
        <p:spPr>
          <a:xfrm>
            <a:off x="423311" y="1353980"/>
            <a:ext cx="930664" cy="930664"/>
          </a:xfrm>
          <a:prstGeom prst="rect">
            <a:avLst/>
          </a:prstGeom>
        </p:spPr>
      </p:pic>
      <p:sp>
        <p:nvSpPr>
          <p:cNvPr id="40" name="TextBox 39">
            <a:extLst>
              <a:ext uri="{FF2B5EF4-FFF2-40B4-BE49-F238E27FC236}">
                <a16:creationId xmlns:a16="http://schemas.microsoft.com/office/drawing/2014/main" id="{05D289EB-0782-48B7-A296-79347AA83540}"/>
              </a:ext>
            </a:extLst>
          </p:cNvPr>
          <p:cNvSpPr txBox="1">
            <a:spLocks/>
          </p:cNvSpPr>
          <p:nvPr/>
        </p:nvSpPr>
        <p:spPr>
          <a:xfrm>
            <a:off x="1631867" y="1623189"/>
            <a:ext cx="10130596" cy="392245"/>
          </a:xfrm>
          <a:prstGeom prst="rect">
            <a:avLst/>
          </a:prstGeom>
          <a:noFill/>
        </p:spPr>
        <p:txBody>
          <a:bodyPr wrap="square" lIns="0" tIns="0" rIns="0" bIns="0" rtlCol="0" anchor="ctr">
            <a:spAutoFit/>
          </a:bodyPr>
          <a:lstStyle/>
          <a:p>
            <a:r>
              <a:rPr lang="en-US" sz="2549"/>
              <a:t>Azure Storage containers</a:t>
            </a:r>
          </a:p>
        </p:txBody>
      </p:sp>
      <p:cxnSp>
        <p:nvCxnSpPr>
          <p:cNvPr id="41" name="Straight Connector 40">
            <a:extLst>
              <a:ext uri="{FF2B5EF4-FFF2-40B4-BE49-F238E27FC236}">
                <a16:creationId xmlns:a16="http://schemas.microsoft.com/office/drawing/2014/main" id="{122206C1-EC6E-408A-81E6-3A11BC094A06}"/>
              </a:ext>
              <a:ext uri="{C183D7F6-B498-43B3-948B-1728B52AA6E4}">
                <adec:decorative xmlns:adec="http://schemas.microsoft.com/office/drawing/2017/decorative" val="1"/>
              </a:ext>
            </a:extLst>
          </p:cNvPr>
          <p:cNvCxnSpPr>
            <a:cxnSpLocks/>
          </p:cNvCxnSpPr>
          <p:nvPr/>
        </p:nvCxnSpPr>
        <p:spPr>
          <a:xfrm>
            <a:off x="1631867" y="2506689"/>
            <a:ext cx="101305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descr="Icon of four circle connected in a branch">
            <a:extLst>
              <a:ext uri="{FF2B5EF4-FFF2-40B4-BE49-F238E27FC236}">
                <a16:creationId xmlns:a16="http://schemas.microsoft.com/office/drawing/2014/main" id="{FAD7A926-9A71-42FF-92F9-03B0F534B5B2}"/>
              </a:ext>
            </a:extLst>
          </p:cNvPr>
          <p:cNvPicPr>
            <a:picLocks/>
          </p:cNvPicPr>
          <p:nvPr/>
        </p:nvPicPr>
        <p:blipFill>
          <a:blip r:embed="rId5"/>
          <a:stretch>
            <a:fillRect/>
          </a:stretch>
        </p:blipFill>
        <p:spPr>
          <a:xfrm>
            <a:off x="423311" y="2728735"/>
            <a:ext cx="930664" cy="930664"/>
          </a:xfrm>
          <a:prstGeom prst="rect">
            <a:avLst/>
          </a:prstGeom>
        </p:spPr>
      </p:pic>
      <p:sp>
        <p:nvSpPr>
          <p:cNvPr id="43" name="TextBox 42">
            <a:extLst>
              <a:ext uri="{FF2B5EF4-FFF2-40B4-BE49-F238E27FC236}">
                <a16:creationId xmlns:a16="http://schemas.microsoft.com/office/drawing/2014/main" id="{C9D7015C-B167-43B7-BFC5-D4BC502F1CE5}"/>
              </a:ext>
            </a:extLst>
          </p:cNvPr>
          <p:cNvSpPr txBox="1">
            <a:spLocks/>
          </p:cNvSpPr>
          <p:nvPr/>
        </p:nvSpPr>
        <p:spPr>
          <a:xfrm>
            <a:off x="1631867" y="2997944"/>
            <a:ext cx="10130596" cy="392245"/>
          </a:xfrm>
          <a:prstGeom prst="rect">
            <a:avLst/>
          </a:prstGeom>
          <a:noFill/>
        </p:spPr>
        <p:txBody>
          <a:bodyPr wrap="square" lIns="0" tIns="0" rIns="0" bIns="0" rtlCol="0" anchor="ctr">
            <a:spAutoFit/>
          </a:bodyPr>
          <a:lstStyle/>
          <a:p>
            <a:r>
              <a:rPr lang="en-US" sz="2549"/>
              <a:t>Event Hubs</a:t>
            </a:r>
          </a:p>
        </p:txBody>
      </p:sp>
      <p:cxnSp>
        <p:nvCxnSpPr>
          <p:cNvPr id="44" name="Straight Connector 43">
            <a:extLst>
              <a:ext uri="{FF2B5EF4-FFF2-40B4-BE49-F238E27FC236}">
                <a16:creationId xmlns:a16="http://schemas.microsoft.com/office/drawing/2014/main" id="{4FD85DFC-65E0-4583-B7F8-16F14AD3C851}"/>
              </a:ext>
              <a:ext uri="{C183D7F6-B498-43B3-948B-1728B52AA6E4}">
                <adec:decorative xmlns:adec="http://schemas.microsoft.com/office/drawing/2017/decorative" val="1"/>
              </a:ext>
            </a:extLst>
          </p:cNvPr>
          <p:cNvCxnSpPr>
            <a:cxnSpLocks/>
          </p:cNvCxnSpPr>
          <p:nvPr/>
        </p:nvCxnSpPr>
        <p:spPr>
          <a:xfrm flipV="1">
            <a:off x="1631867" y="3881445"/>
            <a:ext cx="10130596" cy="350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descr="Icon of lines going to different circles">
            <a:extLst>
              <a:ext uri="{FF2B5EF4-FFF2-40B4-BE49-F238E27FC236}">
                <a16:creationId xmlns:a16="http://schemas.microsoft.com/office/drawing/2014/main" id="{0E866A93-D1E1-4F99-BDD2-1C01CFAE0A7B}"/>
              </a:ext>
            </a:extLst>
          </p:cNvPr>
          <p:cNvPicPr>
            <a:picLocks/>
          </p:cNvPicPr>
          <p:nvPr/>
        </p:nvPicPr>
        <p:blipFill>
          <a:blip r:embed="rId6"/>
          <a:stretch>
            <a:fillRect/>
          </a:stretch>
        </p:blipFill>
        <p:spPr>
          <a:xfrm>
            <a:off x="423311" y="4106993"/>
            <a:ext cx="930664" cy="930664"/>
          </a:xfrm>
          <a:prstGeom prst="rect">
            <a:avLst/>
          </a:prstGeom>
        </p:spPr>
      </p:pic>
      <p:sp>
        <p:nvSpPr>
          <p:cNvPr id="46" name="TextBox 45">
            <a:extLst>
              <a:ext uri="{FF2B5EF4-FFF2-40B4-BE49-F238E27FC236}">
                <a16:creationId xmlns:a16="http://schemas.microsoft.com/office/drawing/2014/main" id="{475FF30A-26DA-47F2-9F7C-BFC378DA1273}"/>
              </a:ext>
            </a:extLst>
          </p:cNvPr>
          <p:cNvSpPr txBox="1">
            <a:spLocks/>
          </p:cNvSpPr>
          <p:nvPr/>
        </p:nvSpPr>
        <p:spPr>
          <a:xfrm>
            <a:off x="1631867" y="4376202"/>
            <a:ext cx="10130596" cy="392245"/>
          </a:xfrm>
          <a:prstGeom prst="rect">
            <a:avLst/>
          </a:prstGeom>
          <a:noFill/>
        </p:spPr>
        <p:txBody>
          <a:bodyPr wrap="square" lIns="0" tIns="0" rIns="0" bIns="0" rtlCol="0" anchor="ctr">
            <a:spAutoFit/>
          </a:bodyPr>
          <a:lstStyle/>
          <a:p>
            <a:r>
              <a:rPr lang="en-US" sz="2549"/>
              <a:t>Service Bus queues</a:t>
            </a:r>
          </a:p>
        </p:txBody>
      </p:sp>
      <p:cxnSp>
        <p:nvCxnSpPr>
          <p:cNvPr id="47" name="Straight Connector 46">
            <a:extLst>
              <a:ext uri="{FF2B5EF4-FFF2-40B4-BE49-F238E27FC236}">
                <a16:creationId xmlns:a16="http://schemas.microsoft.com/office/drawing/2014/main" id="{40AC4A74-7729-4BA5-8CF3-BB927C45394F}"/>
              </a:ext>
              <a:ext uri="{C183D7F6-B498-43B3-948B-1728B52AA6E4}">
                <adec:decorative xmlns:adec="http://schemas.microsoft.com/office/drawing/2017/decorative" val="1"/>
              </a:ext>
            </a:extLst>
          </p:cNvPr>
          <p:cNvCxnSpPr>
            <a:cxnSpLocks/>
          </p:cNvCxnSpPr>
          <p:nvPr/>
        </p:nvCxnSpPr>
        <p:spPr>
          <a:xfrm>
            <a:off x="1631867" y="5259703"/>
            <a:ext cx="101305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14" name="Picture 13" descr="Icon of four servers">
            <a:extLst>
              <a:ext uri="{FF2B5EF4-FFF2-40B4-BE49-F238E27FC236}">
                <a16:creationId xmlns:a16="http://schemas.microsoft.com/office/drawing/2014/main" id="{E972B779-A259-483D-9B94-AF59309DF476}"/>
              </a:ext>
            </a:extLst>
          </p:cNvPr>
          <p:cNvPicPr>
            <a:picLocks/>
          </p:cNvPicPr>
          <p:nvPr/>
        </p:nvPicPr>
        <p:blipFill>
          <a:blip r:embed="rId7"/>
          <a:stretch>
            <a:fillRect/>
          </a:stretch>
        </p:blipFill>
        <p:spPr>
          <a:xfrm>
            <a:off x="423311" y="5481750"/>
            <a:ext cx="930664" cy="930664"/>
          </a:xfrm>
          <a:prstGeom prst="rect">
            <a:avLst/>
          </a:prstGeom>
        </p:spPr>
      </p:pic>
      <p:sp>
        <p:nvSpPr>
          <p:cNvPr id="49" name="TextBox 48">
            <a:extLst>
              <a:ext uri="{FF2B5EF4-FFF2-40B4-BE49-F238E27FC236}">
                <a16:creationId xmlns:a16="http://schemas.microsoft.com/office/drawing/2014/main" id="{7C1F1B99-442F-47CA-AA3C-78EB098AF00F}"/>
              </a:ext>
            </a:extLst>
          </p:cNvPr>
          <p:cNvSpPr txBox="1">
            <a:spLocks/>
          </p:cNvSpPr>
          <p:nvPr/>
        </p:nvSpPr>
        <p:spPr>
          <a:xfrm>
            <a:off x="1631867" y="5750960"/>
            <a:ext cx="10130596" cy="392245"/>
          </a:xfrm>
          <a:prstGeom prst="rect">
            <a:avLst/>
          </a:prstGeom>
          <a:noFill/>
        </p:spPr>
        <p:txBody>
          <a:bodyPr wrap="square" lIns="0" tIns="0" rIns="0" bIns="0" rtlCol="0" anchor="ctr">
            <a:spAutoFit/>
          </a:bodyPr>
          <a:lstStyle/>
          <a:p>
            <a:r>
              <a:rPr lang="en-US" sz="2549"/>
              <a:t>Service Bus topics</a:t>
            </a:r>
          </a:p>
        </p:txBody>
      </p:sp>
    </p:spTree>
    <p:extLst>
      <p:ext uri="{BB962C8B-B14F-4D97-AF65-F5344CB8AC3E}">
        <p14:creationId xmlns:p14="http://schemas.microsoft.com/office/powerpoint/2010/main" val="25771234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3" grpId="0"/>
      <p:bldP spid="46" grpId="0"/>
      <p:bldP spid="49" grpId="0"/>
    </p:bldLst>
  </p:timing>
</p:sld>
</file>

<file path=ppt/theme/theme1.xml><?xml version="1.0" encoding="utf-8"?>
<a:theme xmlns:a="http://schemas.openxmlformats.org/drawingml/2006/main" name="Microsoft Azure Template">
  <a:themeElements>
    <a:clrScheme name="Azure">
      <a:dk1>
        <a:srgbClr val="000000"/>
      </a:dk1>
      <a:lt1>
        <a:srgbClr val="FFFFFF"/>
      </a:lt1>
      <a:dk2>
        <a:srgbClr val="0078D4"/>
      </a:dk2>
      <a:lt2>
        <a:srgbClr val="FFFFFF"/>
      </a:lt2>
      <a:accent1>
        <a:srgbClr val="243A5E"/>
      </a:accent1>
      <a:accent2>
        <a:srgbClr val="75757A"/>
      </a:accent2>
      <a:accent3>
        <a:srgbClr val="000041"/>
      </a:accent3>
      <a:accent4>
        <a:srgbClr val="0078D4"/>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owerPoint Template_04_Sep_20.pptx" id="{34DA8044-96F2-410E-AE13-71CC26D6ED4E}" vid="{3AB0EB5B-5011-4FC3-AD9B-4616A40CCC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642B8B079E3245AF06EC6DBAA97CBE" ma:contentTypeVersion="15" ma:contentTypeDescription="Create a new document." ma:contentTypeScope="" ma:versionID="a2a5a4ffa56c1ed123fd6a510d95568f">
  <xsd:schema xmlns:xsd="http://www.w3.org/2001/XMLSchema" xmlns:xs="http://www.w3.org/2001/XMLSchema" xmlns:p="http://schemas.microsoft.com/office/2006/metadata/properties" xmlns:ns1="http://schemas.microsoft.com/sharepoint/v3" xmlns:ns2="9abd79a5-6d97-48f4-b0ff-89fa129df955" xmlns:ns3="42679619-c52c-4ce1-bd94-206a735478cf" targetNamespace="http://schemas.microsoft.com/office/2006/metadata/properties" ma:root="true" ma:fieldsID="f67803bc4f475fd689ae1d2bcb826568" ns1:_="" ns2:_="" ns3:_="">
    <xsd:import namespace="http://schemas.microsoft.com/sharepoint/v3"/>
    <xsd:import namespace="9abd79a5-6d97-48f4-b0ff-89fa129df955"/>
    <xsd:import namespace="42679619-c52c-4ce1-bd94-206a735478cf"/>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abd79a5-6d97-48f4-b0ff-89fa129df9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2679619-c52c-4ce1-bd94-206a735478cf"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abd79a5-6d97-48f4-b0ff-89fa129df95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679EB0C-5FD2-4E1D-B46A-10DE1B2BD4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bd79a5-6d97-48f4-b0ff-89fa129df955"/>
    <ds:schemaRef ds:uri="42679619-c52c-4ce1-bd94-206a735478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0db0749-eddb-4627-97e5-bcd86b41c8cd"/>
    <ds:schemaRef ds:uri="a4bc753f-e3bb-4cba-8373-da173ea151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9abd79a5-6d97-48f4-b0ff-89fa129df955"/>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PowerPoint Template_04_Sep_20</Template>
  <TotalTime>37</TotalTime>
  <Words>10331</Words>
  <Application>Microsoft Office PowerPoint</Application>
  <PresentationFormat>Widescreen</PresentationFormat>
  <Paragraphs>916</Paragraphs>
  <Slides>57</Slides>
  <Notes>56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Consolas</vt:lpstr>
      <vt:lpstr>Segoe UI</vt:lpstr>
      <vt:lpstr>Segoe UI Light</vt:lpstr>
      <vt:lpstr>Segoe UI Semibold</vt:lpstr>
      <vt:lpstr>Segoe UI Semibold (Headings)</vt:lpstr>
      <vt:lpstr>Wingdings</vt:lpstr>
      <vt:lpstr>Microsoft Azure Template</vt:lpstr>
      <vt:lpstr>AZ-220T01 Module 04: Message processing and analytics</vt:lpstr>
      <vt:lpstr>Lesson 01: Learning objectives</vt:lpstr>
      <vt:lpstr>Module 4 – Learning objectives</vt:lpstr>
      <vt:lpstr>Lesson 02: Messages and message processing</vt:lpstr>
      <vt:lpstr>What is message processing?</vt:lpstr>
      <vt:lpstr>IoT Hub common message format</vt:lpstr>
      <vt:lpstr>Introduction to message routing</vt:lpstr>
      <vt:lpstr>IoT Hub built-in endpoint</vt:lpstr>
      <vt:lpstr>IoT Hub custom endpoints</vt:lpstr>
      <vt:lpstr>Message routing to multiple endpoints</vt:lpstr>
      <vt:lpstr>Message routing query syntax</vt:lpstr>
      <vt:lpstr>Message routing query syntax </vt:lpstr>
      <vt:lpstr>Message routing or Event Grid: Differences</vt:lpstr>
      <vt:lpstr>Message routing or Event Grid: Similarities</vt:lpstr>
      <vt:lpstr>Message routing or Event Grid: How to choose</vt:lpstr>
      <vt:lpstr>Lesson 3: Additional considerations for IoT hub messaging</vt:lpstr>
      <vt:lpstr>Message enrichments for D2C messages: Overview</vt:lpstr>
      <vt:lpstr>Message enrichments for D2C messages: Details</vt:lpstr>
      <vt:lpstr>IoT Hub quotas and throttling</vt:lpstr>
      <vt:lpstr>Lesson 4: Data storage and the lambda architecture</vt:lpstr>
      <vt:lpstr>Introduction to lambda architecture</vt:lpstr>
      <vt:lpstr>Common storage options for Azure IoT solutions</vt:lpstr>
      <vt:lpstr>Azure storage accounts</vt:lpstr>
      <vt:lpstr>Azure Data Lake Gen 2</vt:lpstr>
      <vt:lpstr>Azure Cosmos DB</vt:lpstr>
      <vt:lpstr>Azure SQL Database</vt:lpstr>
      <vt:lpstr>Lesson 05: Azure Stream Analytics</vt:lpstr>
      <vt:lpstr>What is message processing? </vt:lpstr>
      <vt:lpstr>What is Azure Stream Analytics (ASA)?</vt:lpstr>
      <vt:lpstr>Azure Stream Analytics data flow</vt:lpstr>
      <vt:lpstr>ASA and other stream processing technologies</vt:lpstr>
      <vt:lpstr>Some common ASA patterns and tools</vt:lpstr>
      <vt:lpstr>ASA input types</vt:lpstr>
      <vt:lpstr>ASA streaming data input</vt:lpstr>
      <vt:lpstr>ASA reference data input</vt:lpstr>
      <vt:lpstr>ASA query sample: Convert data types pattern</vt:lpstr>
      <vt:lpstr>ASA Query Sample: Multiple Outputs</vt:lpstr>
      <vt:lpstr>ASA queries – Parse complex data types</vt:lpstr>
      <vt:lpstr>ASA queries: Time handling terms</vt:lpstr>
      <vt:lpstr>ASA queries: How time progresses in ASA</vt:lpstr>
      <vt:lpstr>ASA queries: Late and early arrivals</vt:lpstr>
      <vt:lpstr>ASA queries: Output windows</vt:lpstr>
      <vt:lpstr>ASA queries: Tumbling window</vt:lpstr>
      <vt:lpstr>ASA queries: Hopping window</vt:lpstr>
      <vt:lpstr>ASA queries: Sliding window</vt:lpstr>
      <vt:lpstr>ASA queries: Session window</vt:lpstr>
      <vt:lpstr>ASA queries: Snapshot window</vt:lpstr>
      <vt:lpstr>ASA output options</vt:lpstr>
      <vt:lpstr>Azure Functions: Features</vt:lpstr>
      <vt:lpstr>Lesson 6: Module 4 labs</vt:lpstr>
      <vt:lpstr>Module 4 labs</vt:lpstr>
      <vt:lpstr>Lesson 7: Module 4 review questions</vt:lpstr>
      <vt:lpstr>Module review: Question 4.1</vt:lpstr>
      <vt:lpstr>Module review: Question 4.2</vt:lpstr>
      <vt:lpstr>Module review: Question 4.3</vt:lpstr>
      <vt:lpstr>Module review: Question 4.4</vt:lpstr>
      <vt:lpstr>Module review: Question 4.5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AZ-220T01 Module 04: Message processing and analytics</dc:title>
  <dc:creator>Chris Howd</dc:creator>
  <cp:lastModifiedBy>Chris Howd</cp:lastModifiedBy>
  <cp:revision>1</cp:revision>
  <dcterms:created xsi:type="dcterms:W3CDTF">2021-06-03T18:34:41Z</dcterms:created>
  <dcterms:modified xsi:type="dcterms:W3CDTF">2021-06-04T18:14:15Z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0x01010070642B8B079E3245AF06EC6DBAA97CBE</vt:lpwstr>
  </property>
</Properties>
</file>